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57" r:id="rId7"/>
    <p:sldId id="276" r:id="rId8"/>
    <p:sldId id="275" r:id="rId9"/>
    <p:sldId id="258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59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60" r:id="rId30"/>
    <p:sldId id="261" r:id="rId31"/>
    <p:sldId id="263" r:id="rId32"/>
    <p:sldId id="262" r:id="rId3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6A140-54F9-47A0-8867-52C2E1ED810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1E4BF18-356C-4779-BAB8-59B0C645337D}">
      <dgm:prSet/>
      <dgm:spPr/>
      <dgm:t>
        <a:bodyPr/>
        <a:lstStyle/>
        <a:p>
          <a:r>
            <a:rPr lang="en-US" dirty="0"/>
            <a:t>Koji </a:t>
          </a:r>
          <a:r>
            <a:rPr lang="en-US" dirty="0" err="1"/>
            <a:t>likovi</a:t>
          </a:r>
          <a:r>
            <a:rPr lang="en-US" dirty="0"/>
            <a:t> </a:t>
          </a:r>
          <a:r>
            <a:rPr lang="en-US" dirty="0" err="1"/>
            <a:t>komuniciraju</a:t>
          </a:r>
          <a:r>
            <a:rPr lang="en-US" dirty="0"/>
            <a:t>?</a:t>
          </a:r>
          <a:r>
            <a:rPr lang="hr-HR" dirty="0"/>
            <a:t> IVA I DUNJA.</a:t>
          </a:r>
          <a:endParaRPr lang="en-US" dirty="0"/>
        </a:p>
      </dgm:t>
    </dgm:pt>
    <dgm:pt modelId="{97D534C0-4E8D-491B-9DED-3A77C675AC9A}" type="parTrans" cxnId="{96912E9D-62F7-446F-880F-D7F3380E0CC4}">
      <dgm:prSet/>
      <dgm:spPr/>
      <dgm:t>
        <a:bodyPr/>
        <a:lstStyle/>
        <a:p>
          <a:endParaRPr lang="en-US"/>
        </a:p>
      </dgm:t>
    </dgm:pt>
    <dgm:pt modelId="{993138CA-22F9-4C7E-B090-DC581E1D4E19}" type="sibTrans" cxnId="{96912E9D-62F7-446F-880F-D7F3380E0CC4}">
      <dgm:prSet/>
      <dgm:spPr/>
      <dgm:t>
        <a:bodyPr/>
        <a:lstStyle/>
        <a:p>
          <a:endParaRPr lang="en-US"/>
        </a:p>
      </dgm:t>
    </dgm:pt>
    <dgm:pt modelId="{8783B587-327A-4FB5-B3FE-7E732C5E3C89}">
      <dgm:prSet/>
      <dgm:spPr/>
      <dgm:t>
        <a:bodyPr/>
        <a:lstStyle/>
        <a:p>
          <a:r>
            <a:rPr lang="hr-HR" dirty="0"/>
            <a:t>Tko što radi? IVA SE ISPRIČAVA DUNJI ZBOG OGOVARANJA.</a:t>
          </a:r>
          <a:endParaRPr lang="en-US" dirty="0"/>
        </a:p>
      </dgm:t>
    </dgm:pt>
    <dgm:pt modelId="{72FC8C1C-50A2-41ED-993A-B79D1BCB7C83}" type="parTrans" cxnId="{47C81D04-8693-4C7A-ADEA-3F0CBE46B0FE}">
      <dgm:prSet/>
      <dgm:spPr/>
      <dgm:t>
        <a:bodyPr/>
        <a:lstStyle/>
        <a:p>
          <a:endParaRPr lang="en-US"/>
        </a:p>
      </dgm:t>
    </dgm:pt>
    <dgm:pt modelId="{EB989FAA-E28E-4A7F-AD65-A05DD9F9F451}" type="sibTrans" cxnId="{47C81D04-8693-4C7A-ADEA-3F0CBE46B0FE}">
      <dgm:prSet/>
      <dgm:spPr/>
      <dgm:t>
        <a:bodyPr/>
        <a:lstStyle/>
        <a:p>
          <a:endParaRPr lang="en-US"/>
        </a:p>
      </dgm:t>
    </dgm:pt>
    <dgm:pt modelId="{CEAEDCD6-B471-43E2-9166-47E6AB906460}">
      <dgm:prSet/>
      <dgm:spPr/>
      <dgm:t>
        <a:bodyPr/>
        <a:lstStyle/>
        <a:p>
          <a:r>
            <a:rPr lang="hr-HR" dirty="0"/>
            <a:t>Koja je reakcija drugog lika? DUNJA SE SVEJEDNO LJUTI.</a:t>
          </a:r>
          <a:endParaRPr lang="en-US" dirty="0"/>
        </a:p>
      </dgm:t>
    </dgm:pt>
    <dgm:pt modelId="{6CD4BA8B-02E2-4C75-9608-F39AA698A0CE}" type="parTrans" cxnId="{DF9C1E45-C451-413C-ACDE-DCF0F2968688}">
      <dgm:prSet/>
      <dgm:spPr/>
      <dgm:t>
        <a:bodyPr/>
        <a:lstStyle/>
        <a:p>
          <a:endParaRPr lang="en-US"/>
        </a:p>
      </dgm:t>
    </dgm:pt>
    <dgm:pt modelId="{93F342A3-77BB-43A8-BFB0-BED0E2C69E21}" type="sibTrans" cxnId="{DF9C1E45-C451-413C-ACDE-DCF0F2968688}">
      <dgm:prSet/>
      <dgm:spPr/>
      <dgm:t>
        <a:bodyPr/>
        <a:lstStyle/>
        <a:p>
          <a:endParaRPr lang="en-US"/>
        </a:p>
      </dgm:t>
    </dgm:pt>
    <dgm:pt modelId="{E475EB59-F22E-4FBA-A590-FDFE86CE0242}">
      <dgm:prSet/>
      <dgm:spPr/>
      <dgm:t>
        <a:bodyPr/>
        <a:lstStyle/>
        <a:p>
          <a:r>
            <a:rPr lang="hr-HR" dirty="0"/>
            <a:t>Koji je razlog lošeg odnosa? KRIVO RAZUMIJEVANJE. IVA MISLI DA JOJ DUNJA KRADE DEČKA PA IZNOSI NJEZINO „PRLJAVO RUBLJE”.</a:t>
          </a:r>
          <a:endParaRPr lang="en-US" dirty="0"/>
        </a:p>
      </dgm:t>
    </dgm:pt>
    <dgm:pt modelId="{0D65ECB6-487A-43C1-AD3B-5665A7FDCEE5}" type="parTrans" cxnId="{D41CC6FF-2F21-4341-B5B5-29B93A8D0057}">
      <dgm:prSet/>
      <dgm:spPr/>
      <dgm:t>
        <a:bodyPr/>
        <a:lstStyle/>
        <a:p>
          <a:endParaRPr lang="en-US"/>
        </a:p>
      </dgm:t>
    </dgm:pt>
    <dgm:pt modelId="{EDA8B2FF-B77A-4368-8831-E7B26887FFB6}" type="sibTrans" cxnId="{D41CC6FF-2F21-4341-B5B5-29B93A8D0057}">
      <dgm:prSet/>
      <dgm:spPr/>
      <dgm:t>
        <a:bodyPr/>
        <a:lstStyle/>
        <a:p>
          <a:endParaRPr lang="en-US"/>
        </a:p>
      </dgm:t>
    </dgm:pt>
    <dgm:pt modelId="{88FCD646-F9B3-4A03-B6E1-43CB1773FFD3}">
      <dgm:prSet/>
      <dgm:spPr/>
      <dgm:t>
        <a:bodyPr/>
        <a:lstStyle/>
        <a:p>
          <a:r>
            <a:rPr lang="hr-HR" dirty="0"/>
            <a:t>Kako situacija završava? POŠTO DOZNAJE DA JE IVA SVE TO RADILA KAKO BI JOJ SE</a:t>
          </a:r>
        </a:p>
        <a:p>
          <a:r>
            <a:rPr lang="hr-HR" dirty="0"/>
            <a:t>OSVETILA JER MISLI DA ONA ZAVODI MARKA PREPUŠTA MARKA IVI JER JOJ JE DOSTA DEČKI.</a:t>
          </a:r>
          <a:endParaRPr lang="en-US" dirty="0"/>
        </a:p>
      </dgm:t>
    </dgm:pt>
    <dgm:pt modelId="{CF4ACB22-AA03-4CA2-A9DE-4C0EF020F437}" type="parTrans" cxnId="{37E2F56B-1E3B-4953-9867-5E93734093F7}">
      <dgm:prSet/>
      <dgm:spPr/>
      <dgm:t>
        <a:bodyPr/>
        <a:lstStyle/>
        <a:p>
          <a:endParaRPr lang="en-US"/>
        </a:p>
      </dgm:t>
    </dgm:pt>
    <dgm:pt modelId="{2F4206FE-21EE-4A33-B1CB-F140DB5B81C7}" type="sibTrans" cxnId="{37E2F56B-1E3B-4953-9867-5E93734093F7}">
      <dgm:prSet/>
      <dgm:spPr/>
      <dgm:t>
        <a:bodyPr/>
        <a:lstStyle/>
        <a:p>
          <a:endParaRPr lang="en-US"/>
        </a:p>
      </dgm:t>
    </dgm:pt>
    <dgm:pt modelId="{A87D8CAE-BAB3-444C-ADEA-A11A160C27E1}" type="pres">
      <dgm:prSet presAssocID="{25C6A140-54F9-47A0-8867-52C2E1ED810F}" presName="vert0" presStyleCnt="0">
        <dgm:presLayoutVars>
          <dgm:dir/>
          <dgm:animOne val="branch"/>
          <dgm:animLvl val="lvl"/>
        </dgm:presLayoutVars>
      </dgm:prSet>
      <dgm:spPr/>
    </dgm:pt>
    <dgm:pt modelId="{0B30F5E8-AAB9-4AD2-9994-B8B0BC81E4AF}" type="pres">
      <dgm:prSet presAssocID="{01E4BF18-356C-4779-BAB8-59B0C645337D}" presName="thickLine" presStyleLbl="alignNode1" presStyleIdx="0" presStyleCnt="5"/>
      <dgm:spPr/>
    </dgm:pt>
    <dgm:pt modelId="{9E2F4972-F1C8-46D9-A208-3873DE785CB1}" type="pres">
      <dgm:prSet presAssocID="{01E4BF18-356C-4779-BAB8-59B0C645337D}" presName="horz1" presStyleCnt="0"/>
      <dgm:spPr/>
    </dgm:pt>
    <dgm:pt modelId="{17B4ACCF-2E27-4FCB-B2F1-2DF772DEB09C}" type="pres">
      <dgm:prSet presAssocID="{01E4BF18-356C-4779-BAB8-59B0C645337D}" presName="tx1" presStyleLbl="revTx" presStyleIdx="0" presStyleCnt="5"/>
      <dgm:spPr/>
    </dgm:pt>
    <dgm:pt modelId="{C1326FA9-0B26-4082-BD61-1A02104C37F9}" type="pres">
      <dgm:prSet presAssocID="{01E4BF18-356C-4779-BAB8-59B0C645337D}" presName="vert1" presStyleCnt="0"/>
      <dgm:spPr/>
    </dgm:pt>
    <dgm:pt modelId="{25869C87-D0A6-41C0-BBFD-71231839561F}" type="pres">
      <dgm:prSet presAssocID="{8783B587-327A-4FB5-B3FE-7E732C5E3C89}" presName="thickLine" presStyleLbl="alignNode1" presStyleIdx="1" presStyleCnt="5"/>
      <dgm:spPr/>
    </dgm:pt>
    <dgm:pt modelId="{332508F9-D152-4F54-A2B1-E35B1D54E254}" type="pres">
      <dgm:prSet presAssocID="{8783B587-327A-4FB5-B3FE-7E732C5E3C89}" presName="horz1" presStyleCnt="0"/>
      <dgm:spPr/>
    </dgm:pt>
    <dgm:pt modelId="{153331E9-4911-4345-9D9F-0A91CC9282D7}" type="pres">
      <dgm:prSet presAssocID="{8783B587-327A-4FB5-B3FE-7E732C5E3C89}" presName="tx1" presStyleLbl="revTx" presStyleIdx="1" presStyleCnt="5"/>
      <dgm:spPr/>
    </dgm:pt>
    <dgm:pt modelId="{5DDB9E95-5861-452E-B9FE-041E96CF46D9}" type="pres">
      <dgm:prSet presAssocID="{8783B587-327A-4FB5-B3FE-7E732C5E3C89}" presName="vert1" presStyleCnt="0"/>
      <dgm:spPr/>
    </dgm:pt>
    <dgm:pt modelId="{9C8BC9BB-5F1A-40CC-A3A8-25CBFF47126D}" type="pres">
      <dgm:prSet presAssocID="{CEAEDCD6-B471-43E2-9166-47E6AB906460}" presName="thickLine" presStyleLbl="alignNode1" presStyleIdx="2" presStyleCnt="5"/>
      <dgm:spPr/>
    </dgm:pt>
    <dgm:pt modelId="{D3DAD4CE-D35D-43BA-9039-EBF727ACDA20}" type="pres">
      <dgm:prSet presAssocID="{CEAEDCD6-B471-43E2-9166-47E6AB906460}" presName="horz1" presStyleCnt="0"/>
      <dgm:spPr/>
    </dgm:pt>
    <dgm:pt modelId="{6E97FA8D-D8C0-4CB4-B798-63EF78F81482}" type="pres">
      <dgm:prSet presAssocID="{CEAEDCD6-B471-43E2-9166-47E6AB906460}" presName="tx1" presStyleLbl="revTx" presStyleIdx="2" presStyleCnt="5"/>
      <dgm:spPr/>
    </dgm:pt>
    <dgm:pt modelId="{6ED18D01-D472-4E24-AB11-76609C3CFBD2}" type="pres">
      <dgm:prSet presAssocID="{CEAEDCD6-B471-43E2-9166-47E6AB906460}" presName="vert1" presStyleCnt="0"/>
      <dgm:spPr/>
    </dgm:pt>
    <dgm:pt modelId="{6009CD90-21BF-4967-B5A0-68C6A48C04AA}" type="pres">
      <dgm:prSet presAssocID="{E475EB59-F22E-4FBA-A590-FDFE86CE0242}" presName="thickLine" presStyleLbl="alignNode1" presStyleIdx="3" presStyleCnt="5"/>
      <dgm:spPr/>
    </dgm:pt>
    <dgm:pt modelId="{68F07E71-8B33-4FEF-AB0E-97290797EA41}" type="pres">
      <dgm:prSet presAssocID="{E475EB59-F22E-4FBA-A590-FDFE86CE0242}" presName="horz1" presStyleCnt="0"/>
      <dgm:spPr/>
    </dgm:pt>
    <dgm:pt modelId="{85C2B647-AB01-4C9F-9DAA-981B62B0A725}" type="pres">
      <dgm:prSet presAssocID="{E475EB59-F22E-4FBA-A590-FDFE86CE0242}" presName="tx1" presStyleLbl="revTx" presStyleIdx="3" presStyleCnt="5"/>
      <dgm:spPr/>
    </dgm:pt>
    <dgm:pt modelId="{04469C6C-6A34-450F-8A4A-DDF4DFFFBB9A}" type="pres">
      <dgm:prSet presAssocID="{E475EB59-F22E-4FBA-A590-FDFE86CE0242}" presName="vert1" presStyleCnt="0"/>
      <dgm:spPr/>
    </dgm:pt>
    <dgm:pt modelId="{EF86941A-E17F-474E-89DE-B2AF7ED80290}" type="pres">
      <dgm:prSet presAssocID="{88FCD646-F9B3-4A03-B6E1-43CB1773FFD3}" presName="thickLine" presStyleLbl="alignNode1" presStyleIdx="4" presStyleCnt="5"/>
      <dgm:spPr/>
    </dgm:pt>
    <dgm:pt modelId="{BA2C1EFB-D373-406B-AEC3-A3D687D05E78}" type="pres">
      <dgm:prSet presAssocID="{88FCD646-F9B3-4A03-B6E1-43CB1773FFD3}" presName="horz1" presStyleCnt="0"/>
      <dgm:spPr/>
    </dgm:pt>
    <dgm:pt modelId="{BD194580-E1FA-456E-B30F-3DC0892CEE74}" type="pres">
      <dgm:prSet presAssocID="{88FCD646-F9B3-4A03-B6E1-43CB1773FFD3}" presName="tx1" presStyleLbl="revTx" presStyleIdx="4" presStyleCnt="5"/>
      <dgm:spPr/>
    </dgm:pt>
    <dgm:pt modelId="{6B172FE0-C898-4247-9A26-5CDA1405932B}" type="pres">
      <dgm:prSet presAssocID="{88FCD646-F9B3-4A03-B6E1-43CB1773FFD3}" presName="vert1" presStyleCnt="0"/>
      <dgm:spPr/>
    </dgm:pt>
  </dgm:ptLst>
  <dgm:cxnLst>
    <dgm:cxn modelId="{47C81D04-8693-4C7A-ADEA-3F0CBE46B0FE}" srcId="{25C6A140-54F9-47A0-8867-52C2E1ED810F}" destId="{8783B587-327A-4FB5-B3FE-7E732C5E3C89}" srcOrd="1" destOrd="0" parTransId="{72FC8C1C-50A2-41ED-993A-B79D1BCB7C83}" sibTransId="{EB989FAA-E28E-4A7F-AD65-A05DD9F9F451}"/>
    <dgm:cxn modelId="{691F603D-8F35-4C3E-9C58-158EF4AC3862}" type="presOf" srcId="{E475EB59-F22E-4FBA-A590-FDFE86CE0242}" destId="{85C2B647-AB01-4C9F-9DAA-981B62B0A725}" srcOrd="0" destOrd="0" presId="urn:microsoft.com/office/officeart/2008/layout/LinedList"/>
    <dgm:cxn modelId="{11CDB060-6E3D-4B70-AD18-5BBB61AE2496}" type="presOf" srcId="{25C6A140-54F9-47A0-8867-52C2E1ED810F}" destId="{A87D8CAE-BAB3-444C-ADEA-A11A160C27E1}" srcOrd="0" destOrd="0" presId="urn:microsoft.com/office/officeart/2008/layout/LinedList"/>
    <dgm:cxn modelId="{DF9C1E45-C451-413C-ACDE-DCF0F2968688}" srcId="{25C6A140-54F9-47A0-8867-52C2E1ED810F}" destId="{CEAEDCD6-B471-43E2-9166-47E6AB906460}" srcOrd="2" destOrd="0" parTransId="{6CD4BA8B-02E2-4C75-9608-F39AA698A0CE}" sibTransId="{93F342A3-77BB-43A8-BFB0-BED0E2C69E21}"/>
    <dgm:cxn modelId="{37E2F56B-1E3B-4953-9867-5E93734093F7}" srcId="{25C6A140-54F9-47A0-8867-52C2E1ED810F}" destId="{88FCD646-F9B3-4A03-B6E1-43CB1773FFD3}" srcOrd="4" destOrd="0" parTransId="{CF4ACB22-AA03-4CA2-A9DE-4C0EF020F437}" sibTransId="{2F4206FE-21EE-4A33-B1CB-F140DB5B81C7}"/>
    <dgm:cxn modelId="{8E0B6971-B9AC-4266-BD9F-AAEBEDF67FA2}" type="presOf" srcId="{CEAEDCD6-B471-43E2-9166-47E6AB906460}" destId="{6E97FA8D-D8C0-4CB4-B798-63EF78F81482}" srcOrd="0" destOrd="0" presId="urn:microsoft.com/office/officeart/2008/layout/LinedList"/>
    <dgm:cxn modelId="{0CF73691-AA7B-4F7D-A5AF-62085631CB4D}" type="presOf" srcId="{01E4BF18-356C-4779-BAB8-59B0C645337D}" destId="{17B4ACCF-2E27-4FCB-B2F1-2DF772DEB09C}" srcOrd="0" destOrd="0" presId="urn:microsoft.com/office/officeart/2008/layout/LinedList"/>
    <dgm:cxn modelId="{96912E9D-62F7-446F-880F-D7F3380E0CC4}" srcId="{25C6A140-54F9-47A0-8867-52C2E1ED810F}" destId="{01E4BF18-356C-4779-BAB8-59B0C645337D}" srcOrd="0" destOrd="0" parTransId="{97D534C0-4E8D-491B-9DED-3A77C675AC9A}" sibTransId="{993138CA-22F9-4C7E-B090-DC581E1D4E19}"/>
    <dgm:cxn modelId="{54437BD3-9D00-4D19-9742-CFBABE2EF422}" type="presOf" srcId="{88FCD646-F9B3-4A03-B6E1-43CB1773FFD3}" destId="{BD194580-E1FA-456E-B30F-3DC0892CEE74}" srcOrd="0" destOrd="0" presId="urn:microsoft.com/office/officeart/2008/layout/LinedList"/>
    <dgm:cxn modelId="{522232E8-B775-4D5B-8486-A6CD18BC334C}" type="presOf" srcId="{8783B587-327A-4FB5-B3FE-7E732C5E3C89}" destId="{153331E9-4911-4345-9D9F-0A91CC9282D7}" srcOrd="0" destOrd="0" presId="urn:microsoft.com/office/officeart/2008/layout/LinedList"/>
    <dgm:cxn modelId="{D41CC6FF-2F21-4341-B5B5-29B93A8D0057}" srcId="{25C6A140-54F9-47A0-8867-52C2E1ED810F}" destId="{E475EB59-F22E-4FBA-A590-FDFE86CE0242}" srcOrd="3" destOrd="0" parTransId="{0D65ECB6-487A-43C1-AD3B-5665A7FDCEE5}" sibTransId="{EDA8B2FF-B77A-4368-8831-E7B26887FFB6}"/>
    <dgm:cxn modelId="{0391E282-4EBF-4A7E-B0EC-16C10F116DE8}" type="presParOf" srcId="{A87D8CAE-BAB3-444C-ADEA-A11A160C27E1}" destId="{0B30F5E8-AAB9-4AD2-9994-B8B0BC81E4AF}" srcOrd="0" destOrd="0" presId="urn:microsoft.com/office/officeart/2008/layout/LinedList"/>
    <dgm:cxn modelId="{82332947-ED9A-4D84-BE05-47F6B1C98FDC}" type="presParOf" srcId="{A87D8CAE-BAB3-444C-ADEA-A11A160C27E1}" destId="{9E2F4972-F1C8-46D9-A208-3873DE785CB1}" srcOrd="1" destOrd="0" presId="urn:microsoft.com/office/officeart/2008/layout/LinedList"/>
    <dgm:cxn modelId="{1918AE74-EDC8-464A-A8E8-D59C99912D85}" type="presParOf" srcId="{9E2F4972-F1C8-46D9-A208-3873DE785CB1}" destId="{17B4ACCF-2E27-4FCB-B2F1-2DF772DEB09C}" srcOrd="0" destOrd="0" presId="urn:microsoft.com/office/officeart/2008/layout/LinedList"/>
    <dgm:cxn modelId="{68A052F7-C1D9-438C-9B9F-B00DBFFA889F}" type="presParOf" srcId="{9E2F4972-F1C8-46D9-A208-3873DE785CB1}" destId="{C1326FA9-0B26-4082-BD61-1A02104C37F9}" srcOrd="1" destOrd="0" presId="urn:microsoft.com/office/officeart/2008/layout/LinedList"/>
    <dgm:cxn modelId="{1E804BD1-C22D-4442-B530-32BBC86EDE27}" type="presParOf" srcId="{A87D8CAE-BAB3-444C-ADEA-A11A160C27E1}" destId="{25869C87-D0A6-41C0-BBFD-71231839561F}" srcOrd="2" destOrd="0" presId="urn:microsoft.com/office/officeart/2008/layout/LinedList"/>
    <dgm:cxn modelId="{C3881A7F-31B6-423B-89EE-5AB6E6F42D41}" type="presParOf" srcId="{A87D8CAE-BAB3-444C-ADEA-A11A160C27E1}" destId="{332508F9-D152-4F54-A2B1-E35B1D54E254}" srcOrd="3" destOrd="0" presId="urn:microsoft.com/office/officeart/2008/layout/LinedList"/>
    <dgm:cxn modelId="{2997925D-19F5-48F1-874C-193A0598ABA0}" type="presParOf" srcId="{332508F9-D152-4F54-A2B1-E35B1D54E254}" destId="{153331E9-4911-4345-9D9F-0A91CC9282D7}" srcOrd="0" destOrd="0" presId="urn:microsoft.com/office/officeart/2008/layout/LinedList"/>
    <dgm:cxn modelId="{B06B328E-D747-42C9-B916-D4B65FACDF17}" type="presParOf" srcId="{332508F9-D152-4F54-A2B1-E35B1D54E254}" destId="{5DDB9E95-5861-452E-B9FE-041E96CF46D9}" srcOrd="1" destOrd="0" presId="urn:microsoft.com/office/officeart/2008/layout/LinedList"/>
    <dgm:cxn modelId="{92F14F4D-845E-4FA2-A205-0CA16975EF85}" type="presParOf" srcId="{A87D8CAE-BAB3-444C-ADEA-A11A160C27E1}" destId="{9C8BC9BB-5F1A-40CC-A3A8-25CBFF47126D}" srcOrd="4" destOrd="0" presId="urn:microsoft.com/office/officeart/2008/layout/LinedList"/>
    <dgm:cxn modelId="{4D4E90B4-6F00-456E-98CE-A6C5DEA4060D}" type="presParOf" srcId="{A87D8CAE-BAB3-444C-ADEA-A11A160C27E1}" destId="{D3DAD4CE-D35D-43BA-9039-EBF727ACDA20}" srcOrd="5" destOrd="0" presId="urn:microsoft.com/office/officeart/2008/layout/LinedList"/>
    <dgm:cxn modelId="{57D6C179-72E7-4BB5-A918-7544B01C3998}" type="presParOf" srcId="{D3DAD4CE-D35D-43BA-9039-EBF727ACDA20}" destId="{6E97FA8D-D8C0-4CB4-B798-63EF78F81482}" srcOrd="0" destOrd="0" presId="urn:microsoft.com/office/officeart/2008/layout/LinedList"/>
    <dgm:cxn modelId="{588BCFE8-F78F-4E00-BC78-DB82C57B47B5}" type="presParOf" srcId="{D3DAD4CE-D35D-43BA-9039-EBF727ACDA20}" destId="{6ED18D01-D472-4E24-AB11-76609C3CFBD2}" srcOrd="1" destOrd="0" presId="urn:microsoft.com/office/officeart/2008/layout/LinedList"/>
    <dgm:cxn modelId="{DB5FD039-1221-4969-AEE8-95EB6C48805D}" type="presParOf" srcId="{A87D8CAE-BAB3-444C-ADEA-A11A160C27E1}" destId="{6009CD90-21BF-4967-B5A0-68C6A48C04AA}" srcOrd="6" destOrd="0" presId="urn:microsoft.com/office/officeart/2008/layout/LinedList"/>
    <dgm:cxn modelId="{408A3035-7A7C-4FA9-92EF-F21B4CACE54D}" type="presParOf" srcId="{A87D8CAE-BAB3-444C-ADEA-A11A160C27E1}" destId="{68F07E71-8B33-4FEF-AB0E-97290797EA41}" srcOrd="7" destOrd="0" presId="urn:microsoft.com/office/officeart/2008/layout/LinedList"/>
    <dgm:cxn modelId="{1FA0770E-9594-4AD6-887C-F6FBFECFCC80}" type="presParOf" srcId="{68F07E71-8B33-4FEF-AB0E-97290797EA41}" destId="{85C2B647-AB01-4C9F-9DAA-981B62B0A725}" srcOrd="0" destOrd="0" presId="urn:microsoft.com/office/officeart/2008/layout/LinedList"/>
    <dgm:cxn modelId="{0A48F0D4-62E5-48BF-98D9-7683242ADADC}" type="presParOf" srcId="{68F07E71-8B33-4FEF-AB0E-97290797EA41}" destId="{04469C6C-6A34-450F-8A4A-DDF4DFFFBB9A}" srcOrd="1" destOrd="0" presId="urn:microsoft.com/office/officeart/2008/layout/LinedList"/>
    <dgm:cxn modelId="{604FCF75-9CBF-4B25-B750-DE7A10F245E0}" type="presParOf" srcId="{A87D8CAE-BAB3-444C-ADEA-A11A160C27E1}" destId="{EF86941A-E17F-474E-89DE-B2AF7ED80290}" srcOrd="8" destOrd="0" presId="urn:microsoft.com/office/officeart/2008/layout/LinedList"/>
    <dgm:cxn modelId="{C22E5419-BCCA-4372-A4D2-01AB53466A1E}" type="presParOf" srcId="{A87D8CAE-BAB3-444C-ADEA-A11A160C27E1}" destId="{BA2C1EFB-D373-406B-AEC3-A3D687D05E78}" srcOrd="9" destOrd="0" presId="urn:microsoft.com/office/officeart/2008/layout/LinedList"/>
    <dgm:cxn modelId="{2C21688B-FC8B-4CDB-AC7F-F1645F736538}" type="presParOf" srcId="{BA2C1EFB-D373-406B-AEC3-A3D687D05E78}" destId="{BD194580-E1FA-456E-B30F-3DC0892CEE74}" srcOrd="0" destOrd="0" presId="urn:microsoft.com/office/officeart/2008/layout/LinedList"/>
    <dgm:cxn modelId="{98595B30-CC3D-4E50-9933-0485AE44DFA1}" type="presParOf" srcId="{BA2C1EFB-D373-406B-AEC3-A3D687D05E78}" destId="{6B172FE0-C898-4247-9A26-5CDA140593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C6A140-54F9-47A0-8867-52C2E1ED810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1E4BF18-356C-4779-BAB8-59B0C645337D}">
      <dgm:prSet/>
      <dgm:spPr/>
      <dgm:t>
        <a:bodyPr/>
        <a:lstStyle/>
        <a:p>
          <a:r>
            <a:rPr lang="en-US" dirty="0"/>
            <a:t>Koji </a:t>
          </a:r>
          <a:r>
            <a:rPr lang="en-US" dirty="0" err="1"/>
            <a:t>likovi</a:t>
          </a:r>
          <a:r>
            <a:rPr lang="en-US" dirty="0"/>
            <a:t> </a:t>
          </a:r>
          <a:r>
            <a:rPr lang="en-US" dirty="0" err="1"/>
            <a:t>komuniciraju</a:t>
          </a:r>
          <a:r>
            <a:rPr lang="en-US" dirty="0"/>
            <a:t>?</a:t>
          </a:r>
          <a:r>
            <a:rPr lang="hr-HR" dirty="0"/>
            <a:t> SIN I OTAC.</a:t>
          </a:r>
          <a:endParaRPr lang="en-US" dirty="0"/>
        </a:p>
      </dgm:t>
    </dgm:pt>
    <dgm:pt modelId="{97D534C0-4E8D-491B-9DED-3A77C675AC9A}" type="parTrans" cxnId="{96912E9D-62F7-446F-880F-D7F3380E0CC4}">
      <dgm:prSet/>
      <dgm:spPr/>
      <dgm:t>
        <a:bodyPr/>
        <a:lstStyle/>
        <a:p>
          <a:endParaRPr lang="en-US"/>
        </a:p>
      </dgm:t>
    </dgm:pt>
    <dgm:pt modelId="{993138CA-22F9-4C7E-B090-DC581E1D4E19}" type="sibTrans" cxnId="{96912E9D-62F7-446F-880F-D7F3380E0CC4}">
      <dgm:prSet/>
      <dgm:spPr/>
      <dgm:t>
        <a:bodyPr/>
        <a:lstStyle/>
        <a:p>
          <a:endParaRPr lang="en-US"/>
        </a:p>
      </dgm:t>
    </dgm:pt>
    <dgm:pt modelId="{8783B587-327A-4FB5-B3FE-7E732C5E3C89}">
      <dgm:prSet/>
      <dgm:spPr/>
      <dgm:t>
        <a:bodyPr/>
        <a:lstStyle/>
        <a:p>
          <a:r>
            <a:rPr lang="hr-HR" dirty="0"/>
            <a:t>Tko što radi? OTAC ISPITUJE SINA KOJI ODGOVARA.</a:t>
          </a:r>
          <a:endParaRPr lang="en-US" dirty="0"/>
        </a:p>
      </dgm:t>
    </dgm:pt>
    <dgm:pt modelId="{72FC8C1C-50A2-41ED-993A-B79D1BCB7C83}" type="parTrans" cxnId="{47C81D04-8693-4C7A-ADEA-3F0CBE46B0FE}">
      <dgm:prSet/>
      <dgm:spPr/>
      <dgm:t>
        <a:bodyPr/>
        <a:lstStyle/>
        <a:p>
          <a:endParaRPr lang="en-US"/>
        </a:p>
      </dgm:t>
    </dgm:pt>
    <dgm:pt modelId="{EB989FAA-E28E-4A7F-AD65-A05DD9F9F451}" type="sibTrans" cxnId="{47C81D04-8693-4C7A-ADEA-3F0CBE46B0FE}">
      <dgm:prSet/>
      <dgm:spPr/>
      <dgm:t>
        <a:bodyPr/>
        <a:lstStyle/>
        <a:p>
          <a:endParaRPr lang="en-US"/>
        </a:p>
      </dgm:t>
    </dgm:pt>
    <dgm:pt modelId="{CEAEDCD6-B471-43E2-9166-47E6AB906460}">
      <dgm:prSet/>
      <dgm:spPr/>
      <dgm:t>
        <a:bodyPr/>
        <a:lstStyle/>
        <a:p>
          <a:r>
            <a:rPr lang="hr-HR" dirty="0"/>
            <a:t>Koja je reakcija drugog lika? SIN POČINJE SAM SEBE UDARATI.</a:t>
          </a:r>
          <a:endParaRPr lang="en-US" dirty="0"/>
        </a:p>
      </dgm:t>
    </dgm:pt>
    <dgm:pt modelId="{6CD4BA8B-02E2-4C75-9608-F39AA698A0CE}" type="parTrans" cxnId="{DF9C1E45-C451-413C-ACDE-DCF0F2968688}">
      <dgm:prSet/>
      <dgm:spPr/>
      <dgm:t>
        <a:bodyPr/>
        <a:lstStyle/>
        <a:p>
          <a:endParaRPr lang="en-US"/>
        </a:p>
      </dgm:t>
    </dgm:pt>
    <dgm:pt modelId="{93F342A3-77BB-43A8-BFB0-BED0E2C69E21}" type="sibTrans" cxnId="{DF9C1E45-C451-413C-ACDE-DCF0F2968688}">
      <dgm:prSet/>
      <dgm:spPr/>
      <dgm:t>
        <a:bodyPr/>
        <a:lstStyle/>
        <a:p>
          <a:endParaRPr lang="en-US"/>
        </a:p>
      </dgm:t>
    </dgm:pt>
    <dgm:pt modelId="{E475EB59-F22E-4FBA-A590-FDFE86CE0242}">
      <dgm:prSet/>
      <dgm:spPr/>
      <dgm:t>
        <a:bodyPr/>
        <a:lstStyle/>
        <a:p>
          <a:r>
            <a:rPr lang="hr-HR" dirty="0"/>
            <a:t>Koji je razlog lošeg odnosa? OTAC ALKOHOLIČAR ZLOSTAVLJA SVOJU OBITELJ.</a:t>
          </a:r>
          <a:endParaRPr lang="en-US" dirty="0"/>
        </a:p>
      </dgm:t>
    </dgm:pt>
    <dgm:pt modelId="{0D65ECB6-487A-43C1-AD3B-5665A7FDCEE5}" type="parTrans" cxnId="{D41CC6FF-2F21-4341-B5B5-29B93A8D0057}">
      <dgm:prSet/>
      <dgm:spPr/>
      <dgm:t>
        <a:bodyPr/>
        <a:lstStyle/>
        <a:p>
          <a:endParaRPr lang="en-US"/>
        </a:p>
      </dgm:t>
    </dgm:pt>
    <dgm:pt modelId="{EDA8B2FF-B77A-4368-8831-E7B26887FFB6}" type="sibTrans" cxnId="{D41CC6FF-2F21-4341-B5B5-29B93A8D0057}">
      <dgm:prSet/>
      <dgm:spPr/>
      <dgm:t>
        <a:bodyPr/>
        <a:lstStyle/>
        <a:p>
          <a:endParaRPr lang="en-US"/>
        </a:p>
      </dgm:t>
    </dgm:pt>
    <dgm:pt modelId="{88FCD646-F9B3-4A03-B6E1-43CB1773FFD3}">
      <dgm:prSet/>
      <dgm:spPr/>
      <dgm:t>
        <a:bodyPr/>
        <a:lstStyle/>
        <a:p>
          <a:r>
            <a:rPr lang="hr-HR" dirty="0"/>
            <a:t>Kako situacija završava? SIN ZAKLJUČUJE KAKO NE ZASLUŽUJE DRUGO NEGO BATINE TE FIZIČKI ZLOSTAVLJA SAM SEBE DOK SE OTAC TOME ZADOVOLJNO CERI.</a:t>
          </a:r>
          <a:endParaRPr lang="en-US" dirty="0"/>
        </a:p>
      </dgm:t>
    </dgm:pt>
    <dgm:pt modelId="{CF4ACB22-AA03-4CA2-A9DE-4C0EF020F437}" type="parTrans" cxnId="{37E2F56B-1E3B-4953-9867-5E93734093F7}">
      <dgm:prSet/>
      <dgm:spPr/>
      <dgm:t>
        <a:bodyPr/>
        <a:lstStyle/>
        <a:p>
          <a:endParaRPr lang="en-US"/>
        </a:p>
      </dgm:t>
    </dgm:pt>
    <dgm:pt modelId="{2F4206FE-21EE-4A33-B1CB-F140DB5B81C7}" type="sibTrans" cxnId="{37E2F56B-1E3B-4953-9867-5E93734093F7}">
      <dgm:prSet/>
      <dgm:spPr/>
      <dgm:t>
        <a:bodyPr/>
        <a:lstStyle/>
        <a:p>
          <a:endParaRPr lang="en-US"/>
        </a:p>
      </dgm:t>
    </dgm:pt>
    <dgm:pt modelId="{A87D8CAE-BAB3-444C-ADEA-A11A160C27E1}" type="pres">
      <dgm:prSet presAssocID="{25C6A140-54F9-47A0-8867-52C2E1ED810F}" presName="vert0" presStyleCnt="0">
        <dgm:presLayoutVars>
          <dgm:dir/>
          <dgm:animOne val="branch"/>
          <dgm:animLvl val="lvl"/>
        </dgm:presLayoutVars>
      </dgm:prSet>
      <dgm:spPr/>
    </dgm:pt>
    <dgm:pt modelId="{0B30F5E8-AAB9-4AD2-9994-B8B0BC81E4AF}" type="pres">
      <dgm:prSet presAssocID="{01E4BF18-356C-4779-BAB8-59B0C645337D}" presName="thickLine" presStyleLbl="alignNode1" presStyleIdx="0" presStyleCnt="5"/>
      <dgm:spPr/>
    </dgm:pt>
    <dgm:pt modelId="{9E2F4972-F1C8-46D9-A208-3873DE785CB1}" type="pres">
      <dgm:prSet presAssocID="{01E4BF18-356C-4779-BAB8-59B0C645337D}" presName="horz1" presStyleCnt="0"/>
      <dgm:spPr/>
    </dgm:pt>
    <dgm:pt modelId="{17B4ACCF-2E27-4FCB-B2F1-2DF772DEB09C}" type="pres">
      <dgm:prSet presAssocID="{01E4BF18-356C-4779-BAB8-59B0C645337D}" presName="tx1" presStyleLbl="revTx" presStyleIdx="0" presStyleCnt="5"/>
      <dgm:spPr/>
    </dgm:pt>
    <dgm:pt modelId="{C1326FA9-0B26-4082-BD61-1A02104C37F9}" type="pres">
      <dgm:prSet presAssocID="{01E4BF18-356C-4779-BAB8-59B0C645337D}" presName="vert1" presStyleCnt="0"/>
      <dgm:spPr/>
    </dgm:pt>
    <dgm:pt modelId="{25869C87-D0A6-41C0-BBFD-71231839561F}" type="pres">
      <dgm:prSet presAssocID="{8783B587-327A-4FB5-B3FE-7E732C5E3C89}" presName="thickLine" presStyleLbl="alignNode1" presStyleIdx="1" presStyleCnt="5"/>
      <dgm:spPr/>
    </dgm:pt>
    <dgm:pt modelId="{332508F9-D152-4F54-A2B1-E35B1D54E254}" type="pres">
      <dgm:prSet presAssocID="{8783B587-327A-4FB5-B3FE-7E732C5E3C89}" presName="horz1" presStyleCnt="0"/>
      <dgm:spPr/>
    </dgm:pt>
    <dgm:pt modelId="{153331E9-4911-4345-9D9F-0A91CC9282D7}" type="pres">
      <dgm:prSet presAssocID="{8783B587-327A-4FB5-B3FE-7E732C5E3C89}" presName="tx1" presStyleLbl="revTx" presStyleIdx="1" presStyleCnt="5"/>
      <dgm:spPr/>
    </dgm:pt>
    <dgm:pt modelId="{5DDB9E95-5861-452E-B9FE-041E96CF46D9}" type="pres">
      <dgm:prSet presAssocID="{8783B587-327A-4FB5-B3FE-7E732C5E3C89}" presName="vert1" presStyleCnt="0"/>
      <dgm:spPr/>
    </dgm:pt>
    <dgm:pt modelId="{9C8BC9BB-5F1A-40CC-A3A8-25CBFF47126D}" type="pres">
      <dgm:prSet presAssocID="{CEAEDCD6-B471-43E2-9166-47E6AB906460}" presName="thickLine" presStyleLbl="alignNode1" presStyleIdx="2" presStyleCnt="5"/>
      <dgm:spPr/>
    </dgm:pt>
    <dgm:pt modelId="{D3DAD4CE-D35D-43BA-9039-EBF727ACDA20}" type="pres">
      <dgm:prSet presAssocID="{CEAEDCD6-B471-43E2-9166-47E6AB906460}" presName="horz1" presStyleCnt="0"/>
      <dgm:spPr/>
    </dgm:pt>
    <dgm:pt modelId="{6E97FA8D-D8C0-4CB4-B798-63EF78F81482}" type="pres">
      <dgm:prSet presAssocID="{CEAEDCD6-B471-43E2-9166-47E6AB906460}" presName="tx1" presStyleLbl="revTx" presStyleIdx="2" presStyleCnt="5"/>
      <dgm:spPr/>
    </dgm:pt>
    <dgm:pt modelId="{6ED18D01-D472-4E24-AB11-76609C3CFBD2}" type="pres">
      <dgm:prSet presAssocID="{CEAEDCD6-B471-43E2-9166-47E6AB906460}" presName="vert1" presStyleCnt="0"/>
      <dgm:spPr/>
    </dgm:pt>
    <dgm:pt modelId="{6009CD90-21BF-4967-B5A0-68C6A48C04AA}" type="pres">
      <dgm:prSet presAssocID="{E475EB59-F22E-4FBA-A590-FDFE86CE0242}" presName="thickLine" presStyleLbl="alignNode1" presStyleIdx="3" presStyleCnt="5"/>
      <dgm:spPr/>
    </dgm:pt>
    <dgm:pt modelId="{68F07E71-8B33-4FEF-AB0E-97290797EA41}" type="pres">
      <dgm:prSet presAssocID="{E475EB59-F22E-4FBA-A590-FDFE86CE0242}" presName="horz1" presStyleCnt="0"/>
      <dgm:spPr/>
    </dgm:pt>
    <dgm:pt modelId="{85C2B647-AB01-4C9F-9DAA-981B62B0A725}" type="pres">
      <dgm:prSet presAssocID="{E475EB59-F22E-4FBA-A590-FDFE86CE0242}" presName="tx1" presStyleLbl="revTx" presStyleIdx="3" presStyleCnt="5"/>
      <dgm:spPr/>
    </dgm:pt>
    <dgm:pt modelId="{04469C6C-6A34-450F-8A4A-DDF4DFFFBB9A}" type="pres">
      <dgm:prSet presAssocID="{E475EB59-F22E-4FBA-A590-FDFE86CE0242}" presName="vert1" presStyleCnt="0"/>
      <dgm:spPr/>
    </dgm:pt>
    <dgm:pt modelId="{EF86941A-E17F-474E-89DE-B2AF7ED80290}" type="pres">
      <dgm:prSet presAssocID="{88FCD646-F9B3-4A03-B6E1-43CB1773FFD3}" presName="thickLine" presStyleLbl="alignNode1" presStyleIdx="4" presStyleCnt="5"/>
      <dgm:spPr/>
    </dgm:pt>
    <dgm:pt modelId="{BA2C1EFB-D373-406B-AEC3-A3D687D05E78}" type="pres">
      <dgm:prSet presAssocID="{88FCD646-F9B3-4A03-B6E1-43CB1773FFD3}" presName="horz1" presStyleCnt="0"/>
      <dgm:spPr/>
    </dgm:pt>
    <dgm:pt modelId="{BD194580-E1FA-456E-B30F-3DC0892CEE74}" type="pres">
      <dgm:prSet presAssocID="{88FCD646-F9B3-4A03-B6E1-43CB1773FFD3}" presName="tx1" presStyleLbl="revTx" presStyleIdx="4" presStyleCnt="5"/>
      <dgm:spPr/>
    </dgm:pt>
    <dgm:pt modelId="{6B172FE0-C898-4247-9A26-5CDA1405932B}" type="pres">
      <dgm:prSet presAssocID="{88FCD646-F9B3-4A03-B6E1-43CB1773FFD3}" presName="vert1" presStyleCnt="0"/>
      <dgm:spPr/>
    </dgm:pt>
  </dgm:ptLst>
  <dgm:cxnLst>
    <dgm:cxn modelId="{47C81D04-8693-4C7A-ADEA-3F0CBE46B0FE}" srcId="{25C6A140-54F9-47A0-8867-52C2E1ED810F}" destId="{8783B587-327A-4FB5-B3FE-7E732C5E3C89}" srcOrd="1" destOrd="0" parTransId="{72FC8C1C-50A2-41ED-993A-B79D1BCB7C83}" sibTransId="{EB989FAA-E28E-4A7F-AD65-A05DD9F9F451}"/>
    <dgm:cxn modelId="{691F603D-8F35-4C3E-9C58-158EF4AC3862}" type="presOf" srcId="{E475EB59-F22E-4FBA-A590-FDFE86CE0242}" destId="{85C2B647-AB01-4C9F-9DAA-981B62B0A725}" srcOrd="0" destOrd="0" presId="urn:microsoft.com/office/officeart/2008/layout/LinedList"/>
    <dgm:cxn modelId="{11CDB060-6E3D-4B70-AD18-5BBB61AE2496}" type="presOf" srcId="{25C6A140-54F9-47A0-8867-52C2E1ED810F}" destId="{A87D8CAE-BAB3-444C-ADEA-A11A160C27E1}" srcOrd="0" destOrd="0" presId="urn:microsoft.com/office/officeart/2008/layout/LinedList"/>
    <dgm:cxn modelId="{DF9C1E45-C451-413C-ACDE-DCF0F2968688}" srcId="{25C6A140-54F9-47A0-8867-52C2E1ED810F}" destId="{CEAEDCD6-B471-43E2-9166-47E6AB906460}" srcOrd="2" destOrd="0" parTransId="{6CD4BA8B-02E2-4C75-9608-F39AA698A0CE}" sibTransId="{93F342A3-77BB-43A8-BFB0-BED0E2C69E21}"/>
    <dgm:cxn modelId="{37E2F56B-1E3B-4953-9867-5E93734093F7}" srcId="{25C6A140-54F9-47A0-8867-52C2E1ED810F}" destId="{88FCD646-F9B3-4A03-B6E1-43CB1773FFD3}" srcOrd="4" destOrd="0" parTransId="{CF4ACB22-AA03-4CA2-A9DE-4C0EF020F437}" sibTransId="{2F4206FE-21EE-4A33-B1CB-F140DB5B81C7}"/>
    <dgm:cxn modelId="{8E0B6971-B9AC-4266-BD9F-AAEBEDF67FA2}" type="presOf" srcId="{CEAEDCD6-B471-43E2-9166-47E6AB906460}" destId="{6E97FA8D-D8C0-4CB4-B798-63EF78F81482}" srcOrd="0" destOrd="0" presId="urn:microsoft.com/office/officeart/2008/layout/LinedList"/>
    <dgm:cxn modelId="{0CF73691-AA7B-4F7D-A5AF-62085631CB4D}" type="presOf" srcId="{01E4BF18-356C-4779-BAB8-59B0C645337D}" destId="{17B4ACCF-2E27-4FCB-B2F1-2DF772DEB09C}" srcOrd="0" destOrd="0" presId="urn:microsoft.com/office/officeart/2008/layout/LinedList"/>
    <dgm:cxn modelId="{96912E9D-62F7-446F-880F-D7F3380E0CC4}" srcId="{25C6A140-54F9-47A0-8867-52C2E1ED810F}" destId="{01E4BF18-356C-4779-BAB8-59B0C645337D}" srcOrd="0" destOrd="0" parTransId="{97D534C0-4E8D-491B-9DED-3A77C675AC9A}" sibTransId="{993138CA-22F9-4C7E-B090-DC581E1D4E19}"/>
    <dgm:cxn modelId="{54437BD3-9D00-4D19-9742-CFBABE2EF422}" type="presOf" srcId="{88FCD646-F9B3-4A03-B6E1-43CB1773FFD3}" destId="{BD194580-E1FA-456E-B30F-3DC0892CEE74}" srcOrd="0" destOrd="0" presId="urn:microsoft.com/office/officeart/2008/layout/LinedList"/>
    <dgm:cxn modelId="{522232E8-B775-4D5B-8486-A6CD18BC334C}" type="presOf" srcId="{8783B587-327A-4FB5-B3FE-7E732C5E3C89}" destId="{153331E9-4911-4345-9D9F-0A91CC9282D7}" srcOrd="0" destOrd="0" presId="urn:microsoft.com/office/officeart/2008/layout/LinedList"/>
    <dgm:cxn modelId="{D41CC6FF-2F21-4341-B5B5-29B93A8D0057}" srcId="{25C6A140-54F9-47A0-8867-52C2E1ED810F}" destId="{E475EB59-F22E-4FBA-A590-FDFE86CE0242}" srcOrd="3" destOrd="0" parTransId="{0D65ECB6-487A-43C1-AD3B-5665A7FDCEE5}" sibTransId="{EDA8B2FF-B77A-4368-8831-E7B26887FFB6}"/>
    <dgm:cxn modelId="{0391E282-4EBF-4A7E-B0EC-16C10F116DE8}" type="presParOf" srcId="{A87D8CAE-BAB3-444C-ADEA-A11A160C27E1}" destId="{0B30F5E8-AAB9-4AD2-9994-B8B0BC81E4AF}" srcOrd="0" destOrd="0" presId="urn:microsoft.com/office/officeart/2008/layout/LinedList"/>
    <dgm:cxn modelId="{82332947-ED9A-4D84-BE05-47F6B1C98FDC}" type="presParOf" srcId="{A87D8CAE-BAB3-444C-ADEA-A11A160C27E1}" destId="{9E2F4972-F1C8-46D9-A208-3873DE785CB1}" srcOrd="1" destOrd="0" presId="urn:microsoft.com/office/officeart/2008/layout/LinedList"/>
    <dgm:cxn modelId="{1918AE74-EDC8-464A-A8E8-D59C99912D85}" type="presParOf" srcId="{9E2F4972-F1C8-46D9-A208-3873DE785CB1}" destId="{17B4ACCF-2E27-4FCB-B2F1-2DF772DEB09C}" srcOrd="0" destOrd="0" presId="urn:microsoft.com/office/officeart/2008/layout/LinedList"/>
    <dgm:cxn modelId="{68A052F7-C1D9-438C-9B9F-B00DBFFA889F}" type="presParOf" srcId="{9E2F4972-F1C8-46D9-A208-3873DE785CB1}" destId="{C1326FA9-0B26-4082-BD61-1A02104C37F9}" srcOrd="1" destOrd="0" presId="urn:microsoft.com/office/officeart/2008/layout/LinedList"/>
    <dgm:cxn modelId="{1E804BD1-C22D-4442-B530-32BBC86EDE27}" type="presParOf" srcId="{A87D8CAE-BAB3-444C-ADEA-A11A160C27E1}" destId="{25869C87-D0A6-41C0-BBFD-71231839561F}" srcOrd="2" destOrd="0" presId="urn:microsoft.com/office/officeart/2008/layout/LinedList"/>
    <dgm:cxn modelId="{C3881A7F-31B6-423B-89EE-5AB6E6F42D41}" type="presParOf" srcId="{A87D8CAE-BAB3-444C-ADEA-A11A160C27E1}" destId="{332508F9-D152-4F54-A2B1-E35B1D54E254}" srcOrd="3" destOrd="0" presId="urn:microsoft.com/office/officeart/2008/layout/LinedList"/>
    <dgm:cxn modelId="{2997925D-19F5-48F1-874C-193A0598ABA0}" type="presParOf" srcId="{332508F9-D152-4F54-A2B1-E35B1D54E254}" destId="{153331E9-4911-4345-9D9F-0A91CC9282D7}" srcOrd="0" destOrd="0" presId="urn:microsoft.com/office/officeart/2008/layout/LinedList"/>
    <dgm:cxn modelId="{B06B328E-D747-42C9-B916-D4B65FACDF17}" type="presParOf" srcId="{332508F9-D152-4F54-A2B1-E35B1D54E254}" destId="{5DDB9E95-5861-452E-B9FE-041E96CF46D9}" srcOrd="1" destOrd="0" presId="urn:microsoft.com/office/officeart/2008/layout/LinedList"/>
    <dgm:cxn modelId="{92F14F4D-845E-4FA2-A205-0CA16975EF85}" type="presParOf" srcId="{A87D8CAE-BAB3-444C-ADEA-A11A160C27E1}" destId="{9C8BC9BB-5F1A-40CC-A3A8-25CBFF47126D}" srcOrd="4" destOrd="0" presId="urn:microsoft.com/office/officeart/2008/layout/LinedList"/>
    <dgm:cxn modelId="{4D4E90B4-6F00-456E-98CE-A6C5DEA4060D}" type="presParOf" srcId="{A87D8CAE-BAB3-444C-ADEA-A11A160C27E1}" destId="{D3DAD4CE-D35D-43BA-9039-EBF727ACDA20}" srcOrd="5" destOrd="0" presId="urn:microsoft.com/office/officeart/2008/layout/LinedList"/>
    <dgm:cxn modelId="{57D6C179-72E7-4BB5-A918-7544B01C3998}" type="presParOf" srcId="{D3DAD4CE-D35D-43BA-9039-EBF727ACDA20}" destId="{6E97FA8D-D8C0-4CB4-B798-63EF78F81482}" srcOrd="0" destOrd="0" presId="urn:microsoft.com/office/officeart/2008/layout/LinedList"/>
    <dgm:cxn modelId="{588BCFE8-F78F-4E00-BC78-DB82C57B47B5}" type="presParOf" srcId="{D3DAD4CE-D35D-43BA-9039-EBF727ACDA20}" destId="{6ED18D01-D472-4E24-AB11-76609C3CFBD2}" srcOrd="1" destOrd="0" presId="urn:microsoft.com/office/officeart/2008/layout/LinedList"/>
    <dgm:cxn modelId="{DB5FD039-1221-4969-AEE8-95EB6C48805D}" type="presParOf" srcId="{A87D8CAE-BAB3-444C-ADEA-A11A160C27E1}" destId="{6009CD90-21BF-4967-B5A0-68C6A48C04AA}" srcOrd="6" destOrd="0" presId="urn:microsoft.com/office/officeart/2008/layout/LinedList"/>
    <dgm:cxn modelId="{408A3035-7A7C-4FA9-92EF-F21B4CACE54D}" type="presParOf" srcId="{A87D8CAE-BAB3-444C-ADEA-A11A160C27E1}" destId="{68F07E71-8B33-4FEF-AB0E-97290797EA41}" srcOrd="7" destOrd="0" presId="urn:microsoft.com/office/officeart/2008/layout/LinedList"/>
    <dgm:cxn modelId="{1FA0770E-9594-4AD6-887C-F6FBFECFCC80}" type="presParOf" srcId="{68F07E71-8B33-4FEF-AB0E-97290797EA41}" destId="{85C2B647-AB01-4C9F-9DAA-981B62B0A725}" srcOrd="0" destOrd="0" presId="urn:microsoft.com/office/officeart/2008/layout/LinedList"/>
    <dgm:cxn modelId="{0A48F0D4-62E5-48BF-98D9-7683242ADADC}" type="presParOf" srcId="{68F07E71-8B33-4FEF-AB0E-97290797EA41}" destId="{04469C6C-6A34-450F-8A4A-DDF4DFFFBB9A}" srcOrd="1" destOrd="0" presId="urn:microsoft.com/office/officeart/2008/layout/LinedList"/>
    <dgm:cxn modelId="{604FCF75-9CBF-4B25-B750-DE7A10F245E0}" type="presParOf" srcId="{A87D8CAE-BAB3-444C-ADEA-A11A160C27E1}" destId="{EF86941A-E17F-474E-89DE-B2AF7ED80290}" srcOrd="8" destOrd="0" presId="urn:microsoft.com/office/officeart/2008/layout/LinedList"/>
    <dgm:cxn modelId="{C22E5419-BCCA-4372-A4D2-01AB53466A1E}" type="presParOf" srcId="{A87D8CAE-BAB3-444C-ADEA-A11A160C27E1}" destId="{BA2C1EFB-D373-406B-AEC3-A3D687D05E78}" srcOrd="9" destOrd="0" presId="urn:microsoft.com/office/officeart/2008/layout/LinedList"/>
    <dgm:cxn modelId="{2C21688B-FC8B-4CDB-AC7F-F1645F736538}" type="presParOf" srcId="{BA2C1EFB-D373-406B-AEC3-A3D687D05E78}" destId="{BD194580-E1FA-456E-B30F-3DC0892CEE74}" srcOrd="0" destOrd="0" presId="urn:microsoft.com/office/officeart/2008/layout/LinedList"/>
    <dgm:cxn modelId="{98595B30-CC3D-4E50-9933-0485AE44DFA1}" type="presParOf" srcId="{BA2C1EFB-D373-406B-AEC3-A3D687D05E78}" destId="{6B172FE0-C898-4247-9A26-5CDA140593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0F5E8-AAB9-4AD2-9994-B8B0BC81E4AF}">
      <dsp:nvSpPr>
        <dsp:cNvPr id="0" name=""/>
        <dsp:cNvSpPr/>
      </dsp:nvSpPr>
      <dsp:spPr>
        <a:xfrm>
          <a:off x="0" y="415"/>
          <a:ext cx="946556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4ACCF-2E27-4FCB-B2F1-2DF772DEB09C}">
      <dsp:nvSpPr>
        <dsp:cNvPr id="0" name=""/>
        <dsp:cNvSpPr/>
      </dsp:nvSpPr>
      <dsp:spPr>
        <a:xfrm>
          <a:off x="0" y="415"/>
          <a:ext cx="9465564" cy="68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Koji </a:t>
          </a:r>
          <a:r>
            <a:rPr lang="en-US" sz="1600" kern="1200" dirty="0" err="1"/>
            <a:t>likovi</a:t>
          </a:r>
          <a:r>
            <a:rPr lang="en-US" sz="1600" kern="1200" dirty="0"/>
            <a:t> </a:t>
          </a:r>
          <a:r>
            <a:rPr lang="en-US" sz="1600" kern="1200" dirty="0" err="1"/>
            <a:t>komuniciraju</a:t>
          </a:r>
          <a:r>
            <a:rPr lang="en-US" sz="1600" kern="1200" dirty="0"/>
            <a:t>?</a:t>
          </a:r>
          <a:r>
            <a:rPr lang="hr-HR" sz="1600" kern="1200" dirty="0"/>
            <a:t> IVA I DUNJA.</a:t>
          </a:r>
          <a:endParaRPr lang="en-US" sz="1600" kern="1200" dirty="0"/>
        </a:p>
      </dsp:txBody>
      <dsp:txXfrm>
        <a:off x="0" y="415"/>
        <a:ext cx="9465564" cy="680027"/>
      </dsp:txXfrm>
    </dsp:sp>
    <dsp:sp modelId="{25869C87-D0A6-41C0-BBFD-71231839561F}">
      <dsp:nvSpPr>
        <dsp:cNvPr id="0" name=""/>
        <dsp:cNvSpPr/>
      </dsp:nvSpPr>
      <dsp:spPr>
        <a:xfrm>
          <a:off x="0" y="680442"/>
          <a:ext cx="9465564" cy="0"/>
        </a:xfrm>
        <a:prstGeom prst="lin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331E9-4911-4345-9D9F-0A91CC9282D7}">
      <dsp:nvSpPr>
        <dsp:cNvPr id="0" name=""/>
        <dsp:cNvSpPr/>
      </dsp:nvSpPr>
      <dsp:spPr>
        <a:xfrm>
          <a:off x="0" y="680442"/>
          <a:ext cx="9465564" cy="68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Tko što radi? IVA SE ISPRIČAVA DUNJI ZBOG OGOVARANJA.</a:t>
          </a:r>
          <a:endParaRPr lang="en-US" sz="1600" kern="1200" dirty="0"/>
        </a:p>
      </dsp:txBody>
      <dsp:txXfrm>
        <a:off x="0" y="680442"/>
        <a:ext cx="9465564" cy="680027"/>
      </dsp:txXfrm>
    </dsp:sp>
    <dsp:sp modelId="{9C8BC9BB-5F1A-40CC-A3A8-25CBFF47126D}">
      <dsp:nvSpPr>
        <dsp:cNvPr id="0" name=""/>
        <dsp:cNvSpPr/>
      </dsp:nvSpPr>
      <dsp:spPr>
        <a:xfrm>
          <a:off x="0" y="1360470"/>
          <a:ext cx="9465564" cy="0"/>
        </a:xfrm>
        <a:prstGeom prst="lin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7FA8D-D8C0-4CB4-B798-63EF78F81482}">
      <dsp:nvSpPr>
        <dsp:cNvPr id="0" name=""/>
        <dsp:cNvSpPr/>
      </dsp:nvSpPr>
      <dsp:spPr>
        <a:xfrm>
          <a:off x="0" y="1360470"/>
          <a:ext cx="9465564" cy="68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Koja je reakcija drugog lika? DUNJA SE SVEJEDNO LJUTI.</a:t>
          </a:r>
          <a:endParaRPr lang="en-US" sz="1600" kern="1200" dirty="0"/>
        </a:p>
      </dsp:txBody>
      <dsp:txXfrm>
        <a:off x="0" y="1360470"/>
        <a:ext cx="9465564" cy="680027"/>
      </dsp:txXfrm>
    </dsp:sp>
    <dsp:sp modelId="{6009CD90-21BF-4967-B5A0-68C6A48C04AA}">
      <dsp:nvSpPr>
        <dsp:cNvPr id="0" name=""/>
        <dsp:cNvSpPr/>
      </dsp:nvSpPr>
      <dsp:spPr>
        <a:xfrm>
          <a:off x="0" y="2040498"/>
          <a:ext cx="9465564" cy="0"/>
        </a:xfrm>
        <a:prstGeom prst="lin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2B647-AB01-4C9F-9DAA-981B62B0A725}">
      <dsp:nvSpPr>
        <dsp:cNvPr id="0" name=""/>
        <dsp:cNvSpPr/>
      </dsp:nvSpPr>
      <dsp:spPr>
        <a:xfrm>
          <a:off x="0" y="2040498"/>
          <a:ext cx="9465564" cy="68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Koji je razlog lošeg odnosa? KRIVO RAZUMIJEVANJE. IVA MISLI DA JOJ DUNJA KRADE DEČKA PA IZNOSI NJEZINO „PRLJAVO RUBLJE”.</a:t>
          </a:r>
          <a:endParaRPr lang="en-US" sz="1600" kern="1200" dirty="0"/>
        </a:p>
      </dsp:txBody>
      <dsp:txXfrm>
        <a:off x="0" y="2040498"/>
        <a:ext cx="9465564" cy="680027"/>
      </dsp:txXfrm>
    </dsp:sp>
    <dsp:sp modelId="{EF86941A-E17F-474E-89DE-B2AF7ED80290}">
      <dsp:nvSpPr>
        <dsp:cNvPr id="0" name=""/>
        <dsp:cNvSpPr/>
      </dsp:nvSpPr>
      <dsp:spPr>
        <a:xfrm>
          <a:off x="0" y="2720526"/>
          <a:ext cx="9465564" cy="0"/>
        </a:xfrm>
        <a:prstGeom prst="lin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94580-E1FA-456E-B30F-3DC0892CEE74}">
      <dsp:nvSpPr>
        <dsp:cNvPr id="0" name=""/>
        <dsp:cNvSpPr/>
      </dsp:nvSpPr>
      <dsp:spPr>
        <a:xfrm>
          <a:off x="0" y="2720526"/>
          <a:ext cx="9465564" cy="68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Kako situacija završava? POŠTO DOZNAJE DA JE IVA SVE TO RADILA KAKO BI JOJ SE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OSVETILA JER MISLI DA ONA ZAVODI MARKA PREPUŠTA MARKA IVI JER JOJ JE DOSTA DEČKI.</a:t>
          </a:r>
          <a:endParaRPr lang="en-US" sz="1600" kern="1200" dirty="0"/>
        </a:p>
      </dsp:txBody>
      <dsp:txXfrm>
        <a:off x="0" y="2720526"/>
        <a:ext cx="9465564" cy="680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0F5E8-AAB9-4AD2-9994-B8B0BC81E4AF}">
      <dsp:nvSpPr>
        <dsp:cNvPr id="0" name=""/>
        <dsp:cNvSpPr/>
      </dsp:nvSpPr>
      <dsp:spPr>
        <a:xfrm>
          <a:off x="0" y="415"/>
          <a:ext cx="946556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4ACCF-2E27-4FCB-B2F1-2DF772DEB09C}">
      <dsp:nvSpPr>
        <dsp:cNvPr id="0" name=""/>
        <dsp:cNvSpPr/>
      </dsp:nvSpPr>
      <dsp:spPr>
        <a:xfrm>
          <a:off x="0" y="415"/>
          <a:ext cx="9465564" cy="68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Koji </a:t>
          </a:r>
          <a:r>
            <a:rPr lang="en-US" sz="1900" kern="1200" dirty="0" err="1"/>
            <a:t>likovi</a:t>
          </a:r>
          <a:r>
            <a:rPr lang="en-US" sz="1900" kern="1200" dirty="0"/>
            <a:t> </a:t>
          </a:r>
          <a:r>
            <a:rPr lang="en-US" sz="1900" kern="1200" dirty="0" err="1"/>
            <a:t>komuniciraju</a:t>
          </a:r>
          <a:r>
            <a:rPr lang="en-US" sz="1900" kern="1200" dirty="0"/>
            <a:t>?</a:t>
          </a:r>
          <a:r>
            <a:rPr lang="hr-HR" sz="1900" kern="1200" dirty="0"/>
            <a:t> SIN I OTAC.</a:t>
          </a:r>
          <a:endParaRPr lang="en-US" sz="1900" kern="1200" dirty="0"/>
        </a:p>
      </dsp:txBody>
      <dsp:txXfrm>
        <a:off x="0" y="415"/>
        <a:ext cx="9465564" cy="680027"/>
      </dsp:txXfrm>
    </dsp:sp>
    <dsp:sp modelId="{25869C87-D0A6-41C0-BBFD-71231839561F}">
      <dsp:nvSpPr>
        <dsp:cNvPr id="0" name=""/>
        <dsp:cNvSpPr/>
      </dsp:nvSpPr>
      <dsp:spPr>
        <a:xfrm>
          <a:off x="0" y="680442"/>
          <a:ext cx="9465564" cy="0"/>
        </a:xfrm>
        <a:prstGeom prst="lin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331E9-4911-4345-9D9F-0A91CC9282D7}">
      <dsp:nvSpPr>
        <dsp:cNvPr id="0" name=""/>
        <dsp:cNvSpPr/>
      </dsp:nvSpPr>
      <dsp:spPr>
        <a:xfrm>
          <a:off x="0" y="680442"/>
          <a:ext cx="9465564" cy="68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Tko što radi? OTAC ISPITUJE SINA KOJI ODGOVARA.</a:t>
          </a:r>
          <a:endParaRPr lang="en-US" sz="1900" kern="1200" dirty="0"/>
        </a:p>
      </dsp:txBody>
      <dsp:txXfrm>
        <a:off x="0" y="680442"/>
        <a:ext cx="9465564" cy="680027"/>
      </dsp:txXfrm>
    </dsp:sp>
    <dsp:sp modelId="{9C8BC9BB-5F1A-40CC-A3A8-25CBFF47126D}">
      <dsp:nvSpPr>
        <dsp:cNvPr id="0" name=""/>
        <dsp:cNvSpPr/>
      </dsp:nvSpPr>
      <dsp:spPr>
        <a:xfrm>
          <a:off x="0" y="1360470"/>
          <a:ext cx="9465564" cy="0"/>
        </a:xfrm>
        <a:prstGeom prst="lin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7FA8D-D8C0-4CB4-B798-63EF78F81482}">
      <dsp:nvSpPr>
        <dsp:cNvPr id="0" name=""/>
        <dsp:cNvSpPr/>
      </dsp:nvSpPr>
      <dsp:spPr>
        <a:xfrm>
          <a:off x="0" y="1360470"/>
          <a:ext cx="9465564" cy="68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Koja je reakcija drugog lika? SIN POČINJE SAM SEBE UDARATI.</a:t>
          </a:r>
          <a:endParaRPr lang="en-US" sz="1900" kern="1200" dirty="0"/>
        </a:p>
      </dsp:txBody>
      <dsp:txXfrm>
        <a:off x="0" y="1360470"/>
        <a:ext cx="9465564" cy="680027"/>
      </dsp:txXfrm>
    </dsp:sp>
    <dsp:sp modelId="{6009CD90-21BF-4967-B5A0-68C6A48C04AA}">
      <dsp:nvSpPr>
        <dsp:cNvPr id="0" name=""/>
        <dsp:cNvSpPr/>
      </dsp:nvSpPr>
      <dsp:spPr>
        <a:xfrm>
          <a:off x="0" y="2040498"/>
          <a:ext cx="9465564" cy="0"/>
        </a:xfrm>
        <a:prstGeom prst="lin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2B647-AB01-4C9F-9DAA-981B62B0A725}">
      <dsp:nvSpPr>
        <dsp:cNvPr id="0" name=""/>
        <dsp:cNvSpPr/>
      </dsp:nvSpPr>
      <dsp:spPr>
        <a:xfrm>
          <a:off x="0" y="2040498"/>
          <a:ext cx="9465564" cy="68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Koji je razlog lošeg odnosa? OTAC ALKOHOLIČAR ZLOSTAVLJA SVOJU OBITELJ.</a:t>
          </a:r>
          <a:endParaRPr lang="en-US" sz="1900" kern="1200" dirty="0"/>
        </a:p>
      </dsp:txBody>
      <dsp:txXfrm>
        <a:off x="0" y="2040498"/>
        <a:ext cx="9465564" cy="680027"/>
      </dsp:txXfrm>
    </dsp:sp>
    <dsp:sp modelId="{EF86941A-E17F-474E-89DE-B2AF7ED80290}">
      <dsp:nvSpPr>
        <dsp:cNvPr id="0" name=""/>
        <dsp:cNvSpPr/>
      </dsp:nvSpPr>
      <dsp:spPr>
        <a:xfrm>
          <a:off x="0" y="2720526"/>
          <a:ext cx="9465564" cy="0"/>
        </a:xfrm>
        <a:prstGeom prst="lin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94580-E1FA-456E-B30F-3DC0892CEE74}">
      <dsp:nvSpPr>
        <dsp:cNvPr id="0" name=""/>
        <dsp:cNvSpPr/>
      </dsp:nvSpPr>
      <dsp:spPr>
        <a:xfrm>
          <a:off x="0" y="2720526"/>
          <a:ext cx="9465564" cy="68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Kako situacija završava? SIN ZAKLJUČUJE KAKO NE ZASLUŽUJE DRUGO NEGO BATINE TE FIZIČKI ZLOSTAVLJA SAM SEBE DOK SE OTAC TOME ZADOVOLJNO CERI.</a:t>
          </a:r>
          <a:endParaRPr lang="en-US" sz="1900" kern="1200" dirty="0"/>
        </a:p>
      </dsp:txBody>
      <dsp:txXfrm>
        <a:off x="0" y="2720526"/>
        <a:ext cx="9465564" cy="680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6056-7288-4E49-9AF7-9C630EDB02C6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7B31-C3F5-4D37-B53A-C5ADE9162C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8751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6056-7288-4E49-9AF7-9C630EDB02C6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7B31-C3F5-4D37-B53A-C5ADE9162C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6629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6056-7288-4E49-9AF7-9C630EDB02C6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7B31-C3F5-4D37-B53A-C5ADE9162C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5364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6056-7288-4E49-9AF7-9C630EDB02C6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7B31-C3F5-4D37-B53A-C5ADE9162C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8793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6056-7288-4E49-9AF7-9C630EDB02C6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7B31-C3F5-4D37-B53A-C5ADE9162C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6105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6056-7288-4E49-9AF7-9C630EDB02C6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7B31-C3F5-4D37-B53A-C5ADE9162C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848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6056-7288-4E49-9AF7-9C630EDB02C6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7B31-C3F5-4D37-B53A-C5ADE9162C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3663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6056-7288-4E49-9AF7-9C630EDB02C6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7B31-C3F5-4D37-B53A-C5ADE9162C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5108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6056-7288-4E49-9AF7-9C630EDB02C6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7B31-C3F5-4D37-B53A-C5ADE9162C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4392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6056-7288-4E49-9AF7-9C630EDB02C6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7B31-C3F5-4D37-B53A-C5ADE9162C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683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6056-7288-4E49-9AF7-9C630EDB02C6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7B31-C3F5-4D37-B53A-C5ADE9162C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6492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96056-7288-4E49-9AF7-9C630EDB02C6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27B31-C3F5-4D37-B53A-C5ADE9162C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924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0081" y="1122362"/>
            <a:ext cx="10593976" cy="3332071"/>
          </a:xfrm>
        </p:spPr>
        <p:txBody>
          <a:bodyPr>
            <a:normAutofit fontScale="90000"/>
          </a:bodyPr>
          <a:lstStyle/>
          <a:p>
            <a:r>
              <a:rPr lang="hr-HR" dirty="0"/>
              <a:t>LEKTIROTERAPIJA </a:t>
            </a:r>
            <a:br>
              <a:rPr lang="hr-HR" dirty="0"/>
            </a:br>
            <a:r>
              <a:rPr lang="hr-HR" dirty="0"/>
              <a:t>Korelacija osnovnoškolske lektire i </a:t>
            </a:r>
            <a:r>
              <a:rPr lang="hr-HR" dirty="0" err="1"/>
              <a:t>međupredmetne</a:t>
            </a:r>
            <a:r>
              <a:rPr lang="hr-HR" dirty="0"/>
              <a:t> teme Osobni i socijalni razvoj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06879" y="4454433"/>
            <a:ext cx="9144000" cy="1655762"/>
          </a:xfrm>
        </p:spPr>
        <p:txBody>
          <a:bodyPr/>
          <a:lstStyle/>
          <a:p>
            <a:r>
              <a:rPr lang="hr-HR" dirty="0"/>
              <a:t>ŽSVIŽ</a:t>
            </a:r>
          </a:p>
          <a:p>
            <a:r>
              <a:rPr lang="hr-HR" dirty="0"/>
              <a:t>28. veljače 2022.</a:t>
            </a:r>
          </a:p>
          <a:p>
            <a:r>
              <a:rPr lang="hr-HR" dirty="0"/>
              <a:t>Amadea </a:t>
            </a:r>
            <a:r>
              <a:rPr lang="hr-HR" dirty="0" err="1"/>
              <a:t>Draguzet</a:t>
            </a:r>
            <a:r>
              <a:rPr lang="hr-HR" dirty="0"/>
              <a:t> </a:t>
            </a:r>
            <a:r>
              <a:rPr lang="hr-HR" dirty="0" err="1"/>
              <a:t>dipl.bibl</a:t>
            </a:r>
            <a:r>
              <a:rPr lang="hr-HR" dirty="0"/>
              <a:t>., mentorica</a:t>
            </a:r>
          </a:p>
        </p:txBody>
      </p:sp>
    </p:spTree>
    <p:extLst>
      <p:ext uri="{BB962C8B-B14F-4D97-AF65-F5344CB8AC3E}">
        <p14:creationId xmlns:p14="http://schemas.microsoft.com/office/powerpoint/2010/main" val="3609709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CB2C00A-E659-4691-AFB4-282551729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78FD84C-74B5-451D-8F0A-1E19EC3D9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802B9AE-642E-483A-A8D3-BF3BC1168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KAD POB</a:t>
            </a:r>
            <a:r>
              <a:rPr lang="hr-HR" dirty="0"/>
              <a:t>I</a:t>
            </a:r>
            <a:r>
              <a:rPr lang="en-US" kern="1200" dirty="0">
                <a:latin typeface="+mj-lt"/>
                <a:ea typeface="+mj-ea"/>
                <a:cs typeface="+mj-cs"/>
              </a:rPr>
              <a:t>JEDI LJUBAV</a:t>
            </a:r>
          </a:p>
        </p:txBody>
      </p:sp>
      <p:graphicFrame>
        <p:nvGraphicFramePr>
          <p:cNvPr id="74" name="Rezervirano mjesto sadržaja 2">
            <a:extLst>
              <a:ext uri="{FF2B5EF4-FFF2-40B4-BE49-F238E27FC236}">
                <a16:creationId xmlns:a16="http://schemas.microsoft.com/office/drawing/2014/main" id="{636423ED-5825-44E4-B24A-EEFB7909C8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546396"/>
              </p:ext>
            </p:extLst>
          </p:nvPr>
        </p:nvGraphicFramePr>
        <p:xfrm>
          <a:off x="1524000" y="2399099"/>
          <a:ext cx="9465564" cy="3400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9457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4C1C18-B826-4C25-8615-2A8BD9B56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MISLI – EMOCIJE – DOGAĐAJI – uočavanje riječi, fraza</a:t>
            </a:r>
          </a:p>
        </p:txBody>
      </p:sp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id="{7A938C84-2184-4C1E-8199-73A2B53B2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439698"/>
              </p:ext>
            </p:extLst>
          </p:nvPr>
        </p:nvGraphicFramePr>
        <p:xfrm>
          <a:off x="838200" y="1825625"/>
          <a:ext cx="10515597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401217090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73707275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802523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MISLI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EMOCIJE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DOGAĐAJI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11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i="1" dirty="0"/>
                        <a:t>Unutarnji glas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/>
                        <a:t>Glupo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/>
                        <a:t>Čeka priliku, ispričati 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192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/>
                        <a:t>Kukavički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/>
                        <a:t>Prikrada 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283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/>
                        <a:t>Prene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714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i="1" dirty="0"/>
                        <a:t>Prepadne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i="1" dirty="0"/>
                        <a:t>Grubo, smekšala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/>
                        <a:t>Žao mi je!</a:t>
                      </a:r>
                    </a:p>
                    <a:p>
                      <a:r>
                        <a:rPr lang="hr-HR" i="1" dirty="0"/>
                        <a:t>Što ja sad imam od toga?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40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i="1" dirty="0"/>
                        <a:t> petljaš zavodiš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/>
                        <a:t>Osvetiti, zagorčava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/>
                        <a:t>Samo sam Ines rekla...ono što sam doznala na Bolu…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89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/>
                        <a:t> Stid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/>
                        <a:t>To se ne govori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009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i="1" dirty="0"/>
                        <a:t>uistinu i mislim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/>
                        <a:t>Prijateljstvo</a:t>
                      </a:r>
                    </a:p>
                    <a:p>
                      <a:r>
                        <a:rPr lang="hr-HR" i="1" dirty="0"/>
                        <a:t>Opekla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/>
                        <a:t>Prepuštam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345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92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EF225A-75A2-42F3-8104-8D8017C9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40"/>
            <a:ext cx="9983680" cy="744584"/>
          </a:xfrm>
        </p:spPr>
        <p:txBody>
          <a:bodyPr/>
          <a:lstStyle/>
          <a:p>
            <a:r>
              <a:rPr lang="hr-HR" dirty="0"/>
              <a:t>Pitanja i odgovori za detaljnu analizu teksta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3DF2A8-52E5-4BC3-A6B3-E0C0739EA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074198"/>
            <a:ext cx="11585359" cy="5468645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dirty="0">
                <a:latin typeface="Arial Nova" panose="020B0504020202020204" pitchFamily="34" charset="0"/>
              </a:rPr>
              <a:t>Zašto Iva čeka da Dunja bude </a:t>
            </a:r>
            <a:r>
              <a:rPr lang="hr-HR" b="1" dirty="0">
                <a:latin typeface="Arial Nova" panose="020B0504020202020204" pitchFamily="34" charset="0"/>
              </a:rPr>
              <a:t>sama</a:t>
            </a:r>
            <a:r>
              <a:rPr lang="hr-HR" dirty="0">
                <a:latin typeface="Arial Nova" panose="020B05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ČEKA KAKO BI JOJ SE ISPRIČALA.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2. Što nam govori riječ SAMA? Koje misli i emocije stoje iza te riječi?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RIJEČ SAMA NAM GOVORI DA IVA NE ŽELI DA ITKO ČUJE NJEZINU ISPRIKU. IVA SE SRAMI I BOJI.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3. Pronađi riječi koje opisuju kako se Iva osjeća.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GLUPO, NIJE LAKO, KUKAVICA I PRENE.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4. Pronađi riječi koje opisuju na koji način Iva dolazi do Dunje.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PRIKRADA JOJ SE.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5. Zašto se prikrada? Što osjeća?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IVA SE BOJI I SRAMI. ŽELI PRIZNATI KRIVICU.</a:t>
            </a:r>
          </a:p>
        </p:txBody>
      </p:sp>
    </p:spTree>
    <p:extLst>
      <p:ext uri="{BB962C8B-B14F-4D97-AF65-F5344CB8AC3E}">
        <p14:creationId xmlns:p14="http://schemas.microsoft.com/office/powerpoint/2010/main" val="3574350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EF225A-75A2-42F3-8104-8D8017C9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40"/>
            <a:ext cx="9983680" cy="744584"/>
          </a:xfrm>
        </p:spPr>
        <p:txBody>
          <a:bodyPr/>
          <a:lstStyle/>
          <a:p>
            <a:r>
              <a:rPr lang="hr-HR" dirty="0"/>
              <a:t>Pitanja i odgovori za detaljnu analizu teksta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3DF2A8-52E5-4BC3-A6B3-E0C0739EA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074198"/>
            <a:ext cx="11585359" cy="546864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6. Kako Dunja izgleda kada joj se Iva obrati? Zašto?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PREKINUTA JE U JELU. IZNENAĐENA JE I ZATEČENA.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7. Kako Iva pojašnjava ispriku? Je li se zaustavila samo na tome da joj je žao?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IVA POJAŠNJAVA ŠTO NIJE TREBALA NAPRAVITI.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8. Koji dio teksta nam jasno govori da je Ivi bilo teško?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i="1" dirty="0">
                <a:latin typeface="Arial Nova" panose="020B0504020202020204" pitchFamily="34" charset="0"/>
              </a:rPr>
              <a:t>ONO ŠTO JU JE MUČILO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9. Je li Dunja očekivala ispriku? Pronađi dio teksta koji o tome govori?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i="1" dirty="0">
                <a:latin typeface="Arial Nova" panose="020B0504020202020204" pitchFamily="34" charset="0"/>
              </a:rPr>
              <a:t>NIJE MOGLA VJEROVATI SVOJIM UŠIMA.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10. Vjeruje li sama Iva u svoju ispriku? Je li to rekla samo da se ispriča?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IVA VJERUJE U SVOJU ISPRIKU I ISKRENO TO MISLI…</a:t>
            </a:r>
            <a:r>
              <a:rPr lang="hr-HR" i="1" dirty="0">
                <a:latin typeface="Arial Nova" panose="020B0504020202020204" pitchFamily="34" charset="0"/>
              </a:rPr>
              <a:t>BILA JE ODLUČNA IVA.</a:t>
            </a:r>
          </a:p>
        </p:txBody>
      </p:sp>
    </p:spTree>
    <p:extLst>
      <p:ext uri="{BB962C8B-B14F-4D97-AF65-F5344CB8AC3E}">
        <p14:creationId xmlns:p14="http://schemas.microsoft.com/office/powerpoint/2010/main" val="25611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EF225A-75A2-42F3-8104-8D8017C9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67" y="0"/>
            <a:ext cx="9983680" cy="744584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 Nova" panose="020B0504020202020204" pitchFamily="34" charset="0"/>
              </a:rPr>
              <a:t>Pitanja i odgovori za detaljnu analizu teksta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3DF2A8-52E5-4BC3-A6B3-E0C0739EA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772358"/>
            <a:ext cx="11585359" cy="5770486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r-HR" sz="1700" dirty="0">
                <a:latin typeface="Arial Nova" panose="020B0504020202020204" pitchFamily="34" charset="0"/>
              </a:rPr>
              <a:t>11. Koliko Dunji znači Ivina isprika? Na kakav način se Dunja obraća Ivi?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1700" dirty="0">
                <a:latin typeface="Arial Nova" panose="020B0504020202020204" pitchFamily="34" charset="0"/>
              </a:rPr>
              <a:t>U POČETKU DUNJA NE PRIHVAĆA SAMU ISPRIKU. OBRAĆA JOJ SE GRUBO.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1700" i="1" dirty="0">
                <a:latin typeface="Arial Nova" panose="020B0504020202020204" pitchFamily="34" charset="0"/>
              </a:rPr>
              <a:t>ŠTO JA SAD IMAM OD TOGA? </a:t>
            </a:r>
            <a:r>
              <a:rPr lang="hr-HR" sz="1700" dirty="0">
                <a:latin typeface="Arial Nova" panose="020B0504020202020204" pitchFamily="34" charset="0"/>
              </a:rPr>
              <a:t>KAKVA KORIST OD ISPRIKE KADA JE ŠTETA VEĆ NAPRAVLJENA.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1700" dirty="0">
                <a:latin typeface="Arial Nova" panose="020B0504020202020204" pitchFamily="34" charset="0"/>
              </a:rPr>
              <a:t>12. Kako se Dunja osjeća zbog Ivinog ogovaranja?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1700" dirty="0">
                <a:latin typeface="Arial Nova" panose="020B0504020202020204" pitchFamily="34" charset="0"/>
              </a:rPr>
              <a:t>DUNJA SE SRAMI</a:t>
            </a:r>
            <a:r>
              <a:rPr lang="hr-HR" sz="1700" i="1" dirty="0">
                <a:latin typeface="Arial Nova" panose="020B0504020202020204" pitchFamily="34" charset="0"/>
              </a:rPr>
              <a:t>. …JER I MENE JE STID.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1700" dirty="0">
                <a:latin typeface="Arial Nova" panose="020B0504020202020204" pitchFamily="34" charset="0"/>
              </a:rPr>
              <a:t>13. Tko je još upleten u ovu priču i koja je njezina uloga? Što je Ines željela postići? Što Dunja misli da je Ines željela?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1700" dirty="0">
                <a:latin typeface="Arial Nova" panose="020B0504020202020204" pitchFamily="34" charset="0"/>
              </a:rPr>
              <a:t>UPLETENA JE I INES KOJA JE DUNJI REKLA DA IVA O NJOJ ŠIRI RUŽNE PRIČE. DUNJA MISLI KAKO JE INES ŽELI ZAŠTITITI.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1700" dirty="0">
                <a:latin typeface="Arial Nova" panose="020B0504020202020204" pitchFamily="34" charset="0"/>
              </a:rPr>
              <a:t>14. Što Dunja može s informacijom da Iva širi priče i što je Dunja zbog te informacije napravila?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1700" dirty="0">
                <a:latin typeface="Arial Nova" panose="020B0504020202020204" pitchFamily="34" charset="0"/>
              </a:rPr>
              <a:t>DUNJA JE MOGLA OTIĆI DO IVE I RAZGOVARATI S NJOM. DUNJA SE OSVEĆUJE I KRUG SVAĐE SE NASTAVLJA. </a:t>
            </a:r>
            <a:r>
              <a:rPr lang="hr-HR" sz="1700" i="1" dirty="0">
                <a:latin typeface="Arial Nova" panose="020B0504020202020204" pitchFamily="34" charset="0"/>
              </a:rPr>
              <a:t>MALO SAM IZVODILA, A POGOTOVO KAD SAM ČULA ŠTO PRIČAŠ.</a:t>
            </a:r>
          </a:p>
        </p:txBody>
      </p:sp>
    </p:spTree>
    <p:extLst>
      <p:ext uri="{BB962C8B-B14F-4D97-AF65-F5344CB8AC3E}">
        <p14:creationId xmlns:p14="http://schemas.microsoft.com/office/powerpoint/2010/main" val="926545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EF225A-75A2-42F3-8104-8D8017C9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40"/>
            <a:ext cx="9983680" cy="744584"/>
          </a:xfrm>
        </p:spPr>
        <p:txBody>
          <a:bodyPr/>
          <a:lstStyle/>
          <a:p>
            <a:r>
              <a:rPr lang="hr-HR" dirty="0"/>
              <a:t>Pitanja i odgovori za detaljnu analizu teksta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3DF2A8-52E5-4BC3-A6B3-E0C0739EA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074198"/>
            <a:ext cx="11585359" cy="546864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15. Zašto je Iva počela širiti priče o Dunji? Koje je objašnjenje?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IVA SE DUNJI ŽELI OSVETITI ZBOG NJEZINOG ZAVOĐENJA MARKA.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16. Što Dunja misli o Marku?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DUNJI JE MARKO SAMO PRIJATELJ.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17. Koja rečenica potvrđuje da je Marko Dunji samo prijatelj?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i="1" dirty="0">
                <a:latin typeface="Arial Nova" panose="020B0504020202020204" pitchFamily="34" charset="0"/>
              </a:rPr>
              <a:t>KADA KAŽEM KAKO MI JE ON PRIJATELJ, ONDA TO UISTINU I MISLIM.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18. Koju, za nju, važnu informaciju o Marku Iva dobiva od Dunje?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IVA DOZNAJE DA SE SVIĐA MARKU.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19. Kako se Iva osjeća jer se sviđa Marku?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IVA SE SRAMI I SRETNA JE I NIJE TO OČEKIVALA. </a:t>
            </a:r>
            <a:r>
              <a:rPr lang="hr-HR" i="1" dirty="0">
                <a:latin typeface="Arial Nova" panose="020B0504020202020204" pitchFamily="34" charset="0"/>
              </a:rPr>
              <a:t>IVA ODJEDNOM POCRVENI. </a:t>
            </a:r>
          </a:p>
        </p:txBody>
      </p:sp>
    </p:spTree>
    <p:extLst>
      <p:ext uri="{BB962C8B-B14F-4D97-AF65-F5344CB8AC3E}">
        <p14:creationId xmlns:p14="http://schemas.microsoft.com/office/powerpoint/2010/main" val="264916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EF225A-75A2-42F3-8104-8D8017C9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40"/>
            <a:ext cx="9983680" cy="744584"/>
          </a:xfrm>
        </p:spPr>
        <p:txBody>
          <a:bodyPr/>
          <a:lstStyle/>
          <a:p>
            <a:r>
              <a:rPr lang="hr-HR" dirty="0"/>
              <a:t>Pitanja i odgovori za detaljnu analizu teksta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3DF2A8-52E5-4BC3-A6B3-E0C0739EA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074198"/>
            <a:ext cx="11585359" cy="54686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20. Zašto je Dunja zavodila Marka?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DUNJA SE OSVEĆIVALA IVI ZBOG ŠIRENJA RUŽNIH PRIČA.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21. Zašto Dunja ipak prepušta Marka Ivi?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i="1" dirty="0">
                <a:latin typeface="Arial Nova" panose="020B0504020202020204" pitchFamily="34" charset="0"/>
              </a:rPr>
              <a:t>AKO TI JE UISTINU STALO DO MARKA…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22. Što Iva na kraju radi?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POVJERAVA SE DUNJI. </a:t>
            </a:r>
            <a:r>
              <a:rPr lang="hr-HR" i="1" dirty="0">
                <a:latin typeface="Arial Nova" panose="020B0504020202020204" pitchFamily="34" charset="0"/>
              </a:rPr>
              <a:t>…POVJERLJIVO ĆE IVA</a:t>
            </a:r>
            <a:r>
              <a:rPr lang="hr-HR" dirty="0">
                <a:latin typeface="Arial Nova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710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65C894-DCE9-4154-8B96-E0E45B0E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UČENJE NOVE SOCIJALNE VJEŠTINE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0B9D3F-CBCD-415F-B783-2412C63F6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39" y="1287262"/>
            <a:ext cx="10892161" cy="527333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dirty="0">
                <a:latin typeface="Arial Nova" panose="020B0504020202020204" pitchFamily="34" charset="0"/>
              </a:rPr>
              <a:t>Dva dobrovoljca glume situaciju u kojoj Iva dolazi do Dunje i samo joj se ispriča.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dirty="0">
                <a:latin typeface="Arial Nova" panose="020B0504020202020204" pitchFamily="34" charset="0"/>
              </a:rPr>
              <a:t>Bi li taj način u ovom slučaju pomirio Ivu i Dunju? Zašto?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3. Kako bi se priča nastavila da Iva nije započela razgovor i ispriku?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4. Koje su osjećaje Dunja i Iva osjećale jedna prema drugoj na početku priče, a koje na kraju?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5. Što je Iva mogla prije no što je počela širiti ružne priče o Dunji?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6. Što je Dunja mogla kada je doznala da Iva širi priče?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7. Što je Iva mogla kada je vidjela da Dunja zavodi Marka?</a:t>
            </a:r>
          </a:p>
        </p:txBody>
      </p:sp>
    </p:spTree>
    <p:extLst>
      <p:ext uri="{BB962C8B-B14F-4D97-AF65-F5344CB8AC3E}">
        <p14:creationId xmlns:p14="http://schemas.microsoft.com/office/powerpoint/2010/main" val="219275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&#10;&#10;Opis je automatski generi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501" y="643467"/>
            <a:ext cx="4456852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 descr="Slika na kojoj se prikazuje tekst&#10;&#10;Opis je automatski generiran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81" y="643467"/>
            <a:ext cx="4470782" cy="5571066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50FA2A14-1D32-4F69-830B-4EA7EC6AB834}"/>
              </a:ext>
            </a:extLst>
          </p:cNvPr>
          <p:cNvSpPr/>
          <p:nvPr/>
        </p:nvSpPr>
        <p:spPr>
          <a:xfrm>
            <a:off x="435699" y="480060"/>
            <a:ext cx="11320599" cy="4832092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TWIST NA BAZENU</a:t>
            </a:r>
          </a:p>
          <a:p>
            <a:pPr algn="ctr"/>
            <a:r>
              <a:rPr lang="hr-H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3,00</a:t>
            </a:r>
          </a:p>
          <a:p>
            <a:pPr algn="ctr"/>
            <a:r>
              <a:rPr lang="hr-HR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osr</a:t>
            </a:r>
            <a:r>
              <a:rPr lang="hr-HR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C.2.1. Razlikuje sigurne od </a:t>
            </a:r>
          </a:p>
          <a:p>
            <a:pPr algn="ctr"/>
            <a:r>
              <a:rPr lang="hr-HR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nesigurnih situacija u zajednici </a:t>
            </a:r>
          </a:p>
          <a:p>
            <a:pPr algn="ctr"/>
            <a:r>
              <a:rPr lang="hr-HR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i opisuje kako postupiti u rizičnim situacijama.</a:t>
            </a:r>
          </a:p>
          <a:p>
            <a:pPr algn="ctr"/>
            <a:r>
              <a:rPr lang="hr-HR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osr</a:t>
            </a:r>
            <a:r>
              <a:rPr lang="hr-H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B.2.2. Razvija komunikacijske kompetencije.</a:t>
            </a:r>
          </a:p>
          <a:p>
            <a:pPr algn="ctr"/>
            <a:r>
              <a:rPr lang="hr-HR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osr</a:t>
            </a:r>
            <a:r>
              <a:rPr lang="hr-H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B.3.3. Razvija strategije rješavanja sukoba.</a:t>
            </a:r>
            <a:endParaRPr lang="hr-HR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883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02B9AE-642E-483A-A8D3-BF3BC1168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dirty="0"/>
              <a:t>TWIST NA BAZENU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4" name="Rezervirano mjesto sadržaja 2">
            <a:extLst>
              <a:ext uri="{FF2B5EF4-FFF2-40B4-BE49-F238E27FC236}">
                <a16:creationId xmlns:a16="http://schemas.microsoft.com/office/drawing/2014/main" id="{636423ED-5825-44E4-B24A-EEFB7909C8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873408"/>
              </p:ext>
            </p:extLst>
          </p:nvPr>
        </p:nvGraphicFramePr>
        <p:xfrm>
          <a:off x="1524000" y="2399099"/>
          <a:ext cx="9465564" cy="3400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92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Osobni i socijalni razvoj - ishodi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2660" y="1340528"/>
            <a:ext cx="10821140" cy="53709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 err="1">
                <a:latin typeface="Arial Nova" panose="020B0504020202020204" pitchFamily="34" charset="0"/>
              </a:rPr>
              <a:t>osr</a:t>
            </a:r>
            <a:r>
              <a:rPr lang="hr-HR" dirty="0">
                <a:latin typeface="Arial Nova" panose="020B0504020202020204" pitchFamily="34" charset="0"/>
              </a:rPr>
              <a:t> A.3.2. Upravlja emocijama i ponašanjem.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Arial Nova" panose="020B0504020202020204" pitchFamily="34" charset="0"/>
              </a:rPr>
              <a:t>osr A.3.3. Razvija osobne potencijale.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Arial Nova" panose="020B0504020202020204" pitchFamily="34" charset="0"/>
              </a:rPr>
              <a:t>osr A.2.1. Razvija sliku o sebi. 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Arial Nova" panose="020B0504020202020204" pitchFamily="34" charset="0"/>
              </a:rPr>
              <a:t>osr B.2.2. Razvija komunikacijske kompetencije.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Arial Nova" panose="020B0504020202020204" pitchFamily="34" charset="0"/>
              </a:rPr>
              <a:t>osr B.3.3. Razvija strategije rješavanja sukoba.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Arial Nova" panose="020B0504020202020204" pitchFamily="34" charset="0"/>
              </a:rPr>
              <a:t>osr C.2.1. Razlikuje sigurne od nesigurnih situacija u zajednici i opisuje kako postupiti u rizičnim situacijama.</a:t>
            </a:r>
          </a:p>
          <a:p>
            <a:pPr>
              <a:lnSpc>
                <a:spcPct val="150000"/>
              </a:lnSpc>
            </a:pPr>
            <a:endParaRPr lang="pl-PL" dirty="0">
              <a:latin typeface="Arial Nova" panose="020B05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dirty="0">
              <a:latin typeface="Arial Nova" panose="020B05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dirty="0">
              <a:latin typeface="Arial Nova" panose="020B05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dirty="0">
              <a:latin typeface="Arial Nova" panose="020B05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dirty="0">
              <a:latin typeface="Arial Nova" panose="020B05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dirty="0">
              <a:latin typeface="Arial Nova" panose="020B0504020202020204" pitchFamily="34" charset="0"/>
            </a:endParaRPr>
          </a:p>
          <a:p>
            <a:pPr>
              <a:lnSpc>
                <a:spcPct val="150000"/>
              </a:lnSpc>
            </a:pPr>
            <a:endParaRPr lang="hr-HR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40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4C1C18-B826-4C25-8615-2A8BD9B56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MISLI – EMOCIJE – DOGAĐAJI – uočavanje riječi, fraza, rečenica.</a:t>
            </a:r>
          </a:p>
        </p:txBody>
      </p:sp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id="{7A938C84-2184-4C1E-8199-73A2B53B2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782577"/>
              </p:ext>
            </p:extLst>
          </p:nvPr>
        </p:nvGraphicFramePr>
        <p:xfrm>
          <a:off x="660647" y="1690687"/>
          <a:ext cx="10515597" cy="4621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7403">
                  <a:extLst>
                    <a:ext uri="{9D8B030D-6E8A-4147-A177-3AD203B41FA5}">
                      <a16:colId xmlns:a16="http://schemas.microsoft.com/office/drawing/2014/main" val="4012170909"/>
                    </a:ext>
                  </a:extLst>
                </a:gridCol>
                <a:gridCol w="1695635">
                  <a:extLst>
                    <a:ext uri="{9D8B030D-6E8A-4147-A177-3AD203B41FA5}">
                      <a16:colId xmlns:a16="http://schemas.microsoft.com/office/drawing/2014/main" val="2737072758"/>
                    </a:ext>
                  </a:extLst>
                </a:gridCol>
                <a:gridCol w="2662559">
                  <a:extLst>
                    <a:ext uri="{9D8B030D-6E8A-4147-A177-3AD203B41FA5}">
                      <a16:colId xmlns:a16="http://schemas.microsoft.com/office/drawing/2014/main" val="2802523798"/>
                    </a:ext>
                  </a:extLst>
                </a:gridCol>
              </a:tblGrid>
              <a:tr h="418829">
                <a:tc>
                  <a:txBody>
                    <a:bodyPr/>
                    <a:lstStyle/>
                    <a:p>
                      <a:r>
                        <a:rPr lang="hr-HR" dirty="0"/>
                        <a:t>MISLI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EMOCIJE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DOGAĐAJI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114970"/>
                  </a:ext>
                </a:extLst>
              </a:tr>
              <a:tr h="418829">
                <a:tc>
                  <a:txBody>
                    <a:bodyPr/>
                    <a:lstStyle/>
                    <a:p>
                      <a:r>
                        <a:rPr lang="hr-HR" i="1" dirty="0"/>
                        <a:t>…računam…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/>
                        <a:t>…hladnim očima…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/>
                        <a:t>…saslušanje.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192134"/>
                  </a:ext>
                </a:extLst>
              </a:tr>
              <a:tr h="418829">
                <a:tc>
                  <a:txBody>
                    <a:bodyPr/>
                    <a:lstStyle/>
                    <a:p>
                      <a:r>
                        <a:rPr lang="hr-HR" i="1" dirty="0"/>
                        <a:t>Precizno… preciznije…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/>
                        <a:t>…slobodno…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/>
                        <a:t>…odgovara…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283627"/>
                  </a:ext>
                </a:extLst>
              </a:tr>
              <a:tr h="418829">
                <a:tc>
                  <a:txBody>
                    <a:bodyPr/>
                    <a:lstStyle/>
                    <a:p>
                      <a:r>
                        <a:rPr lang="hr-HR" i="1" dirty="0"/>
                        <a:t>…donosi pljusku…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/>
                        <a:t>…oštro u oči…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/>
                        <a:t>…tiho se uvuče mama.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714162"/>
                  </a:ext>
                </a:extLst>
              </a:tr>
              <a:tr h="418829">
                <a:tc>
                  <a:txBody>
                    <a:bodyPr/>
                    <a:lstStyle/>
                    <a:p>
                      <a:r>
                        <a:rPr lang="hr-HR" i="1" dirty="0"/>
                        <a:t>Ne smijem se pomaknuti.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i="1" dirty="0"/>
                        <a:t>…prijateljski…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/>
                        <a:t>…toči novu čašu vina.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40208"/>
                  </a:ext>
                </a:extLst>
              </a:tr>
              <a:tr h="418829">
                <a:tc>
                  <a:txBody>
                    <a:bodyPr/>
                    <a:lstStyle/>
                    <a:p>
                      <a:r>
                        <a:rPr lang="hr-HR" i="1" dirty="0"/>
                        <a:t>…šišala na tanjur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/>
                        <a:t>…udarim se blago.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892235"/>
                  </a:ext>
                </a:extLst>
              </a:tr>
              <a:tr h="418829">
                <a:tc>
                  <a:txBody>
                    <a:bodyPr/>
                    <a:lstStyle/>
                    <a:p>
                      <a:r>
                        <a:rPr lang="hr-HR" i="1" dirty="0"/>
                        <a:t>…mama upozorila…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/>
                        <a:t>Pljusnem se još zvučnije.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009890"/>
                  </a:ext>
                </a:extLst>
              </a:tr>
              <a:tr h="418829">
                <a:tc>
                  <a:txBody>
                    <a:bodyPr/>
                    <a:lstStyle/>
                    <a:p>
                      <a:r>
                        <a:rPr lang="hr-HR" i="1" dirty="0"/>
                        <a:t>Tata ju je odalamio.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/>
                        <a:t>Cerio se!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345286"/>
                  </a:ext>
                </a:extLst>
              </a:tr>
              <a:tr h="667713">
                <a:tc>
                  <a:txBody>
                    <a:bodyPr/>
                    <a:lstStyle/>
                    <a:p>
                      <a:r>
                        <a:rPr lang="hr-HR" i="1" dirty="0"/>
                        <a:t>Ne ide…nemam odgovore…nije upalilo…Opet nisam bio uvjerljiv. Drugo nisam ni zaslužio.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/>
                        <a:t>…prijateljski me promatrao.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46920"/>
                  </a:ext>
                </a:extLst>
              </a:tr>
              <a:tr h="381740">
                <a:tc>
                  <a:txBody>
                    <a:bodyPr/>
                    <a:lstStyle/>
                    <a:p>
                      <a:r>
                        <a:rPr lang="hr-HR" i="1" dirty="0"/>
                        <a:t>…popušiti batine…udaraca remenom…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08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030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F17F66-50AA-4E67-8C5E-78FAB89AA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SASTAVLJANJE PITANJA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D3471F-B741-4446-B156-718465EEC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" y="1269507"/>
            <a:ext cx="11407806" cy="52233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Arial Nova" panose="020B0504020202020204" pitchFamily="34" charset="0"/>
              </a:rPr>
              <a:t>Tekst obiluje mislima. Ima malo događaja i vrlo malo riječi koje opisuju same osjećaje, ALI iza opisa misli i događaja stoje intenzivni osjećaji straha, samooptuživanja, bespomoćnosti i straha.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 Nova" panose="020B0504020202020204" pitchFamily="34" charset="0"/>
              </a:rPr>
              <a:t>Od učenika se ovdje očekuje: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>
                <a:latin typeface="Arial Nova" panose="020B0504020202020204" pitchFamily="34" charset="0"/>
              </a:rPr>
              <a:t>Povezivanje misli s osjećajima;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>
                <a:latin typeface="Arial Nova" panose="020B0504020202020204" pitchFamily="34" charset="0"/>
              </a:rPr>
              <a:t>Suosjećanje za zlostavljanu djecu;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>
                <a:latin typeface="Arial Nova" panose="020B0504020202020204" pitchFamily="34" charset="0"/>
              </a:rPr>
              <a:t>Smišljanje načina pomoći zlostavljanom djetetu.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86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EF225A-75A2-42F3-8104-8D8017C9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40"/>
            <a:ext cx="9983680" cy="744584"/>
          </a:xfrm>
        </p:spPr>
        <p:txBody>
          <a:bodyPr/>
          <a:lstStyle/>
          <a:p>
            <a:r>
              <a:rPr lang="hr-HR" dirty="0"/>
              <a:t>Pitanja i odgovori za detaljnu analizu teksta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3DF2A8-52E5-4BC3-A6B3-E0C0739EA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074198"/>
            <a:ext cx="11585359" cy="5468645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dirty="0">
                <a:latin typeface="Arial Nova" panose="020B0504020202020204" pitchFamily="34" charset="0"/>
              </a:rPr>
              <a:t>Zašto pisac upotrebljava riječ saslušanje? Koja bi riječ umjesto saslušanje mogla biti upotrijebljena?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RAZGOVOR, ISPITIVANJE.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2. Kako se dječak osjeća na saslušanju?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KAO OSUĐENIK.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3. Koje duljine su pitanja i odgovori?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VRLO KRATKI.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4. Što misliš laže li dječak? Zašto?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NE JER BRZO ODGOVARA.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5. Kako se osjeća dječak? Sigurno, nesigurno ili uplašeno?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SIGURNO JER BRZO ODGOVARA.</a:t>
            </a:r>
          </a:p>
        </p:txBody>
      </p:sp>
    </p:spTree>
    <p:extLst>
      <p:ext uri="{BB962C8B-B14F-4D97-AF65-F5344CB8AC3E}">
        <p14:creationId xmlns:p14="http://schemas.microsoft.com/office/powerpoint/2010/main" val="2199368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EF225A-75A2-42F3-8104-8D8017C9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40"/>
            <a:ext cx="9983680" cy="744584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 Nova" panose="020B0504020202020204" pitchFamily="34" charset="0"/>
              </a:rPr>
              <a:t>Pitanja i odgovori za detaljnu analizu teksta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3DF2A8-52E5-4BC3-A6B3-E0C0739EA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074198"/>
            <a:ext cx="11585359" cy="546864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6. Zašto otac izgovara </a:t>
            </a:r>
            <a:r>
              <a:rPr lang="hr-HR" i="1" dirty="0">
                <a:latin typeface="Arial Nova" panose="020B0504020202020204" pitchFamily="34" charset="0"/>
              </a:rPr>
              <a:t>On misli!?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ŽELI UVRIJEDITI SINA.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7. Koja rečenica nam govori da oca u stvari ne zanima što će sin reći?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NE</a:t>
            </a:r>
            <a:r>
              <a:rPr lang="hr-HR" i="1" dirty="0">
                <a:latin typeface="Arial Nova" panose="020B0504020202020204" pitchFamily="34" charset="0"/>
              </a:rPr>
              <a:t> ZANIMA ME ŠTO TI MISLIŠ, HOĆU SAMO TOČNO VRIJEME.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8. Što bi dječak trebao napraviti kako bi točno znao koliko mu treba do kuće?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TREBAO BI SI MJERITI VRIJEME.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9. Je li otac vjerovao sinu da mu govori točno vrijeme? Što otac sinu želi pokazati?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NE BI MU VJEROVAO. ŽELI MU POKAZATI DA MU NE VJERUJE.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10. Koje riječi u odjeljku </a:t>
            </a:r>
            <a:r>
              <a:rPr lang="hr-HR" i="1" dirty="0">
                <a:latin typeface="Arial Nova" panose="020B0504020202020204" pitchFamily="34" charset="0"/>
              </a:rPr>
              <a:t>Možeš…u školu. </a:t>
            </a:r>
            <a:r>
              <a:rPr lang="hr-HR" dirty="0">
                <a:latin typeface="Arial Nova" panose="020B0504020202020204" pitchFamily="34" charset="0"/>
              </a:rPr>
              <a:t>pokazuju da se dječak osjeća sigurno?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i="1" dirty="0">
                <a:latin typeface="Arial Nova" panose="020B0504020202020204" pitchFamily="34" charset="0"/>
              </a:rPr>
              <a:t>MOŽEŠ…SASVIM SLOBODNO.</a:t>
            </a:r>
          </a:p>
        </p:txBody>
      </p:sp>
    </p:spTree>
    <p:extLst>
      <p:ext uri="{BB962C8B-B14F-4D97-AF65-F5344CB8AC3E}">
        <p14:creationId xmlns:p14="http://schemas.microsoft.com/office/powerpoint/2010/main" val="47640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EF225A-75A2-42F3-8104-8D8017C9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40"/>
            <a:ext cx="9983680" cy="744584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Arial Nova" panose="020B0504020202020204" pitchFamily="34" charset="0"/>
              </a:rPr>
              <a:t>Pitanja i odgovori za detaljnu analizu teksta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3DF2A8-52E5-4BC3-A6B3-E0C0739EA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074198"/>
            <a:ext cx="11585359" cy="546864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11. Zašto se dječak ne miče?  BOJI SE.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12. Što nam govore riječi </a:t>
            </a:r>
            <a:r>
              <a:rPr lang="hr-HR" i="1" dirty="0">
                <a:latin typeface="Arial Nova" panose="020B0504020202020204" pitchFamily="34" charset="0"/>
              </a:rPr>
              <a:t>KAO I OBIČNO? </a:t>
            </a:r>
            <a:r>
              <a:rPr lang="hr-HR" dirty="0">
                <a:latin typeface="Arial Nova" panose="020B0504020202020204" pitchFamily="34" charset="0"/>
              </a:rPr>
              <a:t>DA GA OTAC ČESTO TAKO ISPITUJE.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13. Zašto se ne smije pomaknuti? MORA ČEKATI DA MU OTAC TO DOPUSTI.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14. Zašto ne može reći da mu zadatak otići u školu? </a:t>
            </a:r>
            <a:r>
              <a:rPr lang="hr-HR">
                <a:latin typeface="Arial Nova" panose="020B0504020202020204" pitchFamily="34" charset="0"/>
              </a:rPr>
              <a:t>DOBIT </a:t>
            </a:r>
            <a:r>
              <a:rPr lang="hr-HR" dirty="0">
                <a:latin typeface="Arial Nova" panose="020B0504020202020204" pitchFamily="34" charset="0"/>
              </a:rPr>
              <a:t>ĆE PLJUSKU.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15. O čemu dječak razmišlja iako se to još nije dogodilo? O BATINAMA JER SE TO INAČE DOGAĐALO.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16. Što u stvari dječak treba odgovoriti? Tko ga je na to upozorio?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TREBAO SE IĆI ŠIŠATI. MAJKA GA  JE UPOZORILA.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17. Kako šiša Bez Brige </a:t>
            </a:r>
            <a:r>
              <a:rPr lang="hr-HR" dirty="0" err="1">
                <a:latin typeface="Arial Nova" panose="020B0504020202020204" pitchFamily="34" charset="0"/>
              </a:rPr>
              <a:t>Zvonkec</a:t>
            </a:r>
            <a:r>
              <a:rPr lang="hr-HR" dirty="0">
                <a:latin typeface="Arial Nova" panose="020B0504020202020204" pitchFamily="34" charset="0"/>
              </a:rPr>
              <a:t> i što o tome misli dječak?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ŠIŠA NA ZASTARJELI NAČIN. </a:t>
            </a:r>
            <a:r>
              <a:rPr lang="hr-HR" i="1" dirty="0">
                <a:latin typeface="Arial Nova" panose="020B0504020202020204" pitchFamily="34" charset="0"/>
              </a:rPr>
              <a:t>…JOŠ OD VREMENA…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18. Kojim rečenicama dječak ismijava frizera? </a:t>
            </a:r>
            <a:r>
              <a:rPr lang="hr-HR" i="1" dirty="0">
                <a:latin typeface="Arial Nova" panose="020B0504020202020204" pitchFamily="34" charset="0"/>
              </a:rPr>
              <a:t>DANAS JE NAPREDAK OČIT…KORISTI LONAC.NABAVIO GA JE NA RASPRODAJI.</a:t>
            </a:r>
          </a:p>
        </p:txBody>
      </p:sp>
    </p:spTree>
    <p:extLst>
      <p:ext uri="{BB962C8B-B14F-4D97-AF65-F5344CB8AC3E}">
        <p14:creationId xmlns:p14="http://schemas.microsoft.com/office/powerpoint/2010/main" val="636559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EF225A-75A2-42F3-8104-8D8017C9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12" y="0"/>
            <a:ext cx="9983680" cy="744584"/>
          </a:xfrm>
        </p:spPr>
        <p:txBody>
          <a:bodyPr>
            <a:normAutofit/>
          </a:bodyPr>
          <a:lstStyle/>
          <a:p>
            <a:r>
              <a:rPr lang="hr-HR" sz="3600" dirty="0"/>
              <a:t>Pitanja i odgovori za detaljnu analizu teksta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3DF2A8-52E5-4BC3-A6B3-E0C0739EA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320" y="488272"/>
            <a:ext cx="11585359" cy="6107837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r-HR" sz="1800" dirty="0">
                <a:latin typeface="Arial Nova" panose="020B0504020202020204" pitchFamily="34" charset="0"/>
              </a:rPr>
              <a:t>19. Koji osjećaj stoji iza ismijavanja frizera? VESELJE.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1800" dirty="0">
                <a:latin typeface="Arial Nova" panose="020B0504020202020204" pitchFamily="34" charset="0"/>
              </a:rPr>
              <a:t>20. Je li dječak želio otići na šišanje? Po čemu to možemo zaključiti? NIJE.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1800" dirty="0">
                <a:latin typeface="Arial Nova" panose="020B0504020202020204" pitchFamily="34" charset="0"/>
              </a:rPr>
              <a:t>21. Tko odgovara na očevo pitanje o zadatku? SAM OTAC I TO PITANJEM.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1800" dirty="0">
                <a:latin typeface="Arial Nova" panose="020B0504020202020204" pitchFamily="34" charset="0"/>
              </a:rPr>
              <a:t>22. Kako se osjeća otac kada postavlja pitanje dječaku je li ošišan? NADMOĆNO. ON JE GLAVNI. ON JE U PRAVU. DJEČAK JE KRIV.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1800" dirty="0">
                <a:latin typeface="Arial Nova" panose="020B0504020202020204" pitchFamily="34" charset="0"/>
              </a:rPr>
              <a:t>23. Kako dolazi majka? Zašto? TIHO. NI ONA NE MOŽE POMOĆI. BOJI SE OCA.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1800" dirty="0">
                <a:latin typeface="Arial Nova" panose="020B0504020202020204" pitchFamily="34" charset="0"/>
              </a:rPr>
              <a:t>24. Kako se otac odnosi prema majci? ZLOSTAVLJA JE.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1800" dirty="0">
                <a:latin typeface="Arial Nova" panose="020B0504020202020204" pitchFamily="34" charset="0"/>
              </a:rPr>
              <a:t>25. Što majka poduzima u vezi s ocem zlostavljačem? SVAĐA SE S NJIM.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1800" dirty="0">
                <a:latin typeface="Arial Nova" panose="020B0504020202020204" pitchFamily="34" charset="0"/>
              </a:rPr>
              <a:t>26. Što bi majka mogla poduzeti? MOGLA BI SE RASTATI. POZVATI POLICIJU. FIZIČKI BRANITI SVOJU DJECU.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1800" dirty="0">
                <a:latin typeface="Arial Nova" panose="020B0504020202020204" pitchFamily="34" charset="0"/>
              </a:rPr>
              <a:t>27. Kako se dječak osjeća nakon dolaska majke? </a:t>
            </a:r>
            <a:r>
              <a:rPr lang="hr-HR" sz="1800" i="1" dirty="0">
                <a:latin typeface="Arial Nova" panose="020B0504020202020204" pitchFamily="34" charset="0"/>
              </a:rPr>
              <a:t>NE PIŠE MI SE DOBRO. NE IDE PA NE IDE. NIKAKO NEMAM PRAVE ODGOVORE NA NJEGOVA PITANJA</a:t>
            </a:r>
            <a:r>
              <a:rPr lang="hr-HR" sz="1800" dirty="0">
                <a:latin typeface="Arial Nova" panose="020B0504020202020204" pitchFamily="34" charset="0"/>
              </a:rPr>
              <a:t>. OSJEĆA SE BESPOMOĆNO.</a:t>
            </a:r>
          </a:p>
        </p:txBody>
      </p:sp>
    </p:spTree>
    <p:extLst>
      <p:ext uri="{BB962C8B-B14F-4D97-AF65-F5344CB8AC3E}">
        <p14:creationId xmlns:p14="http://schemas.microsoft.com/office/powerpoint/2010/main" val="1621274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EF225A-75A2-42F3-8104-8D8017C9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40"/>
            <a:ext cx="9983680" cy="744584"/>
          </a:xfrm>
        </p:spPr>
        <p:txBody>
          <a:bodyPr/>
          <a:lstStyle/>
          <a:p>
            <a:r>
              <a:rPr lang="hr-HR" dirty="0"/>
              <a:t>Pitanja i odgovori za detaljnu analizu teksta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3DF2A8-52E5-4BC3-A6B3-E0C0739EA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074198"/>
            <a:ext cx="11585359" cy="546864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28. Je li dječak dao odgovor na zadnje pitanje? Zašto misli da nije dao prave odgovore (množina)? Gdje se nalazi ti odgovori?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DJEČAK NIJE ODGOVORIO, SAMO JE RAZMIŠLJAO O ODGOVORIMA. NIJE U STVARI NIŠTA IZGOVORIO.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29. Zašto ništa ne odgovara? JER ZNA DA GA OTAC ŽELI OPTUŽITI I KRENUTISA ZLOSTAVLJANJEM.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30. Od čega su odgovori trebali zaštiti dječaka? OD BATINA.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31. Koja pitanja voli otac? ONA NA KOJA SAMO ON IMA ODGOVORE.</a:t>
            </a:r>
          </a:p>
        </p:txBody>
      </p:sp>
    </p:spTree>
    <p:extLst>
      <p:ext uri="{BB962C8B-B14F-4D97-AF65-F5344CB8AC3E}">
        <p14:creationId xmlns:p14="http://schemas.microsoft.com/office/powerpoint/2010/main" val="4287607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EF225A-75A2-42F3-8104-8D8017C9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40"/>
            <a:ext cx="9983680" cy="744584"/>
          </a:xfrm>
        </p:spPr>
        <p:txBody>
          <a:bodyPr/>
          <a:lstStyle/>
          <a:p>
            <a:r>
              <a:rPr lang="hr-HR" dirty="0"/>
              <a:t>Pitanja i odgovori za detaljnu analizu teksta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3DF2A8-52E5-4BC3-A6B3-E0C0739EA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074198"/>
            <a:ext cx="11585359" cy="546864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32. Koja rečenica točno govori što će otac učiniti? </a:t>
            </a:r>
            <a:r>
              <a:rPr lang="hr-HR" i="1" dirty="0">
                <a:latin typeface="Arial Nova" panose="020B0504020202020204" pitchFamily="34" charset="0"/>
              </a:rPr>
              <a:t>OPET ĆU POPUŠITI BATINE.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33. Što nam govore riječi KAO I OBIČNO, OPET, OPET? DA GA OTAC ČESTO ZLOSTAVLJA.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34. Na koji način dječak pokušava spriječiti batine? UDARA SAM SEBE.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35. Kako se otac osjeća dok dječak udara sam sebe? Potkrijepi. ZABAVLJA SE. </a:t>
            </a:r>
            <a:r>
              <a:rPr lang="hr-HR" i="1" dirty="0">
                <a:latin typeface="Arial Nova" panose="020B0504020202020204" pitchFamily="34" charset="0"/>
              </a:rPr>
              <a:t>CERIO SE! …CERIO I PRIJATELJSKI ME PROMATRAO.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36. Zašto otac promatra prijateljski? ODOBRAVA FIZIČKO ZLOSTAVLJANJE.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70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97264F-C4AC-4209-8DFE-B135D917C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05"/>
            <a:ext cx="10515600" cy="1055303"/>
          </a:xfrm>
        </p:spPr>
        <p:txBody>
          <a:bodyPr/>
          <a:lstStyle/>
          <a:p>
            <a:pPr algn="ctr"/>
            <a:r>
              <a:rPr lang="hr-HR" dirty="0">
                <a:latin typeface="Arial Nova" panose="020B0504020202020204" pitchFamily="34" charset="0"/>
              </a:rPr>
              <a:t>KAKO RIJEŠITI PROBLEM?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0A3069-3885-451B-98B8-557BE1096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9608"/>
            <a:ext cx="10515600" cy="4987355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dirty="0">
                <a:latin typeface="Arial Nova" panose="020B0504020202020204" pitchFamily="34" charset="0"/>
              </a:rPr>
              <a:t>Što bi dječak mogao poduzeti?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dirty="0">
                <a:latin typeface="Arial Nova" panose="020B0504020202020204" pitchFamily="34" charset="0"/>
              </a:rPr>
              <a:t>Što bi otac trebao učiniti?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dirty="0">
                <a:latin typeface="Arial Nova" panose="020B0504020202020204" pitchFamily="34" charset="0"/>
              </a:rPr>
              <a:t>Tko bi mogao zaustaviti oca?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dirty="0">
                <a:latin typeface="Arial Nova" panose="020B0504020202020204" pitchFamily="34" charset="0"/>
              </a:rPr>
              <a:t>Kada će dječak moći zaustaviti  očevo zlostavljanje?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dirty="0">
                <a:latin typeface="Arial Nova" panose="020B0504020202020204" pitchFamily="34" charset="0"/>
              </a:rPr>
              <a:t>Gdje bi mogao otići dječak?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dirty="0">
                <a:latin typeface="Arial Nova" panose="020B0504020202020204" pitchFamily="34" charset="0"/>
              </a:rPr>
              <a:t>Što bi trebala učiniti majka? </a:t>
            </a:r>
          </a:p>
        </p:txBody>
      </p:sp>
    </p:spTree>
    <p:extLst>
      <p:ext uri="{BB962C8B-B14F-4D97-AF65-F5344CB8AC3E}">
        <p14:creationId xmlns:p14="http://schemas.microsoft.com/office/powerpoint/2010/main" val="671643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27" y="1825625"/>
            <a:ext cx="4609745" cy="435133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78" y="210312"/>
            <a:ext cx="8424908" cy="6437376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E15BEFE0-ABB4-4897-AD12-214AFA4EF4F8}"/>
              </a:ext>
            </a:extLst>
          </p:cNvPr>
          <p:cNvSpPr/>
          <p:nvPr/>
        </p:nvSpPr>
        <p:spPr>
          <a:xfrm>
            <a:off x="1806523" y="210312"/>
            <a:ext cx="8578952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STARAC I MORE</a:t>
            </a:r>
          </a:p>
          <a:p>
            <a:pPr algn="ctr"/>
            <a:r>
              <a:rPr lang="hr-HR" sz="5400" b="1" dirty="0">
                <a:ln/>
                <a:solidFill>
                  <a:schemeClr val="accent1">
                    <a:lumMod val="50000"/>
                  </a:schemeClr>
                </a:solidFill>
              </a:rPr>
              <a:t>2,19</a:t>
            </a:r>
            <a:endParaRPr lang="hr-HR" sz="54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ctr"/>
            <a:r>
              <a:rPr lang="hr-HR" sz="5400" b="1" dirty="0">
                <a:ln/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hr-HR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sr.A3.2. Upravlja emocijama</a:t>
            </a:r>
          </a:p>
          <a:p>
            <a:pPr algn="ctr"/>
            <a:r>
              <a:rPr lang="hr-HR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 i ponašanjem.</a:t>
            </a:r>
          </a:p>
        </p:txBody>
      </p:sp>
    </p:spTree>
    <p:extLst>
      <p:ext uri="{BB962C8B-B14F-4D97-AF65-F5344CB8AC3E}">
        <p14:creationId xmlns:p14="http://schemas.microsoft.com/office/powerpoint/2010/main" val="413378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9C3506-3ED4-4F69-8674-D7C3F0AD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706"/>
          </a:xfrm>
        </p:spPr>
        <p:txBody>
          <a:bodyPr/>
          <a:lstStyle/>
          <a:p>
            <a:pPr algn="ctr"/>
            <a:r>
              <a:rPr lang="hr-HR" dirty="0"/>
              <a:t>CILJ BIBLIOTERAPIJE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72C41B-B7AD-4432-9466-75E06B041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7" y="1100832"/>
            <a:ext cx="10847773" cy="560180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Arial Nova" panose="020B0504020202020204" pitchFamily="34" charset="0"/>
              </a:rPr>
              <a:t>Kroz komunikaciju s tekstom uočiti, razumjeti i doživjeti emociju te je što više povezati s osobnom svakodnevicom.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 Nova" panose="020B0504020202020204" pitchFamily="34" charset="0"/>
              </a:rPr>
              <a:t>MED PROCES – misao – emocija – događaj – vodi učitelj/terapeut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 Nova" panose="020B0504020202020204" pitchFamily="34" charset="0"/>
              </a:rPr>
              <a:t>Učenje o: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dirty="0">
                <a:latin typeface="Arial Nova" panose="020B0504020202020204" pitchFamily="34" charset="0"/>
              </a:rPr>
              <a:t>Vlastitim emocijama – prepoznavanje, ali indirektno preko lika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dirty="0">
                <a:latin typeface="Arial Nova" panose="020B0504020202020204" pitchFamily="34" charset="0"/>
              </a:rPr>
              <a:t>Načinima rješavanja problema – iz iskustava likova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dirty="0">
                <a:latin typeface="Arial Nova" panose="020B0504020202020204" pitchFamily="34" charset="0"/>
              </a:rPr>
              <a:t>Socijalnim vještinama – kako reagirati prema sebi i drugima s ciljem bolje komunikacije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dirty="0">
                <a:latin typeface="Arial Nova" panose="020B0504020202020204" pitchFamily="34" charset="0"/>
              </a:rPr>
              <a:t>Produkcija novih misli i reakcija.</a:t>
            </a:r>
          </a:p>
        </p:txBody>
      </p:sp>
    </p:spTree>
    <p:extLst>
      <p:ext uri="{BB962C8B-B14F-4D97-AF65-F5344CB8AC3E}">
        <p14:creationId xmlns:p14="http://schemas.microsoft.com/office/powerpoint/2010/main" val="1643954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42" y="96082"/>
            <a:ext cx="7563775" cy="6571048"/>
          </a:xfr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ACEC7D7F-77A0-4FCD-86F2-BFBFE53F8F5A}"/>
              </a:ext>
            </a:extLst>
          </p:cNvPr>
          <p:cNvSpPr/>
          <p:nvPr/>
        </p:nvSpPr>
        <p:spPr>
          <a:xfrm>
            <a:off x="377905" y="0"/>
            <a:ext cx="10672730" cy="4247317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STANARI U SLONU</a:t>
            </a:r>
          </a:p>
          <a:p>
            <a:pPr algn="ctr"/>
            <a:r>
              <a:rPr lang="hr-H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1,25</a:t>
            </a:r>
          </a:p>
          <a:p>
            <a:pPr algn="ctr"/>
            <a:r>
              <a:rPr lang="hr-HR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</a:t>
            </a:r>
            <a:r>
              <a:rPr lang="hr-HR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sr</a:t>
            </a:r>
            <a:r>
              <a:rPr lang="hr-H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C3.1. Prepoznaje važnost</a:t>
            </a:r>
          </a:p>
          <a:p>
            <a:pPr algn="ctr"/>
            <a:r>
              <a:rPr lang="hr-H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odgovornosti pojedinca u društvu.</a:t>
            </a:r>
          </a:p>
          <a:p>
            <a:pPr algn="ctr"/>
            <a:r>
              <a:rPr lang="hr-H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</a:t>
            </a:r>
            <a:r>
              <a:rPr lang="hr-H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sr.A3.3. Razvija osobne potencijale.</a:t>
            </a:r>
          </a:p>
        </p:txBody>
      </p:sp>
    </p:spTree>
    <p:extLst>
      <p:ext uri="{BB962C8B-B14F-4D97-AF65-F5344CB8AC3E}">
        <p14:creationId xmlns:p14="http://schemas.microsoft.com/office/powerpoint/2010/main" val="53831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/>
          <a:lstStyle/>
          <a:p>
            <a:pPr algn="ctr"/>
            <a:r>
              <a:rPr lang="hr-HR" dirty="0">
                <a:latin typeface="Arial Nova" panose="020B0504020202020204" pitchFamily="34" charset="0"/>
              </a:rPr>
              <a:t>NASLOVI I ISHODI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251751"/>
            <a:ext cx="10515600" cy="492521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 err="1">
                <a:latin typeface="Arial Nova" panose="020B0504020202020204" pitchFamily="34" charset="0"/>
              </a:rPr>
              <a:t>Mihelčić</a:t>
            </a:r>
            <a:r>
              <a:rPr lang="hr-HR" dirty="0">
                <a:latin typeface="Arial Nova" panose="020B0504020202020204" pitchFamily="34" charset="0"/>
              </a:rPr>
              <a:t>, N. Zeleni pas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 Nova" panose="020B0504020202020204" pitchFamily="34" charset="0"/>
              </a:rPr>
              <a:t>Jelačić-Bužimski, D. Balkanska mafija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Arial Nova" panose="020B0504020202020204" pitchFamily="34" charset="0"/>
              </a:rPr>
              <a:t>  – osr.C3.1. Prepoznaje pritisak vršnjaka i nagovaranje na društveno neprihvatljivo ponašanje.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>
                <a:latin typeface="Arial Nova" panose="020B0504020202020204" pitchFamily="34" charset="0"/>
              </a:rPr>
              <a:t>osr.B2.2. Razvija komunikacijske kompetencije.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>
                <a:latin typeface="Arial Nova" panose="020B0504020202020204" pitchFamily="34" charset="0"/>
              </a:rPr>
              <a:t>Osr.C2.1. Razlikuje sigurno od nesigurnih situacija u zajednici i opisuje kako postupiti u rizičnim situacijama.</a:t>
            </a:r>
          </a:p>
        </p:txBody>
      </p:sp>
    </p:spTree>
    <p:extLst>
      <p:ext uri="{BB962C8B-B14F-4D97-AF65-F5344CB8AC3E}">
        <p14:creationId xmlns:p14="http://schemas.microsoft.com/office/powerpoint/2010/main" val="2491705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r-HR" dirty="0"/>
              <a:t>Odluka o donošenju kurikuluma za </a:t>
            </a:r>
            <a:r>
              <a:rPr lang="hr-HR" dirty="0" err="1"/>
              <a:t>međupredmetnu</a:t>
            </a:r>
            <a:r>
              <a:rPr lang="hr-HR" dirty="0"/>
              <a:t> temu Osobni i socijalni razvoj za osnovne i srednje škole u Republici Hrvatskoj. NN 7/2019-153.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dirty="0" err="1"/>
              <a:t>Bušljeta,Rona</a:t>
            </a:r>
            <a:r>
              <a:rPr lang="hr-HR" dirty="0"/>
              <a:t>; Piskač, Davor. 2018. LITERARNA BIBLIOTERAPIJA U NASTAVI KNJIŽEVNOSTI: Sveučilišni priručnik za nastavnike. Hrvatski studiji Sveučilišta u Zagrebu. Zagreb.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dirty="0"/>
              <a:t>Brajko-</a:t>
            </a:r>
            <a:r>
              <a:rPr lang="hr-HR" dirty="0" err="1"/>
              <a:t>Livaković</a:t>
            </a:r>
            <a:r>
              <a:rPr lang="hr-HR" dirty="0"/>
              <a:t>, Maja. 2006. Kad pobijedi ljubav. Alfa. Zagreb.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dirty="0" err="1"/>
              <a:t>Bitenc</a:t>
            </a:r>
            <a:r>
              <a:rPr lang="hr-HR" dirty="0"/>
              <a:t>, Jadranko. 2016. Twist na bazenu. Alfa. Zagreb.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dirty="0" err="1"/>
              <a:t>Heminway</a:t>
            </a:r>
            <a:r>
              <a:rPr lang="hr-HR" dirty="0"/>
              <a:t>, Ernest. 2017. Starac i more. Katarina Zrinski. Varaždin.</a:t>
            </a:r>
          </a:p>
        </p:txBody>
      </p:sp>
    </p:spTree>
    <p:extLst>
      <p:ext uri="{BB962C8B-B14F-4D97-AF65-F5344CB8AC3E}">
        <p14:creationId xmlns:p14="http://schemas.microsoft.com/office/powerpoint/2010/main" val="2734159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1DBE0E-EB8A-4E04-B12C-1FFA0A491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3" y="18255"/>
            <a:ext cx="10515600" cy="1325563"/>
          </a:xfrm>
        </p:spPr>
        <p:txBody>
          <a:bodyPr/>
          <a:lstStyle/>
          <a:p>
            <a:pPr algn="ctr"/>
            <a:r>
              <a:rPr lang="hr-HR" dirty="0">
                <a:latin typeface="Arial Nova" panose="020B0504020202020204" pitchFamily="34" charset="0"/>
              </a:rPr>
              <a:t>TEKST KAO SIGURNO MJESTO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3CD141-CBA6-497A-A741-17BC2F71B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83" y="1083076"/>
            <a:ext cx="10906217" cy="575666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Arial Nova" panose="020B0504020202020204" pitchFamily="34" charset="0"/>
              </a:rPr>
              <a:t>Tekst je emocionalno sigurno mjesto za čitatelja.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 Nova" panose="020B0504020202020204" pitchFamily="34" charset="0"/>
              </a:rPr>
              <a:t>Važno je NE ISTICATI PONAŠANJA I EMOCIJE UČENIKA.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 Nova" panose="020B0504020202020204" pitchFamily="34" charset="0"/>
              </a:rPr>
              <a:t>Interpretiramo emocije i ponašanja </a:t>
            </a:r>
            <a:r>
              <a:rPr lang="hr-HR" b="1" u="sng" dirty="0">
                <a:latin typeface="Arial Nova" panose="020B0504020202020204" pitchFamily="34" charset="0"/>
              </a:rPr>
              <a:t>lika.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 Nova" panose="020B0504020202020204" pitchFamily="34" charset="0"/>
              </a:rPr>
              <a:t>Na podsvjesnoj razini će svejedno doći do utjecaja, osvještavanja i učenja.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 Nova" panose="020B0504020202020204" pitchFamily="34" charset="0"/>
              </a:rPr>
              <a:t>Treba doći do vještina i znanja o emocijama do kojeg učenici kroz međusobnu komunikaciju, koja zauzima najveći dio njihovog vremena, neće doći.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 Nova" panose="020B0504020202020204" pitchFamily="34" charset="0"/>
              </a:rPr>
              <a:t>POLAKO  I  SIGURNO! Tekst se ni slučajno ne prelijeće. </a:t>
            </a:r>
          </a:p>
        </p:txBody>
      </p:sp>
    </p:spTree>
    <p:extLst>
      <p:ext uri="{BB962C8B-B14F-4D97-AF65-F5344CB8AC3E}">
        <p14:creationId xmlns:p14="http://schemas.microsoft.com/office/powerpoint/2010/main" val="3265791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F0078-B905-4429-95E9-E28995DE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35" y="-149780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MIŠLJENJE MIJENJA DOŽIVLJAJ DOGAĐAJA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0DFF0C-89A1-46E9-828D-1A7FE656F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2054"/>
            <a:ext cx="10515600" cy="516490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hr-HR" i="1" dirty="0">
                <a:latin typeface="Arial Nova" panose="020B0504020202020204" pitchFamily="34" charset="0"/>
              </a:rPr>
              <a:t>Osoba ne može promijeniti događaj koji se dogodio, ali može svoje razmišljanje o njemu. </a:t>
            </a:r>
            <a:r>
              <a:rPr lang="sv-SE" dirty="0">
                <a:latin typeface="Arial Nova" panose="020B0504020202020204" pitchFamily="34" charset="0"/>
              </a:rPr>
              <a:t>(Neenan i Dryden 2004: 9-10)</a:t>
            </a:r>
            <a:endParaRPr lang="hr-HR" dirty="0">
              <a:latin typeface="Arial Nova" panose="020B05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dirty="0">
                <a:latin typeface="Arial Nova" panose="020B0504020202020204" pitchFamily="34" charset="0"/>
              </a:rPr>
              <a:t>Kroz interpretaciju moramo primijetiti kako će je svatko drugačije doživjeti i na taj način dati drugu, treću, </a:t>
            </a:r>
            <a:r>
              <a:rPr lang="hr-HR" dirty="0" err="1">
                <a:latin typeface="Arial Nova" panose="020B0504020202020204" pitchFamily="34" charset="0"/>
              </a:rPr>
              <a:t>entu</a:t>
            </a:r>
            <a:r>
              <a:rPr lang="hr-HR" dirty="0">
                <a:latin typeface="Arial Nova" panose="020B0504020202020204" pitchFamily="34" charset="0"/>
              </a:rPr>
              <a:t> mogućnost izlaska iz problema.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 Nova" panose="020B0504020202020204" pitchFamily="34" charset="0"/>
              </a:rPr>
              <a:t>Može li biti predivan, proljetni, mirisni, sunčani dan: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>
                <a:latin typeface="Arial Nova" panose="020B0504020202020204" pitchFamily="34" charset="0"/>
              </a:rPr>
              <a:t>na pogrebu,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>
                <a:latin typeface="Arial Nova" panose="020B0504020202020204" pitchFamily="34" charset="0"/>
              </a:rPr>
              <a:t>na onkologiji,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>
                <a:latin typeface="Arial Nova" panose="020B0504020202020204" pitchFamily="34" charset="0"/>
              </a:rPr>
              <a:t>kada je proglašeno ratno stanje…?</a:t>
            </a:r>
          </a:p>
        </p:txBody>
      </p:sp>
    </p:spTree>
    <p:extLst>
      <p:ext uri="{BB962C8B-B14F-4D97-AF65-F5344CB8AC3E}">
        <p14:creationId xmlns:p14="http://schemas.microsoft.com/office/powerpoint/2010/main" val="970492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NASLOVI IZ LEKTIRE…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hr-HR" dirty="0">
                <a:latin typeface="Arial Nova" panose="020B0504020202020204" pitchFamily="34" charset="0"/>
              </a:rPr>
              <a:t>Brajko-</a:t>
            </a:r>
            <a:r>
              <a:rPr lang="hr-HR" dirty="0" err="1">
                <a:latin typeface="Arial Nova" panose="020B0504020202020204" pitchFamily="34" charset="0"/>
              </a:rPr>
              <a:t>Livaković</a:t>
            </a:r>
            <a:r>
              <a:rPr lang="hr-HR" dirty="0">
                <a:latin typeface="Arial Nova" panose="020B0504020202020204" pitchFamily="34" charset="0"/>
              </a:rPr>
              <a:t>, M. Kad pobijedi ljubav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hr-HR" dirty="0" err="1">
                <a:latin typeface="Arial Nova" panose="020B0504020202020204" pitchFamily="34" charset="0"/>
              </a:rPr>
              <a:t>Bitenc</a:t>
            </a:r>
            <a:r>
              <a:rPr lang="hr-HR" dirty="0">
                <a:latin typeface="Arial Nova" panose="020B0504020202020204" pitchFamily="34" charset="0"/>
              </a:rPr>
              <a:t>, J. Twist na bazenu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dirty="0">
                <a:latin typeface="Arial Nova" panose="020B0504020202020204" pitchFamily="34" charset="0"/>
              </a:rPr>
              <a:t>Horvatić, D. Stanari u slonu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dirty="0" err="1">
                <a:latin typeface="Arial Nova" panose="020B0504020202020204" pitchFamily="34" charset="0"/>
              </a:rPr>
              <a:t>Mihelčić</a:t>
            </a:r>
            <a:r>
              <a:rPr lang="hr-HR" dirty="0">
                <a:latin typeface="Arial Nova" panose="020B0504020202020204" pitchFamily="34" charset="0"/>
              </a:rPr>
              <a:t>, N. Zeleni pas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dirty="0">
                <a:latin typeface="Arial Nova" panose="020B0504020202020204" pitchFamily="34" charset="0"/>
              </a:rPr>
              <a:t>Hemingway, E. Starac i more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dirty="0">
                <a:latin typeface="Arial Nova" panose="020B0504020202020204" pitchFamily="34" charset="0"/>
              </a:rPr>
              <a:t>Jelačić Bužimski. Balkanska mafija</a:t>
            </a:r>
          </a:p>
        </p:txBody>
      </p:sp>
    </p:spTree>
    <p:extLst>
      <p:ext uri="{BB962C8B-B14F-4D97-AF65-F5344CB8AC3E}">
        <p14:creationId xmlns:p14="http://schemas.microsoft.com/office/powerpoint/2010/main" val="2071853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26C823-8C4E-419D-A70F-4DE3EE9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PROCES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7A11BC-1F7E-4F56-B758-55FE712A8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r-HR" dirty="0"/>
              <a:t>RAZUMIJEVANJE SADRŽAJA</a:t>
            </a:r>
          </a:p>
          <a:p>
            <a:pPr marL="514350" indent="-514350">
              <a:buAutoNum type="arabicPeriod"/>
            </a:pPr>
            <a:r>
              <a:rPr lang="hr-HR" dirty="0"/>
              <a:t>UOČAVANJE MISLI – detektirati riječi kojima su izražene</a:t>
            </a:r>
          </a:p>
          <a:p>
            <a:pPr marL="514350" indent="-514350">
              <a:buAutoNum type="arabicPeriod"/>
            </a:pPr>
            <a:r>
              <a:rPr lang="hr-HR" dirty="0"/>
              <a:t>UOČAVANJE EMOCIJA – detektirati riječi kojima su izražene</a:t>
            </a:r>
          </a:p>
          <a:p>
            <a:pPr marL="514350" indent="-514350">
              <a:buAutoNum type="arabicPeriod"/>
            </a:pPr>
            <a:r>
              <a:rPr lang="hr-HR" dirty="0"/>
              <a:t>UOČAVANJE DOGAĐAJA (ponašanja) – detektirati riječi</a:t>
            </a:r>
          </a:p>
          <a:p>
            <a:pPr marL="514350" indent="-514350">
              <a:buAutoNum type="arabicPeriod"/>
            </a:pPr>
            <a:r>
              <a:rPr lang="hr-HR" dirty="0"/>
              <a:t>DOVESTI U VEZU MISAO-EMOCIJU-DJELOVANJE</a:t>
            </a:r>
          </a:p>
          <a:p>
            <a:pPr marL="514350" indent="-514350">
              <a:buAutoNum type="arabicPeriod"/>
            </a:pPr>
            <a:r>
              <a:rPr lang="hr-HR" dirty="0"/>
              <a:t>VREDNOVATI DJELOVANJE</a:t>
            </a:r>
          </a:p>
          <a:p>
            <a:pPr marL="514350" indent="-514350">
              <a:buAutoNum type="arabicPeriod"/>
            </a:pPr>
            <a:r>
              <a:rPr lang="hr-HR" dirty="0"/>
              <a:t>PREDLOŽITI ALTERNATIVNO DJELOVANJE</a:t>
            </a:r>
          </a:p>
          <a:p>
            <a:pPr marL="0" indent="0">
              <a:buNone/>
            </a:pPr>
            <a:r>
              <a:rPr lang="hr-HR" dirty="0"/>
              <a:t>(</a:t>
            </a:r>
            <a:r>
              <a:rPr lang="hr-HR" dirty="0" err="1"/>
              <a:t>Cornett</a:t>
            </a:r>
            <a:r>
              <a:rPr lang="hr-HR" dirty="0"/>
              <a:t> i </a:t>
            </a:r>
            <a:r>
              <a:rPr lang="hr-HR" dirty="0" err="1"/>
              <a:t>Cornett</a:t>
            </a:r>
            <a:r>
              <a:rPr lang="hr-HR" dirty="0"/>
              <a:t> 1980)</a:t>
            </a:r>
          </a:p>
        </p:txBody>
      </p:sp>
    </p:spTree>
    <p:extLst>
      <p:ext uri="{BB962C8B-B14F-4D97-AF65-F5344CB8AC3E}">
        <p14:creationId xmlns:p14="http://schemas.microsoft.com/office/powerpoint/2010/main" val="400178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A24289-753E-43D2-BE0B-0874383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 Nova" panose="020B0504020202020204" pitchFamily="34" charset="0"/>
              </a:rPr>
              <a:t>KAKO SASTAVITI PITANJA?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726F0C-59D0-4694-821F-7BC6653EF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Arial Nova" panose="020B0504020202020204" pitchFamily="34" charset="0"/>
              </a:rPr>
              <a:t>Početno isključivo objektivno.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 Nova" panose="020B0504020202020204" pitchFamily="34" charset="0"/>
              </a:rPr>
              <a:t>Što se točno dogodilo?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 Nova" panose="020B0504020202020204" pitchFamily="34" charset="0"/>
              </a:rPr>
              <a:t>NE NAŠE MIŠLJENJE!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 Nova" panose="020B0504020202020204" pitchFamily="34" charset="0"/>
              </a:rPr>
              <a:t>Treba nastojati razumjeti što LIKOVI govore, rade, misle i osjećaju.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 Nova" panose="020B0504020202020204" pitchFamily="34" charset="0"/>
              </a:rPr>
              <a:t>Identificirati riječi u kojima se nalaze emocije, misli i događaji.</a:t>
            </a:r>
          </a:p>
        </p:txBody>
      </p:sp>
    </p:spTree>
    <p:extLst>
      <p:ext uri="{BB962C8B-B14F-4D97-AF65-F5344CB8AC3E}">
        <p14:creationId xmlns:p14="http://schemas.microsoft.com/office/powerpoint/2010/main" val="2519280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31900"/>
            <a:ext cx="5920996" cy="6763022"/>
          </a:xfrm>
          <a:prstGeom prst="rect">
            <a:avLst/>
          </a:prstGeom>
        </p:spPr>
      </p:pic>
      <p:pic>
        <p:nvPicPr>
          <p:cNvPr id="4" name="Rezervirano mjesto sadržaja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05"/>
          <a:stretch/>
        </p:blipFill>
        <p:spPr>
          <a:xfrm>
            <a:off x="14136" y="338056"/>
            <a:ext cx="6081864" cy="6360416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E589084B-9F5D-4A0D-B2CF-73033F7A7F7C}"/>
              </a:ext>
            </a:extLst>
          </p:cNvPr>
          <p:cNvSpPr/>
          <p:nvPr/>
        </p:nvSpPr>
        <p:spPr>
          <a:xfrm>
            <a:off x="314391" y="447410"/>
            <a:ext cx="11402352" cy="526297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KAD POBIJEDI LJUBAV</a:t>
            </a:r>
          </a:p>
          <a:p>
            <a:pPr algn="ctr"/>
            <a:r>
              <a:rPr lang="hr-H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2,30</a:t>
            </a:r>
          </a:p>
          <a:p>
            <a:pPr algn="ctr"/>
            <a:r>
              <a:rPr lang="hr-HR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osr</a:t>
            </a:r>
            <a:r>
              <a:rPr lang="hr-H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B.3.3. Razvija strategije </a:t>
            </a:r>
          </a:p>
          <a:p>
            <a:pPr algn="ctr"/>
            <a:r>
              <a:rPr lang="hr-H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rješavanja sukoba </a:t>
            </a:r>
          </a:p>
          <a:p>
            <a:pPr algn="ctr"/>
            <a:r>
              <a:rPr lang="hr-H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B.2.2. Razvija komunikacijske kompetencije.</a:t>
            </a:r>
          </a:p>
          <a:p>
            <a:pPr algn="ctr"/>
            <a:r>
              <a:rPr lang="hr-H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B.3.3. Razvija strategije rješavanja sukoba.</a:t>
            </a:r>
          </a:p>
          <a:p>
            <a:pPr algn="ctr"/>
            <a:endParaRPr lang="hr-HR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94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4402</TotalTime>
  <Words>2632</Words>
  <Application>Microsoft Office PowerPoint</Application>
  <PresentationFormat>Široki zaslon</PresentationFormat>
  <Paragraphs>281</Paragraphs>
  <Slides>32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7" baseType="lpstr">
      <vt:lpstr>Arial</vt:lpstr>
      <vt:lpstr>Arial Nova</vt:lpstr>
      <vt:lpstr>Calibri</vt:lpstr>
      <vt:lpstr>Calibri Light</vt:lpstr>
      <vt:lpstr>Tema sustava Office</vt:lpstr>
      <vt:lpstr>LEKTIROTERAPIJA  Korelacija osnovnoškolske lektire i međupredmetne teme Osobni i socijalni razvoj</vt:lpstr>
      <vt:lpstr>Osobni i socijalni razvoj - ishodi</vt:lpstr>
      <vt:lpstr>CILJ BIBLIOTERAPIJE</vt:lpstr>
      <vt:lpstr>TEKST KAO SIGURNO MJESTO</vt:lpstr>
      <vt:lpstr>MIŠLJENJE MIJENJA DOŽIVLJAJ DOGAĐAJA</vt:lpstr>
      <vt:lpstr>NASLOVI IZ LEKTIRE…</vt:lpstr>
      <vt:lpstr>PROCES</vt:lpstr>
      <vt:lpstr>KAKO SASTAVITI PITANJA?</vt:lpstr>
      <vt:lpstr>PowerPoint prezentacija</vt:lpstr>
      <vt:lpstr>KAD POBIJEDI LJUBAV</vt:lpstr>
      <vt:lpstr>MISLI – EMOCIJE – DOGAĐAJI – uočavanje riječi, fraza</vt:lpstr>
      <vt:lpstr>Pitanja i odgovori za detaljnu analizu teksta</vt:lpstr>
      <vt:lpstr>Pitanja i odgovori za detaljnu analizu teksta</vt:lpstr>
      <vt:lpstr>Pitanja i odgovori za detaljnu analizu teksta</vt:lpstr>
      <vt:lpstr>Pitanja i odgovori za detaljnu analizu teksta</vt:lpstr>
      <vt:lpstr>Pitanja i odgovori za detaljnu analizu teksta</vt:lpstr>
      <vt:lpstr>UČENJE NOVE SOCIJALNE VJEŠTINE</vt:lpstr>
      <vt:lpstr>PowerPoint prezentacija</vt:lpstr>
      <vt:lpstr>TWIST NA BAZENU</vt:lpstr>
      <vt:lpstr>MISLI – EMOCIJE – DOGAĐAJI – uočavanje riječi, fraza, rečenica.</vt:lpstr>
      <vt:lpstr>SASTAVLJANJE PITANJA</vt:lpstr>
      <vt:lpstr>Pitanja i odgovori za detaljnu analizu teksta</vt:lpstr>
      <vt:lpstr>Pitanja i odgovori za detaljnu analizu teksta</vt:lpstr>
      <vt:lpstr>Pitanja i odgovori za detaljnu analizu teksta</vt:lpstr>
      <vt:lpstr>Pitanja i odgovori za detaljnu analizu teksta</vt:lpstr>
      <vt:lpstr>Pitanja i odgovori za detaljnu analizu teksta</vt:lpstr>
      <vt:lpstr>Pitanja i odgovori za detaljnu analizu teksta</vt:lpstr>
      <vt:lpstr>KAKO RIJEŠITI PROBLEM?</vt:lpstr>
      <vt:lpstr>PowerPoint prezentacija</vt:lpstr>
      <vt:lpstr>PowerPoint prezentacija</vt:lpstr>
      <vt:lpstr>NASLOVI I ISHODI</vt:lpstr>
      <vt:lpstr>IZVORI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LEKTIROTERAPIJA  Korelacija osnovnoškolske lektire i međupredmetne teme Osobni i socijalni razvoj</dc:title>
  <dc:creator>Windows korisnik</dc:creator>
  <cp:lastModifiedBy>Amadea Draguzet</cp:lastModifiedBy>
  <cp:revision>45</cp:revision>
  <dcterms:created xsi:type="dcterms:W3CDTF">2022-02-24T13:28:35Z</dcterms:created>
  <dcterms:modified xsi:type="dcterms:W3CDTF">2022-02-28T08:42:39Z</dcterms:modified>
</cp:coreProperties>
</file>