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4.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5.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6.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7.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8.xml" ContentType="application/vnd.openxmlformats-officedocument.drawingml.chartshape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9.xml" ContentType="application/vnd.openxmlformats-officedocument.drawingml.chartshape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10.xml" ContentType="application/vnd.openxmlformats-officedocument.drawingml.chartshapes+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11.xml" ContentType="application/vnd.openxmlformats-officedocument.drawingml.chartshape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12.xml" ContentType="application/vnd.openxmlformats-officedocument.drawingml.chartshape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13.xml" ContentType="application/vnd.openxmlformats-officedocument.drawingml.chartshapes+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drawings/drawing14.xml" ContentType="application/vnd.openxmlformats-officedocument.drawingml.chartshapes+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drawings/drawing15.xml" ContentType="application/vnd.openxmlformats-officedocument.drawingml.chartshapes+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drawings/drawing16.xml" ContentType="application/vnd.openxmlformats-officedocument.drawingml.chartshapes+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17.xml" ContentType="application/vnd.openxmlformats-officedocument.drawingml.chartshapes+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drawings/drawing18.xml" ContentType="application/vnd.openxmlformats-officedocument.drawingml.chartshapes+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drawings/drawing19.xml" ContentType="application/vnd.openxmlformats-officedocument.drawingml.chartshapes+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drawings/drawing20.xml" ContentType="application/vnd.openxmlformats-officedocument.drawingml.chartshapes+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drawings/drawing2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89" r:id="rId5"/>
    <p:sldId id="313" r:id="rId6"/>
    <p:sldId id="288" r:id="rId7"/>
    <p:sldId id="281" r:id="rId8"/>
    <p:sldId id="283" r:id="rId9"/>
    <p:sldId id="284" r:id="rId10"/>
    <p:sldId id="285" r:id="rId11"/>
    <p:sldId id="266" r:id="rId12"/>
    <p:sldId id="286" r:id="rId13"/>
    <p:sldId id="290" r:id="rId14"/>
    <p:sldId id="267"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317" r:id="rId38"/>
    <p:sldId id="318" r:id="rId3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270"/>
    <a:srgbClr val="268A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4.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5.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6.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7.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8.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9.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11.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12.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13.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chartUserShapes" Target="../drawings/drawing1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chartUserShapes" Target="../drawings/drawing1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chartUserShapes" Target="../drawings/drawing1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1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chartUserShapes" Target="../drawings/drawing1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chartUserShapes" Target="../drawings/drawing1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chartUserShapes" Target="../drawings/drawing2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2.xml"/><Relationship Id="rId1" Type="http://schemas.microsoft.com/office/2011/relationships/chartStyle" Target="style32.xml"/><Relationship Id="rId4" Type="http://schemas.openxmlformats.org/officeDocument/2006/relationships/chartUserShapes" Target="../drawings/drawing2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8.2544263914994725E-2"/>
          <c:y val="3.3421570986433217E-2"/>
          <c:w val="0.88144524083447617"/>
          <c:h val="0.82589265705830628"/>
        </c:manualLayout>
      </c:layout>
      <c:barChart>
        <c:barDir val="col"/>
        <c:grouping val="clustered"/>
        <c:varyColors val="0"/>
        <c:ser>
          <c:idx val="0"/>
          <c:order val="0"/>
          <c:tx>
            <c:strRef>
              <c:f>List1!$B$1</c:f>
              <c:strCache>
                <c:ptCount val="1"/>
                <c:pt idx="0">
                  <c:v>Stupac1</c:v>
                </c:pt>
              </c:strCache>
            </c:strRef>
          </c:tx>
          <c:spPr>
            <a:solidFill>
              <a:schemeClr val="accent6"/>
            </a:solidFill>
            <a:ln w="38100">
              <a:solidFill>
                <a:srgbClr val="187270"/>
              </a:solid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3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F6D0-489A-A2AB-A6B1D260511D}"/>
              </c:ext>
            </c:extLst>
          </c:dPt>
          <c:dPt>
            <c:idx val="1"/>
            <c:invertIfNegative val="0"/>
            <c:bubble3D val="0"/>
            <c:spPr>
              <a:solidFill>
                <a:schemeClr val="accent6">
                  <a:shade val="7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F6D0-489A-A2AB-A6B1D260511D}"/>
              </c:ext>
            </c:extLst>
          </c:dPt>
          <c:dPt>
            <c:idx val="2"/>
            <c:invertIfNegative val="0"/>
            <c:bubble3D val="0"/>
            <c:spPr>
              <a:solidFill>
                <a:schemeClr val="accent6"/>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F6D0-489A-A2AB-A6B1D260511D}"/>
              </c:ext>
            </c:extLst>
          </c:dPt>
          <c:dPt>
            <c:idx val="3"/>
            <c:invertIfNegative val="0"/>
            <c:bubble3D val="0"/>
            <c:spPr>
              <a:solidFill>
                <a:schemeClr val="accent6">
                  <a:tint val="77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F6D0-489A-A2AB-A6B1D260511D}"/>
              </c:ext>
            </c:extLst>
          </c:dPt>
          <c:dPt>
            <c:idx val="4"/>
            <c:invertIfNegative val="0"/>
            <c:bubble3D val="0"/>
            <c:spPr>
              <a:solidFill>
                <a:schemeClr val="accent6">
                  <a:tint val="54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F6D0-489A-A2AB-A6B1D260511D}"/>
              </c:ext>
            </c:extLst>
          </c:dPt>
          <c:dLbls>
            <c:dLbl>
              <c:idx val="0"/>
              <c:layout>
                <c:manualLayout>
                  <c:x val="-6.1858024275980462E-3"/>
                  <c:y val="-3.059340803039394E-2"/>
                </c:manualLayout>
              </c:layout>
              <c:tx>
                <c:rich>
                  <a:bodyPr rot="0" spcFirstLastPara="1" vertOverflow="ellipsis" vert="horz" wrap="square" anchor="ctr" anchorCtr="1"/>
                  <a:lstStyle/>
                  <a:p>
                    <a:pPr>
                      <a:defRPr sz="2400" b="1" i="0" u="none" strike="noStrike" kern="1200" spc="0" baseline="0">
                        <a:solidFill>
                          <a:srgbClr val="187270"/>
                        </a:solidFill>
                        <a:latin typeface="+mn-lt"/>
                        <a:ea typeface="+mn-ea"/>
                        <a:cs typeface="+mn-cs"/>
                      </a:defRPr>
                    </a:pPr>
                    <a:r>
                      <a:rPr lang="en-US" sz="2400" baseline="0" dirty="0"/>
                      <a:t> </a:t>
                    </a:r>
                    <a:fld id="{FFFEEEF3-D68C-45AD-8DE6-A8A2A735617B}" type="VALUE">
                      <a:rPr lang="en-US" sz="2400" baseline="0" smtClean="0"/>
                      <a:pPr>
                        <a:defRPr sz="2400">
                          <a:solidFill>
                            <a:srgbClr val="187270"/>
                          </a:solidFill>
                        </a:defRPr>
                      </a:pPr>
                      <a:t>[VRIJEDNOST]</a:t>
                    </a:fld>
                    <a:r>
                      <a:rPr lang="en-US" sz="2400" baseline="0" dirty="0"/>
                      <a:t>%</a:t>
                    </a:r>
                  </a:p>
                </c:rich>
              </c:tx>
              <c:spPr>
                <a:solidFill>
                  <a:schemeClr val="bg1"/>
                </a:solidFill>
                <a:ln>
                  <a:noFill/>
                </a:ln>
                <a:effectLst/>
              </c:spPr>
              <c:txPr>
                <a:bodyPr rot="0" spcFirstLastPara="1" vertOverflow="ellipsis" vert="horz" wrap="square" anchor="ctr" anchorCtr="1"/>
                <a:lstStyle/>
                <a:p>
                  <a:pPr>
                    <a:defRPr sz="2400" b="1" i="0" u="none" strike="noStrike" kern="1200" spc="0" baseline="0">
                      <a:solidFill>
                        <a:srgbClr val="187270"/>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6D0-489A-A2AB-A6B1D260511D}"/>
                </c:ext>
              </c:extLst>
            </c:dLbl>
            <c:dLbl>
              <c:idx val="1"/>
              <c:layout>
                <c:manualLayout>
                  <c:x val="5.5190572847619839E-3"/>
                  <c:y val="-4.6388656836144987E-2"/>
                </c:manualLayout>
              </c:layout>
              <c:tx>
                <c:rich>
                  <a:bodyPr rot="0" spcFirstLastPara="1" vertOverflow="ellipsis" vert="horz" wrap="square" anchor="ctr" anchorCtr="1"/>
                  <a:lstStyle/>
                  <a:p>
                    <a:pPr>
                      <a:defRPr sz="2400" b="1" i="0" u="none" strike="noStrike" kern="1200" spc="0" baseline="0">
                        <a:solidFill>
                          <a:srgbClr val="187270"/>
                        </a:solidFill>
                        <a:latin typeface="+mn-lt"/>
                        <a:ea typeface="+mn-ea"/>
                        <a:cs typeface="+mn-cs"/>
                      </a:defRPr>
                    </a:pPr>
                    <a:r>
                      <a:rPr lang="en-US" sz="2400" baseline="0" dirty="0"/>
                      <a:t> </a:t>
                    </a:r>
                    <a:fld id="{96DB9329-AEF8-4081-B3FD-2F3D0F0B5392}" type="VALUE">
                      <a:rPr lang="en-US" sz="2400" baseline="0" smtClean="0"/>
                      <a:pPr>
                        <a:defRPr sz="2400">
                          <a:solidFill>
                            <a:srgbClr val="187270"/>
                          </a:solidFill>
                        </a:defRPr>
                      </a:pPr>
                      <a:t>[VRIJEDNOST]</a:t>
                    </a:fld>
                    <a:r>
                      <a:rPr lang="en-US" sz="2400" baseline="0" dirty="0"/>
                      <a:t>%</a:t>
                    </a:r>
                  </a:p>
                </c:rich>
              </c:tx>
              <c:spPr>
                <a:solidFill>
                  <a:schemeClr val="bg1"/>
                </a:solidFill>
                <a:ln>
                  <a:noFill/>
                </a:ln>
                <a:effectLst/>
              </c:spPr>
              <c:txPr>
                <a:bodyPr rot="0" spcFirstLastPara="1" vertOverflow="ellipsis" vert="horz" wrap="square" anchor="ctr" anchorCtr="1"/>
                <a:lstStyle/>
                <a:p>
                  <a:pPr>
                    <a:defRPr sz="2400" b="1" i="0" u="none" strike="noStrike" kern="1200" spc="0" baseline="0">
                      <a:solidFill>
                        <a:srgbClr val="187270"/>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6D0-489A-A2AB-A6B1D260511D}"/>
                </c:ext>
              </c:extLst>
            </c:dLbl>
            <c:dLbl>
              <c:idx val="2"/>
              <c:tx>
                <c:rich>
                  <a:bodyPr rot="0" spcFirstLastPara="1" vertOverflow="ellipsis" vert="horz" wrap="square" anchor="ctr" anchorCtr="1"/>
                  <a:lstStyle/>
                  <a:p>
                    <a:pPr>
                      <a:defRPr sz="2400" b="1" i="0" u="none" strike="noStrike" kern="1200" spc="0" baseline="0">
                        <a:solidFill>
                          <a:srgbClr val="187270"/>
                        </a:solidFill>
                        <a:latin typeface="+mn-lt"/>
                        <a:ea typeface="+mn-ea"/>
                        <a:cs typeface="+mn-cs"/>
                      </a:defRPr>
                    </a:pPr>
                    <a:r>
                      <a:rPr lang="en-US" sz="2400" baseline="0" dirty="0"/>
                      <a:t> </a:t>
                    </a:r>
                    <a:fld id="{4BAFABDE-C823-4514-AC11-0E63CFF03307}" type="VALUE">
                      <a:rPr lang="en-US" sz="2400" baseline="0" smtClean="0"/>
                      <a:pPr>
                        <a:defRPr sz="2400">
                          <a:solidFill>
                            <a:srgbClr val="187270"/>
                          </a:solidFill>
                        </a:defRPr>
                      </a:pPr>
                      <a:t>[VRIJEDNOST]</a:t>
                    </a:fld>
                    <a:r>
                      <a:rPr lang="en-US" sz="2400" baseline="0" dirty="0"/>
                      <a:t>%</a:t>
                    </a:r>
                  </a:p>
                </c:rich>
              </c:tx>
              <c:spPr>
                <a:noFill/>
                <a:ln>
                  <a:noFill/>
                </a:ln>
                <a:effectLst/>
              </c:spPr>
              <c:txPr>
                <a:bodyPr rot="0" spcFirstLastPara="1" vertOverflow="ellipsis" vert="horz" wrap="square" anchor="ctr" anchorCtr="1"/>
                <a:lstStyle/>
                <a:p>
                  <a:pPr>
                    <a:defRPr sz="2400" b="1" i="0" u="none" strike="noStrike" kern="1200" spc="0" baseline="0">
                      <a:solidFill>
                        <a:srgbClr val="187270"/>
                      </a:solidFill>
                      <a:latin typeface="+mn-lt"/>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6D0-489A-A2AB-A6B1D260511D}"/>
                </c:ext>
              </c:extLst>
            </c:dLbl>
            <c:dLbl>
              <c:idx val="3"/>
              <c:tx>
                <c:rich>
                  <a:bodyPr rot="0" spcFirstLastPara="1" vertOverflow="ellipsis" vert="horz" wrap="square" anchor="ctr" anchorCtr="1"/>
                  <a:lstStyle/>
                  <a:p>
                    <a:pPr>
                      <a:defRPr sz="2400" b="1" i="0" u="none" strike="noStrike" kern="1200" spc="0" baseline="0">
                        <a:solidFill>
                          <a:srgbClr val="187270"/>
                        </a:solidFill>
                        <a:latin typeface="+mn-lt"/>
                        <a:ea typeface="+mn-ea"/>
                        <a:cs typeface="+mn-cs"/>
                      </a:defRPr>
                    </a:pPr>
                    <a:r>
                      <a:rPr lang="en-US" sz="2400" baseline="0" dirty="0"/>
                      <a:t> </a:t>
                    </a:r>
                    <a:fld id="{22AC2F36-2107-451B-B6F3-F366A9C8C33A}" type="VALUE">
                      <a:rPr lang="en-US" sz="2400" baseline="0" smtClean="0"/>
                      <a:pPr>
                        <a:defRPr sz="2400">
                          <a:solidFill>
                            <a:srgbClr val="187270"/>
                          </a:solidFill>
                        </a:defRPr>
                      </a:pPr>
                      <a:t>[VRIJEDNOST]</a:t>
                    </a:fld>
                    <a:r>
                      <a:rPr lang="en-US" sz="2400" baseline="0" dirty="0"/>
                      <a:t>%</a:t>
                    </a:r>
                  </a:p>
                </c:rich>
              </c:tx>
              <c:spPr>
                <a:noFill/>
                <a:ln>
                  <a:noFill/>
                </a:ln>
                <a:effectLst/>
              </c:spPr>
              <c:txPr>
                <a:bodyPr rot="0" spcFirstLastPara="1" vertOverflow="ellipsis" vert="horz" wrap="square" anchor="ctr" anchorCtr="1"/>
                <a:lstStyle/>
                <a:p>
                  <a:pPr>
                    <a:defRPr sz="2400" b="1" i="0" u="none" strike="noStrike" kern="1200" spc="0" baseline="0">
                      <a:solidFill>
                        <a:srgbClr val="187270"/>
                      </a:solidFill>
                      <a:latin typeface="+mn-lt"/>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6D0-489A-A2AB-A6B1D260511D}"/>
                </c:ext>
              </c:extLst>
            </c:dLbl>
            <c:dLbl>
              <c:idx val="4"/>
              <c:layout>
                <c:manualLayout>
                  <c:x val="5.7916682612806619E-3"/>
                  <c:y val="-1.7857007898151686E-2"/>
                </c:manualLayout>
              </c:layout>
              <c:tx>
                <c:rich>
                  <a:bodyPr rot="0" spcFirstLastPara="1" vertOverflow="ellipsis" vert="horz" wrap="square" anchor="ctr" anchorCtr="1"/>
                  <a:lstStyle/>
                  <a:p>
                    <a:pPr>
                      <a:defRPr sz="2400" b="1" i="0" u="none" strike="noStrike" kern="1200" spc="0" baseline="0">
                        <a:solidFill>
                          <a:srgbClr val="187270"/>
                        </a:solidFill>
                        <a:latin typeface="+mn-lt"/>
                        <a:ea typeface="+mn-ea"/>
                        <a:cs typeface="+mn-cs"/>
                      </a:defRPr>
                    </a:pPr>
                    <a:r>
                      <a:rPr lang="en-US" sz="2400" baseline="0" dirty="0"/>
                      <a:t> </a:t>
                    </a:r>
                    <a:fld id="{608FFBC4-B436-475B-8CA0-97884EC37D59}" type="VALUE">
                      <a:rPr lang="en-US" sz="2400" baseline="0" smtClean="0"/>
                      <a:pPr>
                        <a:defRPr sz="2400">
                          <a:solidFill>
                            <a:srgbClr val="187270"/>
                          </a:solidFill>
                        </a:defRPr>
                      </a:pPr>
                      <a:t>[VRIJEDNOST]</a:t>
                    </a:fld>
                    <a:r>
                      <a:rPr lang="en-US" sz="2400" baseline="0" dirty="0"/>
                      <a:t>%</a:t>
                    </a:r>
                  </a:p>
                </c:rich>
              </c:tx>
              <c:spPr>
                <a:noFill/>
                <a:ln>
                  <a:noFill/>
                </a:ln>
                <a:effectLst/>
              </c:spPr>
              <c:txPr>
                <a:bodyPr rot="0" spcFirstLastPara="1" vertOverflow="ellipsis" vert="horz" wrap="square" anchor="ctr" anchorCtr="1"/>
                <a:lstStyle/>
                <a:p>
                  <a:pPr>
                    <a:defRPr sz="2400" b="1" i="0" u="none" strike="noStrike" kern="1200" spc="0" baseline="0">
                      <a:solidFill>
                        <a:srgbClr val="187270"/>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layout>
                    <c:manualLayout>
                      <c:w val="0.11058764442895073"/>
                      <c:h val="5.9318832971061546E-2"/>
                    </c:manualLayout>
                  </c15:layout>
                  <c15:dlblFieldTable/>
                  <c15:showDataLabelsRange val="0"/>
                </c:ext>
                <c:ext xmlns:c16="http://schemas.microsoft.com/office/drawing/2014/chart" uri="{C3380CC4-5D6E-409C-BE32-E72D297353CC}">
                  <c16:uniqueId val="{00000005-F6D0-489A-A2AB-A6B1D260511D}"/>
                </c:ext>
              </c:extLst>
            </c:dLbl>
            <c:spPr>
              <a:noFill/>
              <a:ln>
                <a:noFill/>
              </a:ln>
              <a:effectLst/>
            </c:spPr>
            <c:txPr>
              <a:bodyPr rot="0" spcFirstLastPara="1" vertOverflow="ellipsis" vert="horz" wrap="square" anchor="ctr" anchorCtr="1"/>
              <a:lstStyle/>
              <a:p>
                <a:pPr>
                  <a:defRPr sz="2000" b="1" i="0" u="none" strike="noStrike" kern="1200" spc="0" baseline="0">
                    <a:solidFill>
                      <a:srgbClr val="187270"/>
                    </a:solidFill>
                    <a:latin typeface="+mn-lt"/>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List1!$A$2:$A$6</c:f>
              <c:strCache>
                <c:ptCount val="5"/>
                <c:pt idx="0">
                  <c:v>Prije polaska u osnovnu školu.</c:v>
                </c:pt>
                <c:pt idx="1">
                  <c:v>U prvom razredu.</c:v>
                </c:pt>
                <c:pt idx="2">
                  <c:v>U drugom razredu</c:v>
                </c:pt>
                <c:pt idx="3">
                  <c:v>Ne sjećam se.</c:v>
                </c:pt>
                <c:pt idx="4">
                  <c:v>Ostalo</c:v>
                </c:pt>
              </c:strCache>
            </c:strRef>
          </c:cat>
          <c:val>
            <c:numRef>
              <c:f>List1!$B$2:$B$6</c:f>
              <c:numCache>
                <c:formatCode>General</c:formatCode>
                <c:ptCount val="5"/>
                <c:pt idx="0">
                  <c:v>50.37</c:v>
                </c:pt>
                <c:pt idx="1">
                  <c:v>36.36</c:v>
                </c:pt>
                <c:pt idx="2">
                  <c:v>2.6</c:v>
                </c:pt>
                <c:pt idx="3">
                  <c:v>12.75</c:v>
                </c:pt>
                <c:pt idx="4">
                  <c:v>2.39</c:v>
                </c:pt>
              </c:numCache>
            </c:numRef>
          </c:val>
          <c:extLst>
            <c:ext xmlns:c16="http://schemas.microsoft.com/office/drawing/2014/chart" uri="{C3380CC4-5D6E-409C-BE32-E72D297353CC}">
              <c16:uniqueId val="{00000000-F6D0-489A-A2AB-A6B1D260511D}"/>
            </c:ext>
          </c:extLst>
        </c:ser>
        <c:dLbls>
          <c:showLegendKey val="0"/>
          <c:showVal val="0"/>
          <c:showCatName val="0"/>
          <c:showSerName val="0"/>
          <c:showPercent val="0"/>
          <c:showBubbleSize val="0"/>
        </c:dLbls>
        <c:gapWidth val="100"/>
        <c:axId val="205288175"/>
        <c:axId val="1222051679"/>
      </c:barChart>
      <c:catAx>
        <c:axId val="205288175"/>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rgbClr val="268A92"/>
                </a:solidFill>
                <a:latin typeface="+mn-lt"/>
                <a:ea typeface="+mn-ea"/>
                <a:cs typeface="+mn-cs"/>
              </a:defRPr>
            </a:pPr>
            <a:endParaRPr lang="sr-Latn-RS"/>
          </a:p>
        </c:txPr>
        <c:crossAx val="1222051679"/>
        <c:crosses val="autoZero"/>
        <c:auto val="1"/>
        <c:lblAlgn val="ctr"/>
        <c:lblOffset val="100"/>
        <c:noMultiLvlLbl val="0"/>
      </c:catAx>
      <c:valAx>
        <c:axId val="12220516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2052881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sr-Latn-R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6.7845324071530252E-2"/>
          <c:y val="2.8839934249511919E-2"/>
          <c:w val="0.92746344091929733"/>
          <c:h val="0.86894507449894964"/>
        </c:manualLayout>
      </c:layout>
      <c:barChart>
        <c:barDir val="col"/>
        <c:grouping val="clustered"/>
        <c:varyColors val="0"/>
        <c:ser>
          <c:idx val="0"/>
          <c:order val="0"/>
          <c:tx>
            <c:strRef>
              <c:f>List1!$B$1</c:f>
              <c:strCache>
                <c:ptCount val="1"/>
                <c:pt idx="0">
                  <c:v>   </c:v>
                </c:pt>
              </c:strCache>
            </c:strRef>
          </c:tx>
          <c:spPr>
            <a:solidFill>
              <a:schemeClr val="accent6">
                <a:shade val="76000"/>
              </a:schemeClr>
            </a:solidFill>
            <a:ln w="38100">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8-547D-4D6E-BBF0-5B64838E7E6B}"/>
              </c:ext>
            </c:extLst>
          </c:dPt>
          <c:dPt>
            <c:idx val="1"/>
            <c:invertIfNegative val="0"/>
            <c:bubble3D val="0"/>
            <c:spPr>
              <a:solidFill>
                <a:schemeClr val="accent6">
                  <a:shade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547D-4D6E-BBF0-5B64838E7E6B}"/>
              </c:ext>
            </c:extLst>
          </c:dPt>
          <c:dPt>
            <c:idx val="2"/>
            <c:invertIfNegative val="0"/>
            <c:bubble3D val="0"/>
            <c:spPr>
              <a:solidFill>
                <a:schemeClr val="accent6">
                  <a:tint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547D-4D6E-BBF0-5B64838E7E6B}"/>
              </c:ext>
            </c:extLst>
          </c:dPt>
          <c:dPt>
            <c:idx val="3"/>
            <c:invertIfNegative val="0"/>
            <c:bubble3D val="0"/>
            <c:spPr>
              <a:solidFill>
                <a:schemeClr val="accent6">
                  <a:tint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A-547D-4D6E-BBF0-5B64838E7E6B}"/>
              </c:ext>
            </c:extLst>
          </c:dPt>
          <c:dLbls>
            <c:dLbl>
              <c:idx val="0"/>
              <c:tx>
                <c:rich>
                  <a:bodyPr rot="0" spcFirstLastPara="1" vertOverflow="ellipsis" vert="horz" wrap="square" lIns="38100" tIns="19050" rIns="38100" bIns="19050" anchor="ctr" anchorCtr="1">
                    <a:spAutoFit/>
                  </a:bodyPr>
                  <a:lstStyle/>
                  <a:p>
                    <a:pPr>
                      <a:defRPr sz="2400" b="1" i="0" u="none" strike="noStrike" kern="1200" spc="0" baseline="0">
                        <a:solidFill>
                          <a:srgbClr val="187270"/>
                        </a:solidFill>
                        <a:latin typeface="Arial Black" panose="020B0A04020102020204" pitchFamily="34" charset="0"/>
                        <a:ea typeface="+mn-ea"/>
                        <a:cs typeface="+mn-cs"/>
                      </a:defRPr>
                    </a:pPr>
                    <a:r>
                      <a:rPr lang="en-US" sz="2400" baseline="0" dirty="0"/>
                      <a:t> </a:t>
                    </a:r>
                    <a:fld id="{D85BDC23-3620-4734-BED3-2C854C67B53B}" type="VALUE">
                      <a:rPr lang="en-US" sz="2400" baseline="0"/>
                      <a:pPr>
                        <a:defRPr sz="2400">
                          <a:solidFill>
                            <a:srgbClr val="187270"/>
                          </a:solidFill>
                          <a:latin typeface="Arial Black" panose="020B0A04020102020204" pitchFamily="34" charset="0"/>
                        </a:defRPr>
                      </a:pPr>
                      <a:t>[VRIJEDNOST]</a:t>
                    </a:fld>
                    <a:endParaRPr lang="en-US" sz="2400" baseline="0" dirty="0"/>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547D-4D6E-BBF0-5B64838E7E6B}"/>
                </c:ext>
              </c:extLst>
            </c:dLbl>
            <c:dLbl>
              <c:idx val="1"/>
              <c:tx>
                <c:rich>
                  <a:bodyPr rot="0" spcFirstLastPara="1" vertOverflow="ellipsis" vert="horz" wrap="square" lIns="38100" tIns="19050" rIns="38100" bIns="19050" anchor="ctr" anchorCtr="1">
                    <a:spAutoFit/>
                  </a:bodyPr>
                  <a:lstStyle/>
                  <a:p>
                    <a:pPr>
                      <a:defRPr sz="2400" b="1" i="0" u="none" strike="noStrike" kern="1200" spc="0" baseline="0">
                        <a:solidFill>
                          <a:srgbClr val="187270"/>
                        </a:solidFill>
                        <a:latin typeface="Arial Black" panose="020B0A04020102020204" pitchFamily="34" charset="0"/>
                        <a:ea typeface="+mn-ea"/>
                        <a:cs typeface="+mn-cs"/>
                      </a:defRPr>
                    </a:pPr>
                    <a:r>
                      <a:rPr lang="en-US" sz="2400" baseline="0" dirty="0"/>
                      <a:t> </a:t>
                    </a:r>
                    <a:fld id="{C3EC3997-DBFC-4C8D-8097-A25EC81B001E}" type="VALUE">
                      <a:rPr lang="en-US" sz="2400" baseline="0"/>
                      <a:pPr>
                        <a:defRPr sz="2400">
                          <a:solidFill>
                            <a:srgbClr val="187270"/>
                          </a:solidFill>
                          <a:latin typeface="Arial Black" panose="020B0A04020102020204" pitchFamily="34" charset="0"/>
                        </a:defRPr>
                      </a:pPr>
                      <a:t>[VRIJEDNOST]</a:t>
                    </a:fld>
                    <a:endParaRPr lang="en-US" sz="2400" baseline="0" dirty="0"/>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47D-4D6E-BBF0-5B64838E7E6B}"/>
                </c:ext>
              </c:extLst>
            </c:dLbl>
            <c:dLbl>
              <c:idx val="2"/>
              <c:tx>
                <c:rich>
                  <a:bodyPr rot="0" spcFirstLastPara="1" vertOverflow="ellipsis" vert="horz" wrap="square" lIns="38100" tIns="19050" rIns="38100" bIns="19050" anchor="ctr" anchorCtr="1">
                    <a:spAutoFit/>
                  </a:bodyPr>
                  <a:lstStyle/>
                  <a:p>
                    <a:pPr>
                      <a:defRPr sz="2400" b="1" i="0" u="none" strike="noStrike" kern="1200" spc="0" baseline="0">
                        <a:solidFill>
                          <a:srgbClr val="187270"/>
                        </a:solidFill>
                        <a:latin typeface="Arial Black" panose="020B0A04020102020204" pitchFamily="34" charset="0"/>
                        <a:ea typeface="+mn-ea"/>
                        <a:cs typeface="+mn-cs"/>
                      </a:defRPr>
                    </a:pPr>
                    <a:r>
                      <a:rPr lang="en-US" sz="2400" baseline="0" dirty="0"/>
                      <a:t> </a:t>
                    </a:r>
                    <a:fld id="{855703AE-0BC0-4D42-AD53-E6BF04212C94}" type="VALUE">
                      <a:rPr lang="en-US" sz="2400" baseline="0"/>
                      <a:pPr>
                        <a:defRPr sz="2400">
                          <a:solidFill>
                            <a:srgbClr val="187270"/>
                          </a:solidFill>
                          <a:latin typeface="Arial Black" panose="020B0A04020102020204" pitchFamily="34" charset="0"/>
                        </a:defRPr>
                      </a:pPr>
                      <a:t>[VRIJEDNOST]</a:t>
                    </a:fld>
                    <a:endParaRPr lang="en-US" sz="2400" baseline="0" dirty="0"/>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547D-4D6E-BBF0-5B64838E7E6B}"/>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2"/>
                <c:pt idx="0">
                  <c:v>Nisam</c:v>
                </c:pt>
                <c:pt idx="1">
                  <c:v>Jesam</c:v>
                </c:pt>
              </c:strCache>
            </c:strRef>
          </c:cat>
          <c:val>
            <c:numRef>
              <c:f>List1!$B$2:$B$5</c:f>
              <c:numCache>
                <c:formatCode>0.00</c:formatCode>
                <c:ptCount val="4"/>
                <c:pt idx="0">
                  <c:v>52.66</c:v>
                </c:pt>
                <c:pt idx="1">
                  <c:v>47.34</c:v>
                </c:pt>
              </c:numCache>
            </c:numRef>
          </c:val>
          <c:extLst>
            <c:ext xmlns:c16="http://schemas.microsoft.com/office/drawing/2014/chart" uri="{C3380CC4-5D6E-409C-BE32-E72D297353CC}">
              <c16:uniqueId val="{00000000-547D-4D6E-BBF0-5B64838E7E6B}"/>
            </c:ext>
          </c:extLst>
        </c:ser>
        <c:ser>
          <c:idx val="1"/>
          <c:order val="1"/>
          <c:tx>
            <c:strRef>
              <c:f>List1!$C$1</c:f>
              <c:strCache>
                <c:ptCount val="1"/>
                <c:pt idx="0">
                  <c:v>Stupac1</c:v>
                </c:pt>
              </c:strCache>
            </c:strRef>
          </c:tx>
          <c:spPr>
            <a:solidFill>
              <a:schemeClr val="accent6">
                <a:tint val="77000"/>
              </a:schemeClr>
            </a:solidFill>
            <a:ln>
              <a:noFill/>
            </a:ln>
            <a:effectLst>
              <a:outerShdw blurRad="63500" sx="102000" sy="102000" algn="ctr" rotWithShape="0">
                <a:prstClr val="black">
                  <a:alpha val="20000"/>
                </a:prstClr>
              </a:outerShdw>
            </a:effectLst>
          </c:spPr>
          <c:invertIfNegative val="0"/>
          <c:cat>
            <c:strRef>
              <c:f>List1!$A$2:$A$5</c:f>
              <c:strCache>
                <c:ptCount val="2"/>
                <c:pt idx="0">
                  <c:v>Nisam</c:v>
                </c:pt>
                <c:pt idx="1">
                  <c:v>Jesam</c:v>
                </c:pt>
              </c:strCache>
            </c:strRef>
          </c:cat>
          <c:val>
            <c:numRef>
              <c:f>List1!$C$2:$C$5</c:f>
              <c:numCache>
                <c:formatCode>General</c:formatCode>
                <c:ptCount val="4"/>
              </c:numCache>
            </c:numRef>
          </c:val>
          <c:extLst>
            <c:ext xmlns:c16="http://schemas.microsoft.com/office/drawing/2014/chart" uri="{C3380CC4-5D6E-409C-BE32-E72D297353CC}">
              <c16:uniqueId val="{00000008-823F-4A3C-9162-FAEBD0057570}"/>
            </c:ext>
          </c:extLst>
        </c:ser>
        <c:dLbls>
          <c:showLegendKey val="0"/>
          <c:showVal val="0"/>
          <c:showCatName val="0"/>
          <c:showSerName val="0"/>
          <c:showPercent val="0"/>
          <c:showBubbleSize val="0"/>
        </c:dLbls>
        <c:gapWidth val="100"/>
        <c:axId val="1766475615"/>
        <c:axId val="1766478975"/>
      </c:barChart>
      <c:catAx>
        <c:axId val="1766475615"/>
        <c:scaling>
          <c:orientation val="minMax"/>
        </c:scaling>
        <c:delete val="0"/>
        <c:axPos val="b"/>
        <c:numFmt formatCode="General" sourceLinked="1"/>
        <c:majorTickMark val="out"/>
        <c:minorTickMark val="none"/>
        <c:tickLblPos val="low"/>
        <c:spPr>
          <a:noFill/>
          <a:ln>
            <a:solidFill>
              <a:schemeClr val="accent1"/>
            </a:solidFill>
          </a:ln>
          <a:effectLst/>
        </c:spPr>
        <c:txPr>
          <a:bodyPr rot="-60000000" spcFirstLastPara="1" vertOverflow="ellipsis" vert="horz" wrap="square" anchor="ctr" anchorCtr="0"/>
          <a:lstStyle/>
          <a:p>
            <a:pPr>
              <a:defRPr sz="2000" b="0" i="0" u="none" strike="noStrike" kern="1200" baseline="0">
                <a:solidFill>
                  <a:schemeClr val="tx1">
                    <a:lumMod val="65000"/>
                    <a:lumOff val="35000"/>
                  </a:schemeClr>
                </a:solidFill>
                <a:latin typeface="+mn-lt"/>
                <a:ea typeface="+mn-ea"/>
                <a:cs typeface="+mn-cs"/>
              </a:defRPr>
            </a:pPr>
            <a:endParaRPr lang="sr-Latn-RS"/>
          </a:p>
        </c:txPr>
        <c:crossAx val="1766478975"/>
        <c:crosses val="autoZero"/>
        <c:auto val="1"/>
        <c:lblAlgn val="ctr"/>
        <c:lblOffset val="10"/>
        <c:tickLblSkip val="1"/>
        <c:tickMarkSkip val="2"/>
        <c:noMultiLvlLbl val="0"/>
      </c:catAx>
      <c:valAx>
        <c:axId val="1766478975"/>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7664756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sr-Latn-RS"/>
        </a:p>
      </c:txPr>
    </c:title>
    <c:autoTitleDeleted val="0"/>
    <c:plotArea>
      <c:layout>
        <c:manualLayout>
          <c:layoutTarget val="inner"/>
          <c:xMode val="edge"/>
          <c:yMode val="edge"/>
          <c:x val="3.0257936059785318E-2"/>
          <c:y val="0.17498911536467507"/>
          <c:w val="0.95218824180938921"/>
          <c:h val="0.70869376069861012"/>
        </c:manualLayout>
      </c:layout>
      <c:barChart>
        <c:barDir val="col"/>
        <c:grouping val="clustered"/>
        <c:varyColors val="0"/>
        <c:ser>
          <c:idx val="0"/>
          <c:order val="0"/>
          <c:tx>
            <c:strRef>
              <c:f>List1!$B$1</c:f>
              <c:strCache>
                <c:ptCount val="1"/>
                <c:pt idx="0">
                  <c:v>  </c:v>
                </c:pt>
              </c:strCache>
            </c:strRef>
          </c:tx>
          <c:spPr>
            <a:solidFill>
              <a:schemeClr val="accent6"/>
            </a:solidFill>
            <a:ln>
              <a:noFill/>
            </a:ln>
            <a:effectLst/>
          </c:spPr>
          <c:invertIfNegative val="0"/>
          <c:dPt>
            <c:idx val="0"/>
            <c:invertIfNegative val="0"/>
            <c:bubble3D val="0"/>
            <c:extLst>
              <c:ext xmlns:c16="http://schemas.microsoft.com/office/drawing/2014/chart" uri="{C3380CC4-5D6E-409C-BE32-E72D297353CC}">
                <c16:uniqueId val="{00000001-2E65-414D-A59E-E5438D25CE51}"/>
              </c:ext>
            </c:extLst>
          </c:dPt>
          <c:dPt>
            <c:idx val="1"/>
            <c:invertIfNegative val="0"/>
            <c:bubble3D val="0"/>
            <c:extLst>
              <c:ext xmlns:c16="http://schemas.microsoft.com/office/drawing/2014/chart" uri="{C3380CC4-5D6E-409C-BE32-E72D297353CC}">
                <c16:uniqueId val="{00000003-2E65-414D-A59E-E5438D25CE51}"/>
              </c:ext>
            </c:extLst>
          </c:dPt>
          <c:dPt>
            <c:idx val="2"/>
            <c:invertIfNegative val="0"/>
            <c:bubble3D val="0"/>
            <c:extLst>
              <c:ext xmlns:c16="http://schemas.microsoft.com/office/drawing/2014/chart" uri="{C3380CC4-5D6E-409C-BE32-E72D297353CC}">
                <c16:uniqueId val="{00000005-2E65-414D-A59E-E5438D25CE51}"/>
              </c:ext>
            </c:extLst>
          </c:dPt>
          <c:dPt>
            <c:idx val="3"/>
            <c:invertIfNegative val="0"/>
            <c:bubble3D val="0"/>
            <c:extLst>
              <c:ext xmlns:c16="http://schemas.microsoft.com/office/drawing/2014/chart" uri="{C3380CC4-5D6E-409C-BE32-E72D297353CC}">
                <c16:uniqueId val="{00000007-2E65-414D-A59E-E5438D25CE51}"/>
              </c:ext>
            </c:extLst>
          </c:dPt>
          <c:dPt>
            <c:idx val="4"/>
            <c:invertIfNegative val="0"/>
            <c:bubble3D val="0"/>
            <c:extLst>
              <c:ext xmlns:c16="http://schemas.microsoft.com/office/drawing/2014/chart" uri="{C3380CC4-5D6E-409C-BE32-E72D297353CC}">
                <c16:uniqueId val="{00000009-1C48-44B2-8B84-B01E0995B727}"/>
              </c:ext>
            </c:extLst>
          </c:dPt>
          <c:dPt>
            <c:idx val="5"/>
            <c:invertIfNegative val="0"/>
            <c:bubble3D val="0"/>
            <c:extLst>
              <c:ext xmlns:c16="http://schemas.microsoft.com/office/drawing/2014/chart" uri="{C3380CC4-5D6E-409C-BE32-E72D297353CC}">
                <c16:uniqueId val="{0000000B-1C48-44B2-8B84-B01E0995B727}"/>
              </c:ext>
            </c:extLst>
          </c:dPt>
          <c:dPt>
            <c:idx val="6"/>
            <c:invertIfNegative val="0"/>
            <c:bubble3D val="0"/>
            <c:extLst>
              <c:ext xmlns:c16="http://schemas.microsoft.com/office/drawing/2014/chart" uri="{C3380CC4-5D6E-409C-BE32-E72D297353CC}">
                <c16:uniqueId val="{0000000D-1C48-44B2-8B84-B01E0995B727}"/>
              </c:ext>
            </c:extLst>
          </c:dPt>
          <c:dPt>
            <c:idx val="7"/>
            <c:invertIfNegative val="0"/>
            <c:bubble3D val="0"/>
            <c:extLst>
              <c:ext xmlns:c16="http://schemas.microsoft.com/office/drawing/2014/chart" uri="{C3380CC4-5D6E-409C-BE32-E72D297353CC}">
                <c16:uniqueId val="{0000000F-1C48-44B2-8B84-B01E0995B727}"/>
              </c:ext>
            </c:extLst>
          </c:dPt>
          <c:dLbls>
            <c:dLbl>
              <c:idx val="0"/>
              <c:layout>
                <c:manualLayout>
                  <c:x val="0"/>
                  <c:y val="-1.4043256129139882E-2"/>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FEB4ECC4-6750-40D3-8475-1F0ED9935CFE}" type="VALUE">
                      <a:rPr lang="en-US" sz="2400" baseline="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8.058254479734293E-3"/>
                  <c:y val="-3.6020182778811138E-2"/>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CAA3F655-F196-4BB3-BEAF-A7706C03863F}" type="VALUE">
                      <a:rPr lang="en-US" sz="2400" baseline="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969098520274242E-2"/>
                  <c:y val="-5.2524854692714111E-3"/>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950D6094-FD59-4D3E-B3AF-A5C254CCADA4}" type="VALUE">
                      <a:rPr lang="en-US" sz="2400" baseline="0" dirty="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1.6090127554094981E-2"/>
                  <c:y val="-1.1845563464172764E-2"/>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B73B6B28-212A-4B06-BF42-D69A212046CE}" type="VALUE">
                      <a:rPr lang="en-US" sz="2400" baseline="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layout>
                <c:manualLayout>
                  <c:x val="3.4268722802072681E-4"/>
                  <c:y val="-1.6240948794107E-2"/>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99F8BA88-14D5-4160-9C9C-C478EF934CA6}" type="VALUE">
                      <a:rPr lang="en-US" sz="2400" baseline="0" dirty="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1C48-44B2-8B84-B01E0995B727}"/>
                </c:ext>
              </c:extLst>
            </c:dLbl>
            <c:dLbl>
              <c:idx val="5"/>
              <c:layout>
                <c:manualLayout>
                  <c:x val="-1.3663489996116959E-2"/>
                  <c:y val="-2.2834026789008432E-2"/>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609B53F0-7746-4E3D-B880-BA9503DC84CD}" type="VALUE">
                      <a:rPr lang="en-US" sz="2400" baseline="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1C48-44B2-8B84-B01E0995B727}"/>
                </c:ext>
              </c:extLst>
            </c:dLbl>
            <c:dLbl>
              <c:idx val="6"/>
              <c:layout>
                <c:manualLayout>
                  <c:x val="-1.0458510632338797E-2"/>
                  <c:y val="-3.2481897588214077E-2"/>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F78775EA-9CE2-4EED-ABFD-0849930DE13B}" type="VALUE">
                      <a:rPr lang="en-US" sz="2400" baseline="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1C48-44B2-8B84-B01E0995B727}"/>
                </c:ext>
              </c:extLst>
            </c:dLbl>
            <c:dLbl>
              <c:idx val="7"/>
              <c:layout>
                <c:manualLayout>
                  <c:x val="0"/>
                  <c:y val="9.2742630461612359E-3"/>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CCF3C1B3-3D14-46A9-8652-883053CE0702}" type="VALUE">
                      <a:rPr lang="en-US" sz="2400" baseline="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1C48-44B2-8B84-B01E0995B72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in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List1!$A$2:$A$9</c:f>
              <c:strCache>
                <c:ptCount val="7"/>
                <c:pt idx="0">
                  <c:v>Družim se s prijateljima</c:v>
                </c:pt>
                <c:pt idx="1">
                  <c:v>Igram se na mobitelu</c:v>
                </c:pt>
                <c:pt idx="2">
                  <c:v>Treniram</c:v>
                </c:pt>
                <c:pt idx="3">
                  <c:v>Družim se s obitelji</c:v>
                </c:pt>
                <c:pt idx="4">
                  <c:v>Čitam knjige</c:v>
                </c:pt>
                <c:pt idx="5">
                  <c:v>Čitam časopise</c:v>
                </c:pt>
                <c:pt idx="6">
                  <c:v>Ostalo</c:v>
                </c:pt>
              </c:strCache>
            </c:strRef>
          </c:cat>
          <c:val>
            <c:numRef>
              <c:f>List1!$B$2:$B$9</c:f>
              <c:numCache>
                <c:formatCode>General</c:formatCode>
                <c:ptCount val="8"/>
                <c:pt idx="0">
                  <c:v>72.06</c:v>
                </c:pt>
                <c:pt idx="1">
                  <c:v>57.39</c:v>
                </c:pt>
                <c:pt idx="2">
                  <c:v>51.2</c:v>
                </c:pt>
                <c:pt idx="3">
                  <c:v>47.95</c:v>
                </c:pt>
                <c:pt idx="4">
                  <c:v>16.23</c:v>
                </c:pt>
                <c:pt idx="5">
                  <c:v>4.3</c:v>
                </c:pt>
                <c:pt idx="6">
                  <c:v>0.92</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99"/>
        <c:axId val="379441903"/>
        <c:axId val="309192975"/>
      </c:barChart>
      <c:catAx>
        <c:axId val="379441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cap="none" spc="0" normalizeH="0" baseline="0">
                <a:solidFill>
                  <a:srgbClr val="187270"/>
                </a:solidFill>
                <a:latin typeface="+mn-lt"/>
                <a:ea typeface="+mn-ea"/>
                <a:cs typeface="+mn-cs"/>
              </a:defRPr>
            </a:pPr>
            <a:endParaRPr lang="sr-Latn-RS"/>
          </a:p>
        </c:txPr>
        <c:crossAx val="309192975"/>
        <c:crosses val="autoZero"/>
        <c:auto val="1"/>
        <c:lblAlgn val="ctr"/>
        <c:lblOffset val="100"/>
        <c:noMultiLvlLbl val="0"/>
      </c:catAx>
      <c:valAx>
        <c:axId val="309192975"/>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37944190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4.7183389301748029E-2"/>
          <c:y val="0.11081267773051934"/>
          <c:w val="0.95281661069825196"/>
          <c:h val="0.8219058303453598"/>
        </c:manualLayout>
      </c:layout>
      <c:barChart>
        <c:barDir val="col"/>
        <c:grouping val="clustered"/>
        <c:varyColors val="0"/>
        <c:ser>
          <c:idx val="0"/>
          <c:order val="0"/>
          <c:tx>
            <c:strRef>
              <c:f>List1!$B$1</c:f>
              <c:strCache>
                <c:ptCount val="1"/>
                <c:pt idx="0">
                  <c:v>  </c:v>
                </c:pt>
              </c:strCache>
            </c:strRef>
          </c:tx>
          <c:spPr>
            <a:solidFill>
              <a:schemeClr val="accent6"/>
            </a:solidFill>
            <a:ln w="38100">
              <a:solidFill>
                <a:srgbClr val="187270"/>
              </a:solid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tint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3.4750338428164562E-3"/>
                  <c:y val="-2.1093748702402271E-2"/>
                </c:manualLayout>
              </c:layout>
              <c:tx>
                <c:rich>
                  <a:bodyPr/>
                  <a:lstStyle/>
                  <a:p>
                    <a:fld id="{9302B346-A01E-4C13-AE42-168449E01427}" type="VALUE">
                      <a:rPr lang="en-US"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1.2741790756993754E-2"/>
                  <c:y val="-9.3749994232900698E-3"/>
                </c:manualLayout>
              </c:layout>
              <c:tx>
                <c:rich>
                  <a:bodyPr/>
                  <a:lstStyle/>
                  <a:p>
                    <a:r>
                      <a:rPr lang="en-US" baseline="0" dirty="0"/>
                      <a:t> </a:t>
                    </a:r>
                    <a:fld id="{A0576693-1F78-4B8F-8D80-2DDB6B8C052D}"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8.494429042959978E-17"/>
                  <c:y val="-2.1093748702402271E-2"/>
                </c:manualLayout>
              </c:layout>
              <c:tx>
                <c:rich>
                  <a:bodyPr/>
                  <a:lstStyle/>
                  <a:p>
                    <a:r>
                      <a:rPr lang="en-US" baseline="0" dirty="0"/>
                      <a:t> </a:t>
                    </a:r>
                    <a:fld id="{EE9037F8-05C9-4418-A76F-4F4AA10D5D25}"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tx>
                <c:rich>
                  <a:bodyPr/>
                  <a:lstStyle/>
                  <a:p>
                    <a:fld id="{7DDF1D13-D0E6-4010-94E3-F834142CEBF7}" type="VALUE">
                      <a:rPr lang="en-US" baseline="0" smtClean="0"/>
                      <a:pPr/>
                      <a:t>[VRIJEDNOST]</a:t>
                    </a:fld>
                    <a:endParaRPr lang="hr-H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Jednu</c:v>
                </c:pt>
                <c:pt idx="1">
                  <c:v>Niti jednu</c:v>
                </c:pt>
                <c:pt idx="2">
                  <c:v>Dvije</c:v>
                </c:pt>
                <c:pt idx="3">
                  <c:v>Više od dvije</c:v>
                </c:pt>
              </c:strCache>
            </c:strRef>
          </c:cat>
          <c:val>
            <c:numRef>
              <c:f>List1!$B$2:$B$5</c:f>
              <c:numCache>
                <c:formatCode>General</c:formatCode>
                <c:ptCount val="4"/>
                <c:pt idx="0">
                  <c:v>57.35</c:v>
                </c:pt>
                <c:pt idx="1">
                  <c:v>17.18</c:v>
                </c:pt>
                <c:pt idx="2">
                  <c:v>15.75</c:v>
                </c:pt>
                <c:pt idx="3">
                  <c:v>9.7200000000000006</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00"/>
        <c:overlap val="-40"/>
        <c:axId val="1766474655"/>
        <c:axId val="1766463135"/>
      </c:barChart>
      <c:catAx>
        <c:axId val="1766474655"/>
        <c:scaling>
          <c:orientation val="minMax"/>
        </c:scaling>
        <c:delete val="0"/>
        <c:axPos val="b"/>
        <c:numFmt formatCode="General" sourceLinked="1"/>
        <c:majorTickMark val="in"/>
        <c:minorTickMark val="none"/>
        <c:tickLblPos val="nextTo"/>
        <c:spPr>
          <a:noFill/>
          <a:ln>
            <a:solidFill>
              <a:srgbClr val="187270"/>
            </a:solidFill>
          </a:ln>
          <a:effectLst/>
        </c:spPr>
        <c:txPr>
          <a:bodyPr rot="60000" spcFirstLastPara="1" vertOverflow="ellipsis" wrap="square" anchor="t" anchorCtr="1"/>
          <a:lstStyle/>
          <a:p>
            <a:pPr>
              <a:defRPr sz="2000" b="1" i="0" u="none" strike="noStrike" kern="1200" baseline="0">
                <a:solidFill>
                  <a:srgbClr val="187270"/>
                </a:solidFill>
                <a:latin typeface="+mn-lt"/>
                <a:ea typeface="+mn-ea"/>
                <a:cs typeface="+mn-cs"/>
              </a:defRPr>
            </a:pPr>
            <a:endParaRPr lang="sr-Latn-RS"/>
          </a:p>
        </c:txPr>
        <c:crossAx val="1766463135"/>
        <c:crosses val="autoZero"/>
        <c:auto val="1"/>
        <c:lblAlgn val="ctr"/>
        <c:lblOffset val="200"/>
        <c:tickLblSkip val="1"/>
        <c:noMultiLvlLbl val="0"/>
      </c:catAx>
      <c:valAx>
        <c:axId val="1766463135"/>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766474655"/>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7.564468503937008E-2"/>
          <c:y val="9.8519617463114079E-2"/>
          <c:w val="0.91029281496062997"/>
          <c:h val="0.7863872319126306"/>
        </c:manualLayout>
      </c:layout>
      <c:barChart>
        <c:barDir val="col"/>
        <c:grouping val="clustered"/>
        <c:varyColors val="0"/>
        <c:ser>
          <c:idx val="0"/>
          <c:order val="0"/>
          <c:tx>
            <c:strRef>
              <c:f>List1!$B$1</c:f>
              <c:strCache>
                <c:ptCount val="1"/>
                <c:pt idx="0">
                  <c:v>  </c:v>
                </c:pt>
              </c:strCache>
            </c:strRef>
          </c:tx>
          <c:spPr>
            <a:solidFill>
              <a:schemeClr val="accent6">
                <a:shade val="65000"/>
                <a:alpha val="70000"/>
              </a:schemeClr>
            </a:solidFill>
            <a:ln>
              <a:noFill/>
            </a:ln>
            <a:effectLst/>
          </c:spPr>
          <c:invertIfNegative val="0"/>
          <c:dLbls>
            <c:dLbl>
              <c:idx val="0"/>
              <c:layout>
                <c:manualLayout>
                  <c:x val="-1.3076378716227034E-3"/>
                  <c:y val="1.0804686835341607E-2"/>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52A-4923-B023-883C7CEB9CCE}"/>
                </c:ext>
              </c:extLst>
            </c:dLbl>
            <c:dLbl>
              <c:idx val="1"/>
              <c:layout>
                <c:manualLayout>
                  <c:x val="0"/>
                  <c:y val="6.1171871236966584E-3"/>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52A-4923-B023-883C7CEB9CCE}"/>
                </c:ext>
              </c:extLst>
            </c:dLbl>
            <c:dLbl>
              <c:idx val="2"/>
              <c:layout>
                <c:manualLayout>
                  <c:x val="-2.6152757432453587E-3"/>
                  <c:y val="-5.6015621554157142E-3"/>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52A-4923-B023-883C7CEB9CCE}"/>
                </c:ext>
              </c:extLst>
            </c:dLbl>
            <c:dLbl>
              <c:idx val="3"/>
              <c:layout>
                <c:manualLayout>
                  <c:x val="-1.3076378716227993E-3"/>
                  <c:y val="-7.9453120112381887E-3"/>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52A-4923-B023-883C7CEB9CCE}"/>
                </c:ext>
              </c:extLst>
            </c:dLbl>
            <c:dLbl>
              <c:idx val="4"/>
              <c:layout>
                <c:manualLayout>
                  <c:x val="2.6152757432454069E-3"/>
                  <c:y val="-7.9453120112381887E-3"/>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52A-4923-B023-883C7CEB9CCE}"/>
                </c:ext>
              </c:extLst>
            </c:dLbl>
            <c:dLbl>
              <c:idx val="5"/>
              <c:layout>
                <c:manualLayout>
                  <c:x val="0"/>
                  <c:y val="6.1171871236965726E-3"/>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52A-4923-B023-883C7CEB9CCE}"/>
                </c:ext>
              </c:extLst>
            </c:dLbl>
            <c:dLbl>
              <c:idx val="6"/>
              <c:layout>
                <c:manualLayout>
                  <c:x val="0"/>
                  <c:y val="-6.6671378772676874E-3"/>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52A-4923-B023-883C7CEB9CC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List1!$A$2:$A$8</c:f>
              <c:strCache>
                <c:ptCount val="2"/>
                <c:pt idx="0">
                  <c:v>Ne čitam</c:v>
                </c:pt>
                <c:pt idx="1">
                  <c:v>Čitam</c:v>
                </c:pt>
              </c:strCache>
            </c:strRef>
          </c:cat>
          <c:val>
            <c:numRef>
              <c:f>List1!$B$2:$B$8</c:f>
              <c:numCache>
                <c:formatCode>General</c:formatCode>
                <c:ptCount val="7"/>
                <c:pt idx="0">
                  <c:v>56.02</c:v>
                </c:pt>
                <c:pt idx="1">
                  <c:v>43.93</c:v>
                </c:pt>
              </c:numCache>
            </c:numRef>
          </c:val>
          <c:extLst>
            <c:ext xmlns:c16="http://schemas.microsoft.com/office/drawing/2014/chart" uri="{C3380CC4-5D6E-409C-BE32-E72D297353CC}">
              <c16:uniqueId val="{00000000-452A-4923-B023-883C7CEB9CCE}"/>
            </c:ext>
          </c:extLst>
        </c:ser>
        <c:ser>
          <c:idx val="1"/>
          <c:order val="1"/>
          <c:tx>
            <c:strRef>
              <c:f>List1!$C$1</c:f>
              <c:strCache>
                <c:ptCount val="1"/>
                <c:pt idx="0">
                  <c:v>   </c:v>
                </c:pt>
              </c:strCache>
            </c:strRef>
          </c:tx>
          <c:spPr>
            <a:solidFill>
              <a:schemeClr val="accent6">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List1!$A$2:$A$8</c:f>
              <c:strCache>
                <c:ptCount val="2"/>
                <c:pt idx="0">
                  <c:v>Ne čitam</c:v>
                </c:pt>
                <c:pt idx="1">
                  <c:v>Čitam</c:v>
                </c:pt>
              </c:strCache>
            </c:strRef>
          </c:cat>
          <c:val>
            <c:numRef>
              <c:f>List1!$C$2:$C$8</c:f>
              <c:numCache>
                <c:formatCode>General</c:formatCode>
                <c:ptCount val="7"/>
              </c:numCache>
            </c:numRef>
          </c:val>
          <c:extLst>
            <c:ext xmlns:c16="http://schemas.microsoft.com/office/drawing/2014/chart" uri="{C3380CC4-5D6E-409C-BE32-E72D297353CC}">
              <c16:uniqueId val="{00000001-452A-4923-B023-883C7CEB9CCE}"/>
            </c:ext>
          </c:extLst>
        </c:ser>
        <c:ser>
          <c:idx val="2"/>
          <c:order val="2"/>
          <c:tx>
            <c:strRef>
              <c:f>List1!$D$1</c:f>
              <c:strCache>
                <c:ptCount val="1"/>
                <c:pt idx="0">
                  <c:v>    </c:v>
                </c:pt>
              </c:strCache>
            </c:strRef>
          </c:tx>
          <c:spPr>
            <a:solidFill>
              <a:schemeClr val="accent6">
                <a:tint val="65000"/>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List1!$A$2:$A$8</c:f>
              <c:strCache>
                <c:ptCount val="2"/>
                <c:pt idx="0">
                  <c:v>Ne čitam</c:v>
                </c:pt>
                <c:pt idx="1">
                  <c:v>Čitam</c:v>
                </c:pt>
              </c:strCache>
            </c:strRef>
          </c:cat>
          <c:val>
            <c:numRef>
              <c:f>List1!$D$2:$D$8</c:f>
              <c:numCache>
                <c:formatCode>General</c:formatCode>
                <c:ptCount val="7"/>
              </c:numCache>
            </c:numRef>
          </c:val>
          <c:extLst>
            <c:ext xmlns:c16="http://schemas.microsoft.com/office/drawing/2014/chart" uri="{C3380CC4-5D6E-409C-BE32-E72D297353CC}">
              <c16:uniqueId val="{00000002-452A-4923-B023-883C7CEB9CCE}"/>
            </c:ext>
          </c:extLst>
        </c:ser>
        <c:dLbls>
          <c:dLblPos val="inEnd"/>
          <c:showLegendKey val="0"/>
          <c:showVal val="1"/>
          <c:showCatName val="0"/>
          <c:showSerName val="0"/>
          <c:showPercent val="0"/>
          <c:showBubbleSize val="0"/>
        </c:dLbls>
        <c:gapWidth val="8"/>
        <c:overlap val="94"/>
        <c:axId val="25432736"/>
        <c:axId val="25428992"/>
      </c:barChart>
      <c:catAx>
        <c:axId val="25432736"/>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2400" b="1" i="0" u="none" strike="noStrike" kern="1200" cap="none" spc="20" normalizeH="0" baseline="0">
                <a:solidFill>
                  <a:schemeClr val="tx1">
                    <a:lumMod val="65000"/>
                    <a:lumOff val="35000"/>
                  </a:schemeClr>
                </a:solidFill>
                <a:latin typeface="+mn-lt"/>
                <a:ea typeface="+mn-ea"/>
                <a:cs typeface="+mn-cs"/>
              </a:defRPr>
            </a:pPr>
            <a:endParaRPr lang="sr-Latn-RS"/>
          </a:p>
        </c:txPr>
        <c:crossAx val="25428992"/>
        <c:crosses val="autoZero"/>
        <c:auto val="1"/>
        <c:lblAlgn val="ctr"/>
        <c:lblOffset val="100"/>
        <c:noMultiLvlLbl val="0"/>
      </c:catAx>
      <c:valAx>
        <c:axId val="25428992"/>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sr-Latn-RS"/>
          </a:p>
        </c:txPr>
        <c:crossAx val="25432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List1!$B$1</c:f>
              <c:strCache>
                <c:ptCount val="1"/>
                <c:pt idx="0">
                  <c:v>Stupac3</c:v>
                </c:pt>
              </c:strCache>
            </c:strRef>
          </c:tx>
          <c:spPr>
            <a:solidFill>
              <a:schemeClr val="accent6">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rgbClr val="268A92"/>
                    </a:solidFill>
                    <a:latin typeface="+mn-lt"/>
                    <a:ea typeface="+mn-ea"/>
                    <a:cs typeface="+mn-cs"/>
                  </a:defRPr>
                </a:pPr>
                <a:endParaRPr lang="sr-Latn-R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List1!$A$2:$A$6</c:f>
              <c:strCache>
                <c:ptCount val="5"/>
                <c:pt idx="0">
                  <c:v>Samo u prvom razredu</c:v>
                </c:pt>
                <c:pt idx="1">
                  <c:v>Nikada mi nisu pomagali</c:v>
                </c:pt>
                <c:pt idx="2">
                  <c:v>Do četvrtog razreda</c:v>
                </c:pt>
                <c:pt idx="3">
                  <c:v>Pomažu mi i dalje</c:v>
                </c:pt>
                <c:pt idx="4">
                  <c:v>Ostalo</c:v>
                </c:pt>
              </c:strCache>
            </c:strRef>
          </c:cat>
          <c:val>
            <c:numRef>
              <c:f>List1!$B$2:$B$6</c:f>
              <c:numCache>
                <c:formatCode>General</c:formatCode>
                <c:ptCount val="5"/>
                <c:pt idx="0">
                  <c:v>52.69</c:v>
                </c:pt>
                <c:pt idx="1">
                  <c:v>18.52</c:v>
                </c:pt>
                <c:pt idx="2">
                  <c:v>13.54</c:v>
                </c:pt>
                <c:pt idx="3">
                  <c:v>3.53</c:v>
                </c:pt>
                <c:pt idx="4">
                  <c:v>11.72</c:v>
                </c:pt>
              </c:numCache>
            </c:numRef>
          </c:val>
          <c:extLst>
            <c:ext xmlns:c16="http://schemas.microsoft.com/office/drawing/2014/chart" uri="{C3380CC4-5D6E-409C-BE32-E72D297353CC}">
              <c16:uniqueId val="{00000000-085A-4CFA-A071-9616CE1FB2E7}"/>
            </c:ext>
          </c:extLst>
        </c:ser>
        <c:ser>
          <c:idx val="1"/>
          <c:order val="1"/>
          <c:tx>
            <c:strRef>
              <c:f>List1!$C$1</c:f>
              <c:strCache>
                <c:ptCount val="1"/>
                <c:pt idx="0">
                  <c:v>Stupac1</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List1!$A$2:$A$6</c:f>
              <c:strCache>
                <c:ptCount val="5"/>
                <c:pt idx="0">
                  <c:v>Samo u prvom razredu</c:v>
                </c:pt>
                <c:pt idx="1">
                  <c:v>Nikada mi nisu pomagali</c:v>
                </c:pt>
                <c:pt idx="2">
                  <c:v>Do četvrtog razreda</c:v>
                </c:pt>
                <c:pt idx="3">
                  <c:v>Pomažu mi i dalje</c:v>
                </c:pt>
                <c:pt idx="4">
                  <c:v>Ostalo</c:v>
                </c:pt>
              </c:strCache>
            </c:strRef>
          </c:cat>
          <c:val>
            <c:numRef>
              <c:f>List1!$C$2:$C$6</c:f>
              <c:numCache>
                <c:formatCode>General</c:formatCode>
                <c:ptCount val="5"/>
              </c:numCache>
            </c:numRef>
          </c:val>
          <c:extLst>
            <c:ext xmlns:c16="http://schemas.microsoft.com/office/drawing/2014/chart" uri="{C3380CC4-5D6E-409C-BE32-E72D297353CC}">
              <c16:uniqueId val="{00000001-085A-4CFA-A071-9616CE1FB2E7}"/>
            </c:ext>
          </c:extLst>
        </c:ser>
        <c:ser>
          <c:idx val="2"/>
          <c:order val="2"/>
          <c:tx>
            <c:strRef>
              <c:f>List1!$D$1</c:f>
              <c:strCache>
                <c:ptCount val="1"/>
                <c:pt idx="0">
                  <c:v>Stupac2</c:v>
                </c:pt>
              </c:strCache>
            </c:strRef>
          </c:tx>
          <c:spPr>
            <a:solidFill>
              <a:schemeClr val="accent6">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List1!$A$2:$A$6</c:f>
              <c:strCache>
                <c:ptCount val="5"/>
                <c:pt idx="0">
                  <c:v>Samo u prvom razredu</c:v>
                </c:pt>
                <c:pt idx="1">
                  <c:v>Nikada mi nisu pomagali</c:v>
                </c:pt>
                <c:pt idx="2">
                  <c:v>Do četvrtog razreda</c:v>
                </c:pt>
                <c:pt idx="3">
                  <c:v>Pomažu mi i dalje</c:v>
                </c:pt>
                <c:pt idx="4">
                  <c:v>Ostalo</c:v>
                </c:pt>
              </c:strCache>
            </c:strRef>
          </c:cat>
          <c:val>
            <c:numRef>
              <c:f>List1!$D$2:$D$6</c:f>
              <c:numCache>
                <c:formatCode>General</c:formatCode>
                <c:ptCount val="5"/>
              </c:numCache>
            </c:numRef>
          </c:val>
          <c:extLst>
            <c:ext xmlns:c16="http://schemas.microsoft.com/office/drawing/2014/chart" uri="{C3380CC4-5D6E-409C-BE32-E72D297353CC}">
              <c16:uniqueId val="{00000002-085A-4CFA-A071-9616CE1FB2E7}"/>
            </c:ext>
          </c:extLst>
        </c:ser>
        <c:dLbls>
          <c:dLblPos val="outEnd"/>
          <c:showLegendKey val="0"/>
          <c:showVal val="1"/>
          <c:showCatName val="0"/>
          <c:showSerName val="0"/>
          <c:showPercent val="0"/>
          <c:showBubbleSize val="0"/>
        </c:dLbls>
        <c:gapWidth val="147"/>
        <c:overlap val="68"/>
        <c:axId val="1124672576"/>
        <c:axId val="1009802800"/>
      </c:barChart>
      <c:catAx>
        <c:axId val="112467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rgbClr val="187270"/>
                </a:solidFill>
                <a:latin typeface="+mn-lt"/>
                <a:ea typeface="+mn-ea"/>
                <a:cs typeface="+mn-cs"/>
              </a:defRPr>
            </a:pPr>
            <a:endParaRPr lang="sr-Latn-RS"/>
          </a:p>
        </c:txPr>
        <c:crossAx val="1009802800"/>
        <c:crosses val="autoZero"/>
        <c:auto val="1"/>
        <c:lblAlgn val="ctr"/>
        <c:lblOffset val="100"/>
        <c:noMultiLvlLbl val="0"/>
      </c:catAx>
      <c:valAx>
        <c:axId val="1009802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1246725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tx>
                <c:rich>
                  <a:bodyPr/>
                  <a:lstStyle/>
                  <a:p>
                    <a:r>
                      <a:rPr lang="en-US" baseline="0" dirty="0"/>
                      <a:t> </a:t>
                    </a:r>
                    <a:fld id="{B5EFC2C2-96E1-430C-96AB-5DCF409134BC}" type="VALUE">
                      <a:rPr lang="en-US" baseline="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2.6128867368120459E-3"/>
                  <c:y val="-1.1718749279112373E-2"/>
                </c:manualLayout>
              </c:layout>
              <c:tx>
                <c:rich>
                  <a:bodyPr/>
                  <a:lstStyle/>
                  <a:p>
                    <a:r>
                      <a:rPr lang="en-US" baseline="0" dirty="0"/>
                      <a:t> </a:t>
                    </a:r>
                    <a:fld id="{E8F9F3FB-F304-498F-8727-B61C1B3196F6}" type="VALUE">
                      <a:rPr lang="en-US" baseline="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tx>
                <c:rich>
                  <a:bodyPr/>
                  <a:lstStyle/>
                  <a:p>
                    <a:fld id="{41FAB49E-E95D-4F90-9B86-5F6A107DD89B}" type="VALUE">
                      <a:rPr lang="en-US" baseline="0" smtClean="0"/>
                      <a:pPr/>
                      <a:t>[VRIJEDNOST]</a:t>
                    </a:fld>
                    <a:endParaRPr lang="hr-H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0"/>
                  <c:y val="7.0312495674674236E-3"/>
                </c:manualLayout>
              </c:layout>
              <c:tx>
                <c:rich>
                  <a:bodyPr/>
                  <a:lstStyle/>
                  <a:p>
                    <a:r>
                      <a:rPr lang="en-US" baseline="0" dirty="0"/>
                      <a:t> </a:t>
                    </a:r>
                    <a:fld id="{DAF164C2-E723-4EAD-97AF-A862D807C9A2}" type="VALUE">
                      <a:rPr lang="en-US" baseline="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fld id="{E66D5DA3-7A5B-4804-B5F8-CFC9E5A3F04C}" type="VALUE">
                      <a:rPr lang="en-US" baseline="0" smtClean="0"/>
                      <a:pPr/>
                      <a:t>[VRIJEDNOST]</a:t>
                    </a:fld>
                    <a:endParaRPr lang="hr-H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8FDF-46DD-AF05-776A524142E3}"/>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List1!$A$2:$A$6</c:f>
              <c:strCache>
                <c:ptCount val="5"/>
                <c:pt idx="0">
                  <c:v>Uvijek čitam cijele knjige</c:v>
                </c:pt>
                <c:pt idx="1">
                  <c:v>Nekad čitam, nekad ne čitam</c:v>
                </c:pt>
                <c:pt idx="2">
                  <c:v>Čitam sažetke</c:v>
                </c:pt>
                <c:pt idx="3">
                  <c:v>Ne čitam prepriča mi prijatelj</c:v>
                </c:pt>
                <c:pt idx="4">
                  <c:v>Ostalo</c:v>
                </c:pt>
              </c:strCache>
            </c:strRef>
          </c:cat>
          <c:val>
            <c:numRef>
              <c:f>List1!$B$2:$B$6</c:f>
              <c:numCache>
                <c:formatCode>General</c:formatCode>
                <c:ptCount val="5"/>
                <c:pt idx="0">
                  <c:v>54.94</c:v>
                </c:pt>
                <c:pt idx="1">
                  <c:v>23.07</c:v>
                </c:pt>
                <c:pt idx="2">
                  <c:v>15.15</c:v>
                </c:pt>
                <c:pt idx="3">
                  <c:v>3.21</c:v>
                </c:pt>
                <c:pt idx="4">
                  <c:v>3.62</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00"/>
        <c:axId val="1173955008"/>
        <c:axId val="1175560912"/>
      </c:barChart>
      <c:catAx>
        <c:axId val="1173955008"/>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rgbClr val="268A92"/>
                </a:solidFill>
                <a:latin typeface="+mn-lt"/>
                <a:ea typeface="+mn-ea"/>
                <a:cs typeface="+mn-cs"/>
              </a:defRPr>
            </a:pPr>
            <a:endParaRPr lang="sr-Latn-RS"/>
          </a:p>
        </c:txPr>
        <c:crossAx val="1175560912"/>
        <c:crosses val="autoZero"/>
        <c:auto val="1"/>
        <c:lblAlgn val="ctr"/>
        <c:lblOffset val="100"/>
        <c:noMultiLvlLbl val="0"/>
      </c:catAx>
      <c:valAx>
        <c:axId val="1175560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173955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2.1139475749161222E-3"/>
                  <c:y val="-8.215050887583979E-17"/>
                </c:manualLayout>
              </c:layout>
              <c:tx>
                <c:rich>
                  <a:bodyPr/>
                  <a:lstStyle/>
                  <a:p>
                    <a:r>
                      <a:rPr lang="en-US" baseline="0" dirty="0"/>
                      <a:t> </a:t>
                    </a:r>
                    <a:fld id="{1EFCA594-FA42-4B35-B3A1-BD41BC6F0D6D}"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3.6515575085716701E-4"/>
                  <c:y val="-1.3505240992507222E-2"/>
                </c:manualLayout>
              </c:layout>
              <c:tx>
                <c:rich>
                  <a:bodyPr/>
                  <a:lstStyle/>
                  <a:p>
                    <a:fld id="{323D07E1-4FCC-4E62-B8E3-F5781D92E907}" type="VALUE">
                      <a:rPr lang="en-US"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8.193520308096728E-3"/>
                  <c:y val="-8.9619772238758357E-3"/>
                </c:manualLayout>
              </c:layout>
              <c:tx>
                <c:rich>
                  <a:bodyPr/>
                  <a:lstStyle/>
                  <a:p>
                    <a:r>
                      <a:rPr lang="en-US" baseline="0" dirty="0"/>
                      <a:t> </a:t>
                    </a:r>
                    <a:fld id="{F16D0C25-82EA-4929-A68E-382EC15FFB1B}"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1.6983763789278298E-2"/>
                  <c:y val="0"/>
                </c:manualLayout>
              </c:layout>
              <c:tx>
                <c:rich>
                  <a:bodyPr/>
                  <a:lstStyle/>
                  <a:p>
                    <a:r>
                      <a:rPr lang="en-US" baseline="0" dirty="0"/>
                      <a:t> </a:t>
                    </a:r>
                    <a:fld id="{295D7A04-4651-4214-BD37-CBFD07AF3532}"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r>
                      <a:rPr lang="en-US" baseline="0"/>
                      <a:t> </a:t>
                    </a:r>
                    <a:fld id="{9D6FBE0E-83B9-4B39-AB08-EEE6A164A07E}"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28A4-4517-8C16-EAC3BA2CE978}"/>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List1!$A$2:$A$6</c:f>
              <c:strCache>
                <c:ptCount val="5"/>
                <c:pt idx="0">
                  <c:v>Ivana Brlić Mažuranić</c:v>
                </c:pt>
                <c:pt idx="1">
                  <c:v>Mato Lovrak</c:v>
                </c:pt>
                <c:pt idx="2">
                  <c:v>Sanja Polak</c:v>
                </c:pt>
                <c:pt idx="3">
                  <c:v>Miro Gavran</c:v>
                </c:pt>
                <c:pt idx="4">
                  <c:v>Ivan Kušan</c:v>
                </c:pt>
              </c:strCache>
            </c:strRef>
          </c:cat>
          <c:val>
            <c:numRef>
              <c:f>List1!$B$2:$B$6</c:f>
              <c:numCache>
                <c:formatCode>General</c:formatCode>
                <c:ptCount val="5"/>
                <c:pt idx="0">
                  <c:v>94.3</c:v>
                </c:pt>
                <c:pt idx="1">
                  <c:v>73.8</c:v>
                </c:pt>
                <c:pt idx="2">
                  <c:v>60.4</c:v>
                </c:pt>
                <c:pt idx="3">
                  <c:v>59.2</c:v>
                </c:pt>
                <c:pt idx="4">
                  <c:v>54.4</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00"/>
        <c:axId val="797322496"/>
        <c:axId val="1009381216"/>
      </c:barChart>
      <c:catAx>
        <c:axId val="797322496"/>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rgbClr val="187270"/>
                </a:solidFill>
                <a:latin typeface="+mn-lt"/>
                <a:ea typeface="+mn-ea"/>
                <a:cs typeface="+mn-cs"/>
              </a:defRPr>
            </a:pPr>
            <a:endParaRPr lang="sr-Latn-RS"/>
          </a:p>
        </c:txPr>
        <c:crossAx val="1009381216"/>
        <c:crosses val="autoZero"/>
        <c:auto val="1"/>
        <c:lblAlgn val="ctr"/>
        <c:lblOffset val="100"/>
        <c:noMultiLvlLbl val="0"/>
      </c:catAx>
      <c:valAx>
        <c:axId val="1009381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7973224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sr-Latn-RS"/>
        </a:p>
      </c:txPr>
    </c:title>
    <c:autoTitleDeleted val="0"/>
    <c:plotArea>
      <c:layout>
        <c:manualLayout>
          <c:layoutTarget val="inner"/>
          <c:xMode val="edge"/>
          <c:yMode val="edge"/>
          <c:x val="4.2503792360217937E-2"/>
          <c:y val="0.10342139358040164"/>
          <c:w val="0.95411694261484692"/>
          <c:h val="0.82778025937514554"/>
        </c:manualLayout>
      </c:layout>
      <c:barChart>
        <c:barDir val="col"/>
        <c:grouping val="clustered"/>
        <c:varyColors val="0"/>
        <c:ser>
          <c:idx val="0"/>
          <c:order val="0"/>
          <c:tx>
            <c:strRef>
              <c:f>List1!$B$1</c:f>
              <c:strCache>
                <c:ptCount val="1"/>
                <c:pt idx="0">
                  <c:v>  </c:v>
                </c:pt>
              </c:strCache>
            </c:strRef>
          </c:tx>
          <c:spPr>
            <a:solidFill>
              <a:schemeClr val="accent6"/>
            </a:solidFill>
            <a:ln>
              <a:noFill/>
            </a:ln>
            <a:effectLst/>
          </c:spPr>
          <c:invertIfNegative val="0"/>
          <c:dPt>
            <c:idx val="0"/>
            <c:invertIfNegative val="0"/>
            <c:bubble3D val="0"/>
            <c:extLst>
              <c:ext xmlns:c16="http://schemas.microsoft.com/office/drawing/2014/chart" uri="{C3380CC4-5D6E-409C-BE32-E72D297353CC}">
                <c16:uniqueId val="{00000001-2E65-414D-A59E-E5438D25CE51}"/>
              </c:ext>
            </c:extLst>
          </c:dPt>
          <c:dPt>
            <c:idx val="1"/>
            <c:invertIfNegative val="0"/>
            <c:bubble3D val="0"/>
            <c:extLst>
              <c:ext xmlns:c16="http://schemas.microsoft.com/office/drawing/2014/chart" uri="{C3380CC4-5D6E-409C-BE32-E72D297353CC}">
                <c16:uniqueId val="{00000003-2E65-414D-A59E-E5438D25CE51}"/>
              </c:ext>
            </c:extLst>
          </c:dPt>
          <c:dPt>
            <c:idx val="2"/>
            <c:invertIfNegative val="0"/>
            <c:bubble3D val="0"/>
            <c:extLst>
              <c:ext xmlns:c16="http://schemas.microsoft.com/office/drawing/2014/chart" uri="{C3380CC4-5D6E-409C-BE32-E72D297353CC}">
                <c16:uniqueId val="{00000005-2E65-414D-A59E-E5438D25CE51}"/>
              </c:ext>
            </c:extLst>
          </c:dPt>
          <c:dPt>
            <c:idx val="3"/>
            <c:invertIfNegative val="0"/>
            <c:bubble3D val="0"/>
            <c:extLst>
              <c:ext xmlns:c16="http://schemas.microsoft.com/office/drawing/2014/chart" uri="{C3380CC4-5D6E-409C-BE32-E72D297353CC}">
                <c16:uniqueId val="{00000007-2E65-414D-A59E-E5438D25CE51}"/>
              </c:ext>
            </c:extLst>
          </c:dPt>
          <c:dLbls>
            <c:dLbl>
              <c:idx val="0"/>
              <c:layout>
                <c:manualLayout>
                  <c:x val="-2.3917391249974372E-3"/>
                  <c:y val="0"/>
                </c:manualLayout>
              </c:layout>
              <c:tx>
                <c:rich>
                  <a:bodyPr rot="0" spcFirstLastPara="1" vertOverflow="ellipsis" vert="horz" wrap="square" lIns="38100" tIns="19050" rIns="38100" bIns="19050" anchor="ctr" anchorCtr="1">
                    <a:spAutoFit/>
                  </a:bodyPr>
                  <a:lstStyle/>
                  <a:p>
                    <a:pPr>
                      <a:defRPr sz="2400" b="1" i="0" u="none" strike="noStrike" kern="1200" baseline="0">
                        <a:solidFill>
                          <a:srgbClr val="268A92"/>
                        </a:solidFill>
                        <a:latin typeface="+mn-lt"/>
                        <a:ea typeface="+mn-ea"/>
                        <a:cs typeface="+mn-cs"/>
                      </a:defRPr>
                    </a:pPr>
                    <a:r>
                      <a:rPr lang="en-US" sz="2400" b="1" baseline="0" dirty="0">
                        <a:solidFill>
                          <a:srgbClr val="268A92"/>
                        </a:solidFill>
                      </a:rPr>
                      <a:t> </a:t>
                    </a:r>
                    <a:fld id="{6913688D-FC16-4DD3-BFCA-41E2A1308D12}" type="VALUE">
                      <a:rPr lang="en-US" sz="2400" b="1" baseline="0">
                        <a:solidFill>
                          <a:srgbClr val="268A92"/>
                        </a:solidFill>
                      </a:rPr>
                      <a:pPr>
                        <a:defRPr sz="2400" b="1">
                          <a:solidFill>
                            <a:srgbClr val="268A92"/>
                          </a:solidFill>
                        </a:defRPr>
                      </a:pPr>
                      <a:t>[VRIJEDNOST]</a:t>
                    </a:fld>
                    <a:endParaRPr lang="en-US" sz="2400" b="1" baseline="0" dirty="0">
                      <a:solidFill>
                        <a:srgbClr val="268A92"/>
                      </a:solidFill>
                    </a:endParaRPr>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268A92"/>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2.6179991008139828E-3"/>
                  <c:y val="-1.4223081254789717E-2"/>
                </c:manualLayout>
              </c:layout>
              <c:tx>
                <c:rich>
                  <a:bodyPr rot="0" spcFirstLastPara="1" vertOverflow="ellipsis" vert="horz" wrap="square" lIns="38100" tIns="19050" rIns="38100" bIns="19050" anchor="ctr" anchorCtr="1">
                    <a:spAutoFit/>
                  </a:bodyPr>
                  <a:lstStyle/>
                  <a:p>
                    <a:pPr>
                      <a:defRPr sz="2000" b="1" i="0" u="none" strike="noStrike" kern="1200" baseline="0">
                        <a:solidFill>
                          <a:srgbClr val="268A92"/>
                        </a:solidFill>
                        <a:latin typeface="+mn-lt"/>
                        <a:ea typeface="+mn-ea"/>
                        <a:cs typeface="+mn-cs"/>
                      </a:defRPr>
                    </a:pPr>
                    <a:r>
                      <a:rPr lang="en-US" sz="2000" b="1" baseline="0" dirty="0">
                        <a:solidFill>
                          <a:srgbClr val="268A92"/>
                        </a:solidFill>
                      </a:rPr>
                      <a:t> </a:t>
                    </a:r>
                    <a:fld id="{1F757BFA-2056-4B09-98EC-00F9711CC6E2}" type="VALUE">
                      <a:rPr lang="en-US" sz="2000" b="1" baseline="0">
                        <a:solidFill>
                          <a:srgbClr val="268A92"/>
                        </a:solidFill>
                      </a:rPr>
                      <a:pPr>
                        <a:defRPr sz="2000" b="1">
                          <a:solidFill>
                            <a:srgbClr val="268A92"/>
                          </a:solidFill>
                        </a:defRPr>
                      </a:pPr>
                      <a:t>[VRIJEDNOST]</a:t>
                    </a:fld>
                    <a:endParaRPr lang="en-US" sz="2000" b="1" baseline="0" dirty="0">
                      <a:solidFill>
                        <a:srgbClr val="268A92"/>
                      </a:solidFill>
                    </a:endParaRPr>
                  </a:p>
                </c:rich>
              </c:tx>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268A92"/>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3.6878336081831785E-3"/>
                  <c:y val="0"/>
                </c:manualLayout>
              </c:layout>
              <c:tx>
                <c:rich>
                  <a:bodyPr rot="0" spcFirstLastPara="1" vertOverflow="ellipsis" vert="horz" wrap="square" lIns="38100" tIns="19050" rIns="38100" bIns="19050" anchor="ctr" anchorCtr="1">
                    <a:spAutoFit/>
                  </a:bodyPr>
                  <a:lstStyle/>
                  <a:p>
                    <a:pPr>
                      <a:defRPr sz="1800" b="1" i="0" u="none" strike="noStrike" kern="1200" baseline="0">
                        <a:solidFill>
                          <a:srgbClr val="268A92"/>
                        </a:solidFill>
                        <a:latin typeface="+mn-lt"/>
                        <a:ea typeface="+mn-ea"/>
                        <a:cs typeface="+mn-cs"/>
                      </a:defRPr>
                    </a:pPr>
                    <a:r>
                      <a:rPr lang="en-US" sz="1800" b="1" baseline="0" dirty="0">
                        <a:solidFill>
                          <a:srgbClr val="268A92"/>
                        </a:solidFill>
                      </a:rPr>
                      <a:t> </a:t>
                    </a:r>
                    <a:fld id="{30981967-652B-48B3-BDD5-E4F8BD3A8ED2}" type="VALUE">
                      <a:rPr lang="en-US" sz="1800" b="1" baseline="0">
                        <a:solidFill>
                          <a:srgbClr val="268A92"/>
                        </a:solidFill>
                      </a:rPr>
                      <a:pPr>
                        <a:defRPr sz="1800" b="1">
                          <a:solidFill>
                            <a:srgbClr val="268A92"/>
                          </a:solidFill>
                        </a:defRPr>
                      </a:pPr>
                      <a:t>[VRIJEDNOST]</a:t>
                    </a:fld>
                    <a:endParaRPr lang="en-US" sz="1800" b="1" baseline="0" dirty="0">
                      <a:solidFill>
                        <a:srgbClr val="268A92"/>
                      </a:solidFill>
                    </a:endParaRP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268A92"/>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4.593139595309592E-3"/>
                  <c:y val="-4.4809886119380827E-3"/>
                </c:manualLayout>
              </c:layout>
              <c:tx>
                <c:rich>
                  <a:bodyPr rot="0" spcFirstLastPara="1" vertOverflow="ellipsis" vert="horz" wrap="square" lIns="38100" tIns="19050" rIns="38100" bIns="19050" anchor="ctr" anchorCtr="1">
                    <a:spAutoFit/>
                  </a:bodyPr>
                  <a:lstStyle/>
                  <a:p>
                    <a:pPr>
                      <a:defRPr sz="2000" b="1" i="0" u="none" strike="noStrike" kern="1200" baseline="0">
                        <a:solidFill>
                          <a:srgbClr val="268A92"/>
                        </a:solidFill>
                        <a:latin typeface="+mn-lt"/>
                        <a:ea typeface="+mn-ea"/>
                        <a:cs typeface="+mn-cs"/>
                      </a:defRPr>
                    </a:pPr>
                    <a:r>
                      <a:rPr lang="en-US" sz="2000" b="1" baseline="0" dirty="0">
                        <a:solidFill>
                          <a:srgbClr val="268A92"/>
                        </a:solidFill>
                      </a:rPr>
                      <a:t> </a:t>
                    </a:r>
                    <a:fld id="{05E3DE1D-B578-49DB-A4DD-557660F3AA28}" type="VALUE">
                      <a:rPr lang="en-US" sz="2000" b="1" baseline="0">
                        <a:solidFill>
                          <a:srgbClr val="268A92"/>
                        </a:solidFill>
                      </a:rPr>
                      <a:pPr>
                        <a:defRPr sz="2000" b="1">
                          <a:solidFill>
                            <a:srgbClr val="268A92"/>
                          </a:solidFill>
                        </a:defRPr>
                      </a:pPr>
                      <a:t>[VRIJEDNOST]</a:t>
                    </a:fld>
                    <a:endParaRPr lang="en-US" sz="2000" b="1" baseline="0" dirty="0">
                      <a:solidFill>
                        <a:srgbClr val="268A92"/>
                      </a:solidFill>
                    </a:endParaRPr>
                  </a:p>
                </c:rich>
              </c:tx>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268A92"/>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List1!$A$2:$A$6</c:f>
              <c:strCache>
                <c:ptCount val="5"/>
                <c:pt idx="0">
                  <c:v>Da, važno im je</c:v>
                </c:pt>
                <c:pt idx="1">
                  <c:v>Ne znam je li im važno</c:v>
                </c:pt>
                <c:pt idx="2">
                  <c:v>Nije im važno</c:v>
                </c:pt>
                <c:pt idx="3">
                  <c:v>Nije me briga je li im važno</c:v>
                </c:pt>
                <c:pt idx="4">
                  <c:v>Ostalo</c:v>
                </c:pt>
              </c:strCache>
            </c:strRef>
          </c:cat>
          <c:val>
            <c:numRef>
              <c:f>List1!$B$2:$B$6</c:f>
              <c:numCache>
                <c:formatCode>General</c:formatCode>
                <c:ptCount val="5"/>
                <c:pt idx="0">
                  <c:v>45.52</c:v>
                </c:pt>
                <c:pt idx="1">
                  <c:v>37.54</c:v>
                </c:pt>
                <c:pt idx="2">
                  <c:v>11.41</c:v>
                </c:pt>
                <c:pt idx="3">
                  <c:v>7.15</c:v>
                </c:pt>
                <c:pt idx="4">
                  <c:v>1.37</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51"/>
        <c:overlap val="69"/>
        <c:axId val="776679871"/>
        <c:axId val="778649279"/>
      </c:barChart>
      <c:catAx>
        <c:axId val="77667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cap="none" spc="0" normalizeH="0" baseline="0">
                <a:solidFill>
                  <a:srgbClr val="268A92"/>
                </a:solidFill>
                <a:latin typeface="+mn-lt"/>
                <a:ea typeface="+mn-ea"/>
                <a:cs typeface="+mn-cs"/>
              </a:defRPr>
            </a:pPr>
            <a:endParaRPr lang="sr-Latn-RS"/>
          </a:p>
        </c:txPr>
        <c:crossAx val="778649279"/>
        <c:crosses val="autoZero"/>
        <c:auto val="1"/>
        <c:lblAlgn val="ctr"/>
        <c:lblOffset val="100"/>
        <c:noMultiLvlLbl val="0"/>
      </c:catAx>
      <c:valAx>
        <c:axId val="778649279"/>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7766798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extLst>
              <c:ext xmlns:c16="http://schemas.microsoft.com/office/drawing/2014/chart" uri="{C3380CC4-5D6E-409C-BE32-E72D297353CC}">
                <c16:uniqueId val="{00000001-2E65-414D-A59E-E5438D25CE51}"/>
              </c:ext>
            </c:extLst>
          </c:dPt>
          <c:dPt>
            <c:idx val="1"/>
            <c:invertIfNegative val="0"/>
            <c:bubble3D val="0"/>
            <c:extLst>
              <c:ext xmlns:c16="http://schemas.microsoft.com/office/drawing/2014/chart" uri="{C3380CC4-5D6E-409C-BE32-E72D297353CC}">
                <c16:uniqueId val="{00000003-2E65-414D-A59E-E5438D25CE51}"/>
              </c:ext>
            </c:extLst>
          </c:dPt>
          <c:dPt>
            <c:idx val="2"/>
            <c:invertIfNegative val="0"/>
            <c:bubble3D val="0"/>
            <c:extLst>
              <c:ext xmlns:c16="http://schemas.microsoft.com/office/drawing/2014/chart" uri="{C3380CC4-5D6E-409C-BE32-E72D297353CC}">
                <c16:uniqueId val="{00000005-2E65-414D-A59E-E5438D25CE51}"/>
              </c:ext>
            </c:extLst>
          </c:dPt>
          <c:dPt>
            <c:idx val="3"/>
            <c:invertIfNegative val="0"/>
            <c:bubble3D val="0"/>
            <c:extLst>
              <c:ext xmlns:c16="http://schemas.microsoft.com/office/drawing/2014/chart" uri="{C3380CC4-5D6E-409C-BE32-E72D297353CC}">
                <c16:uniqueId val="{00000007-2E65-414D-A59E-E5438D25CE51}"/>
              </c:ext>
            </c:extLst>
          </c:dPt>
          <c:dLbls>
            <c:dLbl>
              <c:idx val="0"/>
              <c:layout>
                <c:manualLayout>
                  <c:x val="-1.2653174500190398E-3"/>
                  <c:y val="-1.2099077055162033E-2"/>
                </c:manualLayout>
              </c:layout>
              <c:tx>
                <c:rich>
                  <a:bodyPr/>
                  <a:lstStyle/>
                  <a:p>
                    <a:r>
                      <a:rPr lang="en-US" baseline="0" dirty="0"/>
                      <a:t> </a:t>
                    </a:r>
                    <a:fld id="{3522BD2D-A73F-461D-B4EF-66B0148540F4}"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1.8876875990995871E-3"/>
                  <c:y val="-2.5126765400300493E-2"/>
                </c:manualLayout>
              </c:layout>
              <c:tx>
                <c:rich>
                  <a:bodyPr/>
                  <a:lstStyle/>
                  <a:p>
                    <a:r>
                      <a:rPr lang="en-US" baseline="0" dirty="0"/>
                      <a:t> </a:t>
                    </a:r>
                    <a:fld id="{20A97AF7-E061-45E2-BFAD-BADFFB8AF4DB}"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349902582264451E-3"/>
                  <c:y val="-2.3987980253273235E-2"/>
                </c:manualLayout>
              </c:layout>
              <c:tx>
                <c:rich>
                  <a:bodyPr/>
                  <a:lstStyle/>
                  <a:p>
                    <a:r>
                      <a:rPr lang="en-US" baseline="0" dirty="0"/>
                      <a:t> </a:t>
                    </a:r>
                    <a:fld id="{3619C5BD-47A4-4EF0-A3F9-EB4E8B063B50}"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1.038968779582345E-3"/>
                  <c:y val="-1.5265078342992058E-2"/>
                </c:manualLayout>
              </c:layout>
              <c:tx>
                <c:rich>
                  <a:bodyPr/>
                  <a:lstStyle/>
                  <a:p>
                    <a:r>
                      <a:rPr lang="en-US" baseline="0" dirty="0"/>
                      <a:t> </a:t>
                    </a:r>
                    <a:fld id="{AC4A6B3C-06BF-47C8-82E3-83BAE216F316}"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layout>
                <c:manualLayout>
                  <c:x val="0"/>
                  <c:y val="-2.8349431208413822E-2"/>
                </c:manualLayout>
              </c:layout>
              <c:tx>
                <c:rich>
                  <a:bodyPr/>
                  <a:lstStyle/>
                  <a:p>
                    <a:r>
                      <a:rPr lang="en-US" baseline="0" dirty="0"/>
                      <a:t> </a:t>
                    </a:r>
                    <a:fld id="{C6476E11-688A-497B-A9AE-4460F33A98FC}"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DA1-4CE3-9A02-A9FE733D1B59}"/>
                </c:ext>
              </c:extLst>
            </c:dLbl>
            <c:dLbl>
              <c:idx val="5"/>
              <c:layout>
                <c:manualLayout>
                  <c:x val="-2.2528433499568574E-3"/>
                  <c:y val="-2.6168705730843528E-2"/>
                </c:manualLayout>
              </c:layout>
              <c:tx>
                <c:rich>
                  <a:bodyPr/>
                  <a:lstStyle/>
                  <a:p>
                    <a:r>
                      <a:rPr lang="en-US" baseline="0" dirty="0"/>
                      <a:t> </a:t>
                    </a:r>
                    <a:fld id="{A24EF26B-02C8-4388-AC85-214EECC47287}"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0DA1-4CE3-9A02-A9FE733D1B59}"/>
                </c:ext>
              </c:extLst>
            </c:dLbl>
            <c:dLbl>
              <c:idx val="6"/>
              <c:layout>
                <c:manualLayout>
                  <c:x val="1.126421674978222E-3"/>
                  <c:y val="-1.9626529298132727E-2"/>
                </c:manualLayout>
              </c:layout>
              <c:tx>
                <c:rich>
                  <a:bodyPr/>
                  <a:lstStyle/>
                  <a:p>
                    <a:r>
                      <a:rPr lang="en-US" baseline="0" dirty="0"/>
                      <a:t> </a:t>
                    </a:r>
                    <a:fld id="{94B7CA43-47FF-489F-A4CB-017C966FA10B}"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DA1-4CE3-9A02-A9FE733D1B59}"/>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4"/>
                <c:pt idx="0">
                  <c:v>Ne sramim se</c:v>
                </c:pt>
                <c:pt idx="1">
                  <c:v>Zavisi što trebam čitati</c:v>
                </c:pt>
                <c:pt idx="2">
                  <c:v>Da, sramim se</c:v>
                </c:pt>
                <c:pt idx="3">
                  <c:v>Ostalo</c:v>
                </c:pt>
              </c:strCache>
            </c:strRef>
          </c:cat>
          <c:val>
            <c:numRef>
              <c:f>List1!$B$2:$B$9</c:f>
              <c:numCache>
                <c:formatCode>General</c:formatCode>
                <c:ptCount val="8"/>
                <c:pt idx="0">
                  <c:v>47.9</c:v>
                </c:pt>
                <c:pt idx="1">
                  <c:v>34.24</c:v>
                </c:pt>
                <c:pt idx="2">
                  <c:v>15.95</c:v>
                </c:pt>
                <c:pt idx="3">
                  <c:v>1.9</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20"/>
        <c:overlap val="1"/>
        <c:axId val="205306736"/>
        <c:axId val="205305072"/>
      </c:barChart>
      <c:catAx>
        <c:axId val="205306736"/>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rgbClr val="268A92"/>
                </a:solidFill>
                <a:latin typeface="+mn-lt"/>
                <a:ea typeface="+mn-ea"/>
                <a:cs typeface="+mn-cs"/>
              </a:defRPr>
            </a:pPr>
            <a:endParaRPr lang="sr-Latn-RS"/>
          </a:p>
        </c:txPr>
        <c:crossAx val="205305072"/>
        <c:crosses val="autoZero"/>
        <c:auto val="1"/>
        <c:lblAlgn val="ctr"/>
        <c:lblOffset val="100"/>
        <c:noMultiLvlLbl val="0"/>
      </c:catAx>
      <c:valAx>
        <c:axId val="205305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05306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1.2653174500190294E-3"/>
                  <c:y val="-8.9619772238758461E-3"/>
                </c:manualLayout>
              </c:layout>
              <c:tx>
                <c:rich>
                  <a:bodyPr/>
                  <a:lstStyle/>
                  <a:p>
                    <a:r>
                      <a:rPr lang="en-US" baseline="0" dirty="0"/>
                      <a:t> </a:t>
                    </a:r>
                    <a:fld id="{DAE8DBD0-B4F8-4132-8355-79C5BA958C7B}"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1.4915774258355543E-3"/>
                  <c:y val="-1.4223081254789717E-2"/>
                </c:manualLayout>
              </c:layout>
              <c:tx>
                <c:rich>
                  <a:bodyPr/>
                  <a:lstStyle/>
                  <a:p>
                    <a:r>
                      <a:rPr lang="en-US" baseline="0" dirty="0"/>
                      <a:t> </a:t>
                    </a:r>
                    <a:fld id="{D79E5735-527F-4FE9-BE8F-C722792020DD}"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8.1785309173037081E-4"/>
                  <c:y val="-6.7214829179069596E-3"/>
                </c:manualLayout>
              </c:layout>
              <c:tx>
                <c:rich>
                  <a:bodyPr/>
                  <a:lstStyle/>
                  <a:p>
                    <a:r>
                      <a:rPr lang="en-US" baseline="0" dirty="0"/>
                      <a:t> </a:t>
                    </a:r>
                    <a:fld id="{55DB10DE-CBCE-4E58-88C6-818C5CC5E8F8}"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5.7195612702878968E-3"/>
                  <c:y val="0"/>
                </c:manualLayout>
              </c:layout>
              <c:tx>
                <c:rich>
                  <a:bodyPr/>
                  <a:lstStyle/>
                  <a:p>
                    <a:r>
                      <a:rPr lang="en-US" baseline="0" dirty="0"/>
                      <a:t> </a:t>
                    </a:r>
                    <a:fld id="{90A0EB2B-3E53-4FAC-B865-CF4E33005C58}"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r>
                      <a:rPr lang="en-US" baseline="0"/>
                      <a:t> </a:t>
                    </a:r>
                    <a:fld id="{8619FFB8-BCC5-4E2B-B0A4-7CFBC73DE4AF}"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22F6-46A9-B741-EEEE1019FFB0}"/>
                </c:ext>
              </c:extLst>
            </c:dLbl>
            <c:dLbl>
              <c:idx val="5"/>
              <c:tx>
                <c:rich>
                  <a:bodyPr/>
                  <a:lstStyle/>
                  <a:p>
                    <a:r>
                      <a:rPr lang="en-US" baseline="0"/>
                      <a:t> </a:t>
                    </a:r>
                    <a:fld id="{8D72A884-6A37-41A8-9A7B-CBA8EB3915A5}"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22F6-46A9-B741-EEEE1019FFB0}"/>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List1!$A$2:$A$7</c:f>
              <c:strCache>
                <c:ptCount val="6"/>
                <c:pt idx="0">
                  <c:v>Odličan</c:v>
                </c:pt>
                <c:pt idx="1">
                  <c:v>Vrlo dobar</c:v>
                </c:pt>
                <c:pt idx="2">
                  <c:v>Dobar</c:v>
                </c:pt>
                <c:pt idx="3">
                  <c:v>Dovoljan</c:v>
                </c:pt>
                <c:pt idx="4">
                  <c:v>Nedovoljan</c:v>
                </c:pt>
                <c:pt idx="5">
                  <c:v>Ostalo</c:v>
                </c:pt>
              </c:strCache>
            </c:strRef>
          </c:cat>
          <c:val>
            <c:numRef>
              <c:f>List1!$B$2:$B$7</c:f>
              <c:numCache>
                <c:formatCode>General</c:formatCode>
                <c:ptCount val="6"/>
                <c:pt idx="0">
                  <c:v>42.2</c:v>
                </c:pt>
                <c:pt idx="1">
                  <c:v>34.56</c:v>
                </c:pt>
                <c:pt idx="2">
                  <c:v>13.14</c:v>
                </c:pt>
                <c:pt idx="3">
                  <c:v>2.85</c:v>
                </c:pt>
                <c:pt idx="4">
                  <c:v>1.64</c:v>
                </c:pt>
                <c:pt idx="5">
                  <c:v>5.6</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00"/>
        <c:axId val="800190399"/>
        <c:axId val="528087343"/>
      </c:barChart>
      <c:catAx>
        <c:axId val="800190399"/>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268A92"/>
                </a:solidFill>
                <a:latin typeface="+mn-lt"/>
                <a:ea typeface="+mn-ea"/>
                <a:cs typeface="+mn-cs"/>
              </a:defRPr>
            </a:pPr>
            <a:endParaRPr lang="sr-Latn-RS"/>
          </a:p>
        </c:txPr>
        <c:crossAx val="528087343"/>
        <c:crosses val="autoZero"/>
        <c:auto val="1"/>
        <c:lblAlgn val="ctr"/>
        <c:lblOffset val="100"/>
        <c:noMultiLvlLbl val="0"/>
      </c:catAx>
      <c:valAx>
        <c:axId val="5280873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8001903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2.8675964928440864E-2"/>
          <c:y val="3.7421716698734862E-2"/>
          <c:w val="0.95277364405725173"/>
          <c:h val="0.84812511706312044"/>
        </c:manualLayout>
      </c:layout>
      <c:barChart>
        <c:barDir val="col"/>
        <c:grouping val="clustered"/>
        <c:varyColors val="0"/>
        <c:ser>
          <c:idx val="0"/>
          <c:order val="0"/>
          <c:tx>
            <c:strRef>
              <c:f>List1!$B$1</c:f>
              <c:strCache>
                <c:ptCount val="1"/>
                <c:pt idx="0">
                  <c:v> 2</c:v>
                </c:pt>
              </c:strCache>
            </c:strRef>
          </c:tx>
          <c:spPr>
            <a:solidFill>
              <a:schemeClr val="accent6"/>
            </a:solidFill>
            <a:ln w="38100">
              <a:solidFill>
                <a:srgbClr val="187270"/>
              </a:solid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048F-459A-8993-E74ACCFD9C97}"/>
              </c:ext>
            </c:extLst>
          </c:dPt>
          <c:dPt>
            <c:idx val="1"/>
            <c:invertIfNegative val="0"/>
            <c:bubble3D val="0"/>
            <c:spPr>
              <a:solidFill>
                <a:schemeClr val="accent6">
                  <a:shade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048F-459A-8993-E74ACCFD9C97}"/>
              </c:ext>
            </c:extLst>
          </c:dPt>
          <c:dPt>
            <c:idx val="2"/>
            <c:invertIfNegative val="0"/>
            <c:bubble3D val="0"/>
            <c:spPr>
              <a:solidFill>
                <a:schemeClr val="accent6">
                  <a:tint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048F-459A-8993-E74ACCFD9C97}"/>
              </c:ext>
            </c:extLst>
          </c:dPt>
          <c:dPt>
            <c:idx val="3"/>
            <c:invertIfNegative val="0"/>
            <c:bubble3D val="0"/>
            <c:spPr>
              <a:solidFill>
                <a:schemeClr val="accent6">
                  <a:tint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048F-459A-8993-E74ACCFD9C97}"/>
              </c:ext>
            </c:extLst>
          </c:dPt>
          <c:dLbls>
            <c:dLbl>
              <c:idx val="0"/>
              <c:layout>
                <c:manualLayout>
                  <c:x val="-1.5544807730035576E-2"/>
                  <c:y val="-1.4858417476885355E-2"/>
                </c:manualLayout>
              </c:layout>
              <c:tx>
                <c:rich>
                  <a:bodyPr rot="0" spcFirstLastPara="1" vertOverflow="ellipsis" vert="horz" wrap="square" anchor="ctr" anchorCtr="1"/>
                  <a:lstStyle/>
                  <a:p>
                    <a:pPr>
                      <a:defRPr sz="2400" b="1" i="0" u="none" strike="noStrike" kern="1200" spc="0" baseline="0">
                        <a:solidFill>
                          <a:srgbClr val="268A92"/>
                        </a:solidFill>
                        <a:latin typeface="+mn-lt"/>
                        <a:ea typeface="+mn-ea"/>
                        <a:cs typeface="+mn-cs"/>
                      </a:defRPr>
                    </a:pPr>
                    <a:r>
                      <a:rPr lang="en-US" sz="2400">
                        <a:solidFill>
                          <a:srgbClr val="268A92"/>
                        </a:solidFill>
                      </a:rPr>
                      <a:t> </a:t>
                    </a:r>
                    <a:fld id="{442DBF59-ED40-413A-B5F8-A67A1491E153}" type="VALUE">
                      <a:rPr lang="en-US" sz="2400">
                        <a:solidFill>
                          <a:srgbClr val="268A92"/>
                        </a:solidFill>
                      </a:rPr>
                      <a:pPr>
                        <a:defRPr sz="2400">
                          <a:solidFill>
                            <a:srgbClr val="268A92"/>
                          </a:solidFill>
                        </a:defRPr>
                      </a:pPr>
                      <a:t>[VRIJEDNOST]</a:t>
                    </a:fld>
                    <a:endParaRPr lang="en-US" sz="2400">
                      <a:solidFill>
                        <a:srgbClr val="268A92"/>
                      </a:solidFill>
                    </a:endParaRPr>
                  </a:p>
                </c:rich>
              </c:tx>
              <c:spPr>
                <a:solidFill>
                  <a:schemeClr val="bg1"/>
                </a:solidFill>
                <a:ln>
                  <a:noFill/>
                </a:ln>
                <a:effectLst/>
              </c:spPr>
              <c:txPr>
                <a:bodyPr rot="0" spcFirstLastPara="1" vertOverflow="ellipsis" vert="horz" wrap="square" anchor="ctr" anchorCtr="1"/>
                <a:lstStyle/>
                <a:p>
                  <a:pPr>
                    <a:defRPr sz="2400" b="1" i="0" u="none" strike="noStrike" kern="1200" spc="0" baseline="0">
                      <a:solidFill>
                        <a:srgbClr val="268A92"/>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048F-459A-8993-E74ACCFD9C97}"/>
                </c:ext>
              </c:extLst>
            </c:dLbl>
            <c:dLbl>
              <c:idx val="1"/>
              <c:layout>
                <c:manualLayout>
                  <c:x val="5.2059773522730697E-3"/>
                  <c:y val="-2.1624750974816687E-2"/>
                </c:manualLayout>
              </c:layout>
              <c:tx>
                <c:rich>
                  <a:bodyPr rot="0" spcFirstLastPara="1" vertOverflow="ellipsis" vert="horz" wrap="square" anchor="ctr" anchorCtr="1"/>
                  <a:lstStyle/>
                  <a:p>
                    <a:pPr>
                      <a:defRPr sz="2400" b="1" i="0" u="none" strike="noStrike" kern="1200" spc="0" baseline="0">
                        <a:solidFill>
                          <a:srgbClr val="268A92"/>
                        </a:solidFill>
                        <a:latin typeface="+mn-lt"/>
                        <a:ea typeface="+mn-ea"/>
                        <a:cs typeface="+mn-cs"/>
                      </a:defRPr>
                    </a:pPr>
                    <a:r>
                      <a:rPr lang="en-US" sz="2400">
                        <a:solidFill>
                          <a:srgbClr val="268A92"/>
                        </a:solidFill>
                      </a:rPr>
                      <a:t> </a:t>
                    </a:r>
                    <a:fld id="{2B437616-3A2B-4F3B-BB5C-01CF751825F1}" type="VALUE">
                      <a:rPr lang="en-US" sz="2400">
                        <a:solidFill>
                          <a:srgbClr val="268A92"/>
                        </a:solidFill>
                      </a:rPr>
                      <a:pPr>
                        <a:defRPr sz="2400">
                          <a:solidFill>
                            <a:srgbClr val="268A92"/>
                          </a:solidFill>
                        </a:defRPr>
                      </a:pPr>
                      <a:t>[VRIJEDNOST]</a:t>
                    </a:fld>
                    <a:endParaRPr lang="en-US" sz="2400">
                      <a:solidFill>
                        <a:srgbClr val="268A92"/>
                      </a:solidFill>
                    </a:endParaRPr>
                  </a:p>
                </c:rich>
              </c:tx>
              <c:spPr>
                <a:solidFill>
                  <a:schemeClr val="bg1"/>
                </a:solidFill>
                <a:ln>
                  <a:noFill/>
                </a:ln>
                <a:effectLst/>
              </c:spPr>
              <c:txPr>
                <a:bodyPr rot="0" spcFirstLastPara="1" vertOverflow="ellipsis" vert="horz" wrap="square" anchor="ctr" anchorCtr="1"/>
                <a:lstStyle/>
                <a:p>
                  <a:pPr>
                    <a:defRPr sz="2400" b="1" i="0" u="none" strike="noStrike" kern="1200" spc="0" baseline="0">
                      <a:solidFill>
                        <a:srgbClr val="268A92"/>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48F-459A-8993-E74ACCFD9C97}"/>
                </c:ext>
              </c:extLst>
            </c:dLbl>
            <c:dLbl>
              <c:idx val="2"/>
              <c:layout>
                <c:manualLayout>
                  <c:x val="-2.198111785642198E-3"/>
                  <c:y val="-4.5411977047114735E-2"/>
                </c:manualLayout>
              </c:layout>
              <c:tx>
                <c:rich>
                  <a:bodyPr rot="0" spcFirstLastPara="1" vertOverflow="ellipsis" vert="horz" wrap="square" anchor="ctr" anchorCtr="1"/>
                  <a:lstStyle/>
                  <a:p>
                    <a:pPr>
                      <a:defRPr sz="2400" b="1" i="0" u="none" strike="noStrike" kern="1200" spc="0" baseline="0">
                        <a:solidFill>
                          <a:srgbClr val="268A92"/>
                        </a:solidFill>
                        <a:latin typeface="+mn-lt"/>
                        <a:ea typeface="+mn-ea"/>
                        <a:cs typeface="+mn-cs"/>
                      </a:defRPr>
                    </a:pPr>
                    <a:r>
                      <a:rPr lang="en-US" sz="2400">
                        <a:solidFill>
                          <a:srgbClr val="268A92"/>
                        </a:solidFill>
                      </a:rPr>
                      <a:t> </a:t>
                    </a:r>
                    <a:fld id="{F50E7517-31FE-4898-ABE9-DFDFEE1B7F09}" type="VALUE">
                      <a:rPr lang="en-US" sz="2400">
                        <a:solidFill>
                          <a:srgbClr val="268A92"/>
                        </a:solidFill>
                      </a:rPr>
                      <a:pPr>
                        <a:defRPr sz="2400">
                          <a:solidFill>
                            <a:srgbClr val="268A92"/>
                          </a:solidFill>
                        </a:defRPr>
                      </a:pPr>
                      <a:t>[VRIJEDNOST]</a:t>
                    </a:fld>
                    <a:endParaRPr lang="en-US" sz="2400">
                      <a:solidFill>
                        <a:srgbClr val="268A92"/>
                      </a:solidFill>
                    </a:endParaRPr>
                  </a:p>
                </c:rich>
              </c:tx>
              <c:spPr>
                <a:solidFill>
                  <a:schemeClr val="bg1"/>
                </a:solidFill>
                <a:ln>
                  <a:noFill/>
                </a:ln>
                <a:effectLst/>
              </c:spPr>
              <c:txPr>
                <a:bodyPr rot="0" spcFirstLastPara="1" vertOverflow="ellipsis" vert="horz" wrap="square" anchor="ctr" anchorCtr="1"/>
                <a:lstStyle/>
                <a:p>
                  <a:pPr>
                    <a:defRPr sz="2400" b="1" i="0" u="none" strike="noStrike" kern="1200" spc="0" baseline="0">
                      <a:solidFill>
                        <a:srgbClr val="268A92"/>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48F-459A-8993-E74ACCFD9C97}"/>
                </c:ext>
              </c:extLst>
            </c:dLbl>
            <c:dLbl>
              <c:idx val="3"/>
              <c:layout>
                <c:manualLayout>
                  <c:x val="-5.9940038052037313E-3"/>
                  <c:y val="-1.9462275877334876E-2"/>
                </c:manualLayout>
              </c:layout>
              <c:tx>
                <c:rich>
                  <a:bodyPr rot="0" spcFirstLastPara="1" vertOverflow="ellipsis" vert="horz" wrap="square" anchor="ctr" anchorCtr="1"/>
                  <a:lstStyle/>
                  <a:p>
                    <a:pPr>
                      <a:defRPr sz="2400" b="1" i="0" u="none" strike="noStrike" kern="1200" spc="0" baseline="0">
                        <a:solidFill>
                          <a:srgbClr val="268A92"/>
                        </a:solidFill>
                        <a:latin typeface="+mn-lt"/>
                        <a:ea typeface="+mn-ea"/>
                        <a:cs typeface="+mn-cs"/>
                      </a:defRPr>
                    </a:pPr>
                    <a:r>
                      <a:rPr lang="en-US" sz="2400">
                        <a:solidFill>
                          <a:srgbClr val="268A92"/>
                        </a:solidFill>
                      </a:rPr>
                      <a:t> </a:t>
                    </a:r>
                    <a:fld id="{74863660-AD15-4CFC-A14B-98C29BB3FB5D}" type="VALUE">
                      <a:rPr lang="en-US" sz="2400">
                        <a:solidFill>
                          <a:srgbClr val="268A92"/>
                        </a:solidFill>
                      </a:rPr>
                      <a:pPr>
                        <a:defRPr sz="2400">
                          <a:solidFill>
                            <a:srgbClr val="268A92"/>
                          </a:solidFill>
                        </a:defRPr>
                      </a:pPr>
                      <a:t>[VRIJEDNOST]</a:t>
                    </a:fld>
                    <a:endParaRPr lang="en-US" sz="2400">
                      <a:solidFill>
                        <a:srgbClr val="268A92"/>
                      </a:solidFill>
                    </a:endParaRPr>
                  </a:p>
                </c:rich>
              </c:tx>
              <c:spPr>
                <a:solidFill>
                  <a:schemeClr val="bg1"/>
                </a:solidFill>
                <a:ln>
                  <a:noFill/>
                </a:ln>
                <a:effectLst/>
              </c:spPr>
              <c:txPr>
                <a:bodyPr rot="0" spcFirstLastPara="1" vertOverflow="ellipsis" vert="horz" wrap="square" anchor="ctr" anchorCtr="1"/>
                <a:lstStyle/>
                <a:p>
                  <a:pPr>
                    <a:defRPr sz="2400" b="1" i="0" u="none" strike="noStrike" kern="1200" spc="0" baseline="0">
                      <a:solidFill>
                        <a:srgbClr val="268A92"/>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48F-459A-8993-E74ACCFD9C97}"/>
                </c:ext>
              </c:extLst>
            </c:dLbl>
            <c:spPr>
              <a:noFill/>
              <a:ln>
                <a:noFill/>
              </a:ln>
              <a:effectLst/>
            </c:spPr>
            <c:txPr>
              <a:bodyPr rot="0" spcFirstLastPara="1" vertOverflow="ellipsis" vert="horz" wrap="square" anchor="ctr" anchorCtr="1"/>
              <a:lstStyle/>
              <a:p>
                <a:pPr>
                  <a:defRPr sz="2400" b="1" i="0" u="none" strike="noStrike" kern="1200" spc="0" baseline="0">
                    <a:solidFill>
                      <a:srgbClr val="268A92"/>
                    </a:solidFill>
                    <a:latin typeface="+mn-lt"/>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Lagana aktivnost</c:v>
                </c:pt>
                <c:pt idx="1">
                  <c:v>Ponekad naporno, ponekad jednostavno ovisno o tome što čitam i što će se od mene tražiti</c:v>
                </c:pt>
                <c:pt idx="2">
                  <c:v>Naporna aktivnost</c:v>
                </c:pt>
                <c:pt idx="3">
                  <c:v>Ostalo</c:v>
                </c:pt>
              </c:strCache>
            </c:strRef>
          </c:cat>
          <c:val>
            <c:numRef>
              <c:f>List1!$B$2:$B$5</c:f>
              <c:numCache>
                <c:formatCode>General</c:formatCode>
                <c:ptCount val="4"/>
                <c:pt idx="0">
                  <c:v>53.43</c:v>
                </c:pt>
                <c:pt idx="1">
                  <c:v>41.4</c:v>
                </c:pt>
                <c:pt idx="2">
                  <c:v>3.45</c:v>
                </c:pt>
                <c:pt idx="3">
                  <c:v>1.72</c:v>
                </c:pt>
              </c:numCache>
            </c:numRef>
          </c:val>
          <c:extLst>
            <c:ext xmlns:c16="http://schemas.microsoft.com/office/drawing/2014/chart" uri="{C3380CC4-5D6E-409C-BE32-E72D297353CC}">
              <c16:uniqueId val="{00000000-048F-459A-8993-E74ACCFD9C97}"/>
            </c:ext>
          </c:extLst>
        </c:ser>
        <c:dLbls>
          <c:showLegendKey val="0"/>
          <c:showVal val="0"/>
          <c:showCatName val="0"/>
          <c:showSerName val="0"/>
          <c:showPercent val="0"/>
          <c:showBubbleSize val="0"/>
        </c:dLbls>
        <c:gapWidth val="100"/>
        <c:axId val="1302252927"/>
        <c:axId val="901416591"/>
      </c:barChart>
      <c:catAx>
        <c:axId val="1302252927"/>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rgbClr val="187270"/>
                </a:solidFill>
                <a:latin typeface="+mn-lt"/>
                <a:ea typeface="+mn-ea"/>
                <a:cs typeface="+mn-cs"/>
              </a:defRPr>
            </a:pPr>
            <a:endParaRPr lang="sr-Latn-RS"/>
          </a:p>
        </c:txPr>
        <c:crossAx val="901416591"/>
        <c:crosses val="autoZero"/>
        <c:auto val="1"/>
        <c:lblAlgn val="ctr"/>
        <c:lblOffset val="100"/>
        <c:noMultiLvlLbl val="0"/>
      </c:catAx>
      <c:valAx>
        <c:axId val="9014165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r-Latn-RS"/>
          </a:p>
        </c:txPr>
        <c:crossAx val="13022529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sr-Latn-R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0.2950615830605024"/>
          <c:y val="4.634400725990722E-2"/>
          <c:w val="0.34585823413232941"/>
          <c:h val="0.71681404532361193"/>
        </c:manualLayout>
      </c:layout>
      <c:pieChart>
        <c:varyColors val="1"/>
        <c:ser>
          <c:idx val="0"/>
          <c:order val="0"/>
          <c:tx>
            <c:strRef>
              <c:f>List1!$B$1</c:f>
              <c:strCache>
                <c:ptCount val="1"/>
                <c:pt idx="0">
                  <c:v>  </c:v>
                </c:pt>
              </c:strCache>
            </c:strRef>
          </c:tx>
          <c:dPt>
            <c:idx val="0"/>
            <c:bubble3D val="0"/>
            <c:spPr>
              <a:solidFill>
                <a:schemeClr val="accent6">
                  <a:shade val="53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2E65-414D-A59E-E5438D25CE51}"/>
              </c:ext>
            </c:extLst>
          </c:dPt>
          <c:dPt>
            <c:idx val="1"/>
            <c:bubble3D val="0"/>
            <c:spPr>
              <a:solidFill>
                <a:schemeClr val="accent6">
                  <a:shade val="76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2E65-414D-A59E-E5438D25CE51}"/>
              </c:ext>
            </c:extLst>
          </c:dPt>
          <c:dPt>
            <c:idx val="2"/>
            <c:bubble3D val="0"/>
            <c:spPr>
              <a:solidFill>
                <a:schemeClr val="accent6"/>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2E65-414D-A59E-E5438D25CE51}"/>
              </c:ext>
            </c:extLst>
          </c:dPt>
          <c:dPt>
            <c:idx val="3"/>
            <c:bubble3D val="0"/>
            <c:spPr>
              <a:solidFill>
                <a:schemeClr val="accent6">
                  <a:tint val="77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2E65-414D-A59E-E5438D25CE51}"/>
              </c:ext>
            </c:extLst>
          </c:dPt>
          <c:dPt>
            <c:idx val="4"/>
            <c:bubble3D val="0"/>
            <c:spPr>
              <a:solidFill>
                <a:schemeClr val="accent6">
                  <a:tint val="54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8-F0A2-4395-8256-3D6567B930AF}"/>
              </c:ext>
            </c:extLst>
          </c:dPt>
          <c:dLbls>
            <c:dLbl>
              <c:idx val="0"/>
              <c:tx>
                <c:rich>
                  <a:bodyPr/>
                  <a:lstStyle/>
                  <a:p>
                    <a:r>
                      <a:rPr lang="en-US" sz="1800"/>
                      <a:t> </a:t>
                    </a:r>
                    <a:fld id="{A722B970-C564-4D70-9FA9-6E42052AF064}" type="VALUE">
                      <a:rPr lang="en-US" sz="1800"/>
                      <a:pPr/>
                      <a:t>[VRIJEDNOST]</a:t>
                    </a:fld>
                    <a:endParaRPr lang="en-US" sz="1800"/>
                  </a:p>
                </c:rich>
              </c:tx>
              <c:dLblPos val="bestFit"/>
              <c:showLegendKey val="0"/>
              <c:showVal val="1"/>
              <c:showCatName val="1"/>
              <c:showSerName val="1"/>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tx>
                <c:rich>
                  <a:bodyPr/>
                  <a:lstStyle/>
                  <a:p>
                    <a:r>
                      <a:rPr lang="en-US" sz="1800"/>
                      <a:t> </a:t>
                    </a:r>
                    <a:fld id="{E1C465AB-295C-4B39-BC82-F36E71F0F028}" type="VALUE">
                      <a:rPr lang="en-US" sz="1800"/>
                      <a:pPr/>
                      <a:t>[VRIJEDNOST]</a:t>
                    </a:fld>
                    <a:endParaRPr lang="en-US" sz="1800"/>
                  </a:p>
                </c:rich>
              </c:tx>
              <c:dLblPos val="inEnd"/>
              <c:showLegendKey val="0"/>
              <c:showVal val="1"/>
              <c:showCatName val="1"/>
              <c:showSerName val="1"/>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tx>
                <c:rich>
                  <a:bodyPr/>
                  <a:lstStyle/>
                  <a:p>
                    <a:fld id="{93C76B09-50B9-425A-B4B2-53865835C549}" type="VALUE">
                      <a:rPr lang="en-US" sz="1800"/>
                      <a:pPr/>
                      <a:t>[VRIJEDNOST]</a:t>
                    </a:fld>
                    <a:endParaRPr lang="hr-HR"/>
                  </a:p>
                </c:rich>
              </c:tx>
              <c:dLblPos val="inEnd"/>
              <c:showLegendKey val="0"/>
              <c:showVal val="1"/>
              <c:showCatName val="1"/>
              <c:showSerName val="1"/>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tx>
                <c:rich>
                  <a:bodyPr/>
                  <a:lstStyle/>
                  <a:p>
                    <a:r>
                      <a:rPr lang="en-US" sz="1800"/>
                      <a:t> </a:t>
                    </a:r>
                    <a:fld id="{C0B9D4E2-3710-4417-8201-2205925D4B3F}" type="VALUE">
                      <a:rPr lang="en-US" sz="1800"/>
                      <a:pPr/>
                      <a:t>[VRIJEDNOST]</a:t>
                    </a:fld>
                    <a:endParaRPr lang="en-US" sz="1800"/>
                  </a:p>
                </c:rich>
              </c:tx>
              <c:dLblPos val="inEnd"/>
              <c:showLegendKey val="0"/>
              <c:showVal val="1"/>
              <c:showCatName val="1"/>
              <c:showSerName val="1"/>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layout>
                <c:manualLayout>
                  <c:x val="4.4328806054620556E-3"/>
                  <c:y val="1.7692848342175315E-3"/>
                </c:manualLayout>
              </c:layout>
              <c:tx>
                <c:rich>
                  <a:bodyPr rot="0" spcFirstLastPara="1" vertOverflow="ellipsis" vert="horz" wrap="square" lIns="38100" tIns="19050" rIns="38100" bIns="19050" anchor="ctr" anchorCtr="1">
                    <a:spAutoFit/>
                  </a:bodyPr>
                  <a:lstStyle/>
                  <a:p>
                    <a:pPr>
                      <a:defRPr sz="1800" b="1" i="0" u="none" strike="noStrike" kern="1200" baseline="0">
                        <a:solidFill>
                          <a:srgbClr val="268A92"/>
                        </a:solidFill>
                        <a:latin typeface="+mn-lt"/>
                        <a:ea typeface="+mn-ea"/>
                        <a:cs typeface="+mn-cs"/>
                      </a:defRPr>
                    </a:pPr>
                    <a:fld id="{800CCA06-46CF-4D45-AF46-B65FD939F9DC}" type="VALUE">
                      <a:rPr lang="en-US" baseline="0" smtClean="0">
                        <a:solidFill>
                          <a:srgbClr val="268A92"/>
                        </a:solidFill>
                      </a:rPr>
                      <a:pPr>
                        <a:defRPr sz="1800">
                          <a:solidFill>
                            <a:srgbClr val="268A92"/>
                          </a:solidFill>
                        </a:defRPr>
                      </a:pPr>
                      <a:t>[VRIJEDNOST]</a:t>
                    </a:fld>
                    <a:endParaRPr lang="hr-H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268A92"/>
                      </a:solidFill>
                      <a:latin typeface="+mn-lt"/>
                      <a:ea typeface="+mn-ea"/>
                      <a:cs typeface="+mn-cs"/>
                    </a:defRPr>
                  </a:pPr>
                  <a:endParaRPr lang="sr-Latn-RS"/>
                </a:p>
              </c:txPr>
              <c:dLblPos val="bestFit"/>
              <c:showLegendKey val="0"/>
              <c:showVal val="1"/>
              <c:showCatName val="1"/>
              <c:showSerName val="1"/>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F0A2-4395-8256-3D6567B930AF}"/>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sr-Latn-RS"/>
              </a:p>
            </c:txPr>
            <c:dLblPos val="inEnd"/>
            <c:showLegendKey val="0"/>
            <c:showVal val="1"/>
            <c:showCatName val="1"/>
            <c:showSerName val="1"/>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List1!$A$2:$A$6</c:f>
              <c:strCache>
                <c:ptCount val="5"/>
                <c:pt idx="0">
                  <c:v>Brzina nije važna, važna je zainteresiranost.</c:v>
                </c:pt>
                <c:pt idx="1">
                  <c:v>Da. Što SPORIJE čitaš bolje razumiješ i upamćuješ pročitano.</c:v>
                </c:pt>
                <c:pt idx="2">
                  <c:v>Brzina utječe, a ovisi o složenosti. Tekst s poznatim riječima čitaš brže i razumiješ bolje.</c:v>
                </c:pt>
                <c:pt idx="3">
                  <c:v>Da. Što BRŽE čitaš bolje razumiješ i bolje upamćuješ pročitano.</c:v>
                </c:pt>
                <c:pt idx="4">
                  <c:v>Ostalo</c:v>
                </c:pt>
              </c:strCache>
            </c:strRef>
          </c:cat>
          <c:val>
            <c:numRef>
              <c:f>List1!$B$2:$B$6</c:f>
              <c:numCache>
                <c:formatCode>General</c:formatCode>
                <c:ptCount val="5"/>
                <c:pt idx="0">
                  <c:v>35.200000000000003</c:v>
                </c:pt>
                <c:pt idx="1">
                  <c:v>29.66</c:v>
                </c:pt>
                <c:pt idx="2">
                  <c:v>28.57</c:v>
                </c:pt>
                <c:pt idx="3">
                  <c:v>5.0199999999999996</c:v>
                </c:pt>
                <c:pt idx="4">
                  <c:v>1.54</c:v>
                </c:pt>
              </c:numCache>
            </c:numRef>
          </c:val>
          <c:extLst>
            <c:ext xmlns:c16="http://schemas.microsoft.com/office/drawing/2014/chart" uri="{C3380CC4-5D6E-409C-BE32-E72D297353CC}">
              <c16:uniqueId val="{00000008-2E65-414D-A59E-E5438D25CE51}"/>
            </c:ext>
          </c:extLst>
        </c:ser>
        <c:dLbls>
          <c:dLblPos val="inEnd"/>
          <c:showLegendKey val="0"/>
          <c:showVal val="0"/>
          <c:showCatName val="1"/>
          <c:showSerName val="0"/>
          <c:showPercent val="0"/>
          <c:showBubbleSize val="0"/>
          <c:showLeaderLines val="1"/>
        </c:dLbls>
        <c:firstSliceAng val="0"/>
      </c:pieChart>
      <c:spPr>
        <a:noFill/>
        <a:ln>
          <a:noFill/>
        </a:ln>
        <a:effectLst/>
      </c:spPr>
    </c:plotArea>
    <c:legend>
      <c:legendPos val="l"/>
      <c:layout>
        <c:manualLayout>
          <c:xMode val="edge"/>
          <c:yMode val="edge"/>
          <c:x val="1.0810243037245883E-3"/>
          <c:y val="0.62682944298841714"/>
          <c:w val="0.31464327432217432"/>
          <c:h val="0.37111406550570247"/>
        </c:manualLayout>
      </c:layout>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sr-Latn-R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4.4893283263977693E-2"/>
          <c:y val="9.4728275673242074E-2"/>
          <c:w val="0.95510671673602232"/>
          <c:h val="0.82975189436439822"/>
        </c:manualLayout>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3.4859625993299195E-3"/>
                  <c:y val="-1.1403145724572331E-2"/>
                </c:manualLayout>
              </c:layout>
              <c:tx>
                <c:rich>
                  <a:bodyPr rot="0" spcFirstLastPara="1" vertOverflow="ellipsis" vert="horz" wrap="square" lIns="38100" tIns="19050" rIns="38100" bIns="19050" anchor="ctr" anchorCtr="1">
                    <a:noAutofit/>
                  </a:bodyPr>
                  <a:lstStyle/>
                  <a:p>
                    <a:pPr>
                      <a:defRPr sz="1800" b="1" i="0" u="none" strike="noStrike" kern="1200" spc="0" baseline="0">
                        <a:solidFill>
                          <a:srgbClr val="187270"/>
                        </a:solidFill>
                        <a:latin typeface="Arial Black" panose="020B0A04020102020204" pitchFamily="34" charset="0"/>
                        <a:ea typeface="+mn-ea"/>
                        <a:cs typeface="+mn-cs"/>
                      </a:defRPr>
                    </a:pPr>
                    <a:r>
                      <a:rPr lang="en-US" baseline="0" dirty="0"/>
                      <a:t> </a:t>
                    </a:r>
                    <a:fld id="{E19A4EEF-8659-4840-B019-486A8CA13F80}" type="VALUE">
                      <a:rPr lang="en-US" baseline="0"/>
                      <a:pPr>
                        <a:defRPr sz="1800">
                          <a:solidFill>
                            <a:srgbClr val="187270"/>
                          </a:solidFill>
                          <a:latin typeface="Arial Black" panose="020B0A04020102020204" pitchFamily="34" charset="0"/>
                        </a:defRPr>
                      </a:pPr>
                      <a:t>[VRIJEDNOST]</a:t>
                    </a:fld>
                    <a:endParaRPr lang="en-US" baseline="0" dirty="0"/>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layout>
                    <c:manualLayout>
                      <c:w val="0.12899246182662893"/>
                      <c:h val="0.11094927803158283"/>
                    </c:manualLayout>
                  </c15:layout>
                  <c15:dlblFieldTable/>
                  <c15:showDataLabelsRange val="0"/>
                </c:ext>
                <c:ext xmlns:c16="http://schemas.microsoft.com/office/drawing/2014/chart" uri="{C3380CC4-5D6E-409C-BE32-E72D297353CC}">
                  <c16:uniqueId val="{00000001-2E65-414D-A59E-E5438D25CE51}"/>
                </c:ext>
              </c:extLst>
            </c:dLbl>
            <c:dLbl>
              <c:idx val="1"/>
              <c:layout>
                <c:manualLayout>
                  <c:x val="-9.4164684581110394E-3"/>
                  <c:y val="-1.8704069866727638E-2"/>
                </c:manualLayout>
              </c:layout>
              <c:tx>
                <c:rich>
                  <a:bodyPr/>
                  <a:lstStyle/>
                  <a:p>
                    <a:r>
                      <a:rPr lang="en-US" baseline="0" dirty="0"/>
                      <a:t> </a:t>
                    </a:r>
                    <a:fld id="{65AC3311-3D65-46F2-BDFE-D82D89176522}"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8.9468079050154057E-3"/>
                  <c:y val="-1.1202471529844837E-2"/>
                </c:manualLayout>
              </c:layout>
              <c:tx>
                <c:rich>
                  <a:bodyPr/>
                  <a:lstStyle/>
                  <a:p>
                    <a:fld id="{2C87ECF7-7343-49A2-B147-C78F2A6D6511}" type="VALUE">
                      <a:rPr lang="en-US"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2.8544114767959801E-3"/>
                  <c:y val="-1.1202471529844714E-2"/>
                </c:manualLayout>
              </c:layout>
              <c:tx>
                <c:rich>
                  <a:bodyPr/>
                  <a:lstStyle/>
                  <a:p>
                    <a:r>
                      <a:rPr lang="en-US" baseline="0" dirty="0"/>
                      <a:t> </a:t>
                    </a:r>
                    <a:fld id="{7E130412-38C6-42E9-BF78-FCB4A94F0E8D}"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List1!$A$2:$A$6</c:f>
              <c:strCache>
                <c:ptCount val="5"/>
                <c:pt idx="0">
                  <c:v>Društvene mreže</c:v>
                </c:pt>
                <c:pt idx="1">
                  <c:v>Gledanje YouTubea</c:v>
                </c:pt>
                <c:pt idx="2">
                  <c:v>Igranje igrica</c:v>
                </c:pt>
                <c:pt idx="3">
                  <c:v>Čitanje</c:v>
                </c:pt>
                <c:pt idx="4">
                  <c:v>Ostalo</c:v>
                </c:pt>
              </c:strCache>
            </c:strRef>
          </c:cat>
          <c:val>
            <c:numRef>
              <c:f>List1!$B$2:$B$6</c:f>
              <c:numCache>
                <c:formatCode>General</c:formatCode>
                <c:ptCount val="5"/>
                <c:pt idx="0">
                  <c:v>68.48</c:v>
                </c:pt>
                <c:pt idx="1">
                  <c:v>58.56</c:v>
                </c:pt>
                <c:pt idx="2">
                  <c:v>55.34</c:v>
                </c:pt>
                <c:pt idx="3">
                  <c:v>18.28</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00"/>
        <c:axId val="800111439"/>
        <c:axId val="525125567"/>
      </c:barChart>
      <c:catAx>
        <c:axId val="800111439"/>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268A92"/>
                </a:solidFill>
                <a:latin typeface="+mn-lt"/>
                <a:ea typeface="+mn-ea"/>
                <a:cs typeface="+mn-cs"/>
              </a:defRPr>
            </a:pPr>
            <a:endParaRPr lang="sr-Latn-RS"/>
          </a:p>
        </c:txPr>
        <c:crossAx val="525125567"/>
        <c:crosses val="autoZero"/>
        <c:auto val="1"/>
        <c:lblAlgn val="ctr"/>
        <c:lblOffset val="100"/>
        <c:noMultiLvlLbl val="0"/>
      </c:catAx>
      <c:valAx>
        <c:axId val="5251255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8001114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9.8752589993774515E-4"/>
                  <c:y val="-8.9619772238758357E-3"/>
                </c:manualLayout>
              </c:layout>
              <c:tx>
                <c:rich>
                  <a:bodyPr/>
                  <a:lstStyle/>
                  <a:p>
                    <a:fld id="{66CEA3E5-A6A0-4EBE-868B-937E44F1911A}" type="VALUE">
                      <a:rPr lang="en-US"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4.8708424507707578E-3"/>
                  <c:y val="-1.8704069866727676E-2"/>
                </c:manualLayout>
              </c:layout>
              <c:tx>
                <c:rich>
                  <a:bodyPr/>
                  <a:lstStyle/>
                  <a:p>
                    <a:r>
                      <a:rPr lang="en-US" baseline="0" dirty="0"/>
                      <a:t> </a:t>
                    </a:r>
                    <a:fld id="{F223ACC4-FA13-4EDB-BA44-965214AE967A}"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1572785333031891E-2"/>
                  <c:y val="-6.7214829179068772E-3"/>
                </c:manualLayout>
              </c:layout>
              <c:tx>
                <c:rich>
                  <a:bodyPr/>
                  <a:lstStyle/>
                  <a:p>
                    <a:r>
                      <a:rPr lang="en-US" baseline="0" dirty="0"/>
                      <a:t> </a:t>
                    </a:r>
                    <a:fld id="{E9AE4652-B601-4D85-AF48-BAA0306C2185}"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1.6983763789278298E-2"/>
                  <c:y val="0"/>
                </c:manualLayout>
              </c:layout>
              <c:tx>
                <c:rich>
                  <a:bodyPr/>
                  <a:lstStyle/>
                  <a:p>
                    <a:r>
                      <a:rPr lang="en-US" baseline="0" dirty="0"/>
                      <a:t> </a:t>
                    </a:r>
                    <a:fld id="{65DB5B24-7FA6-4A2C-9F8C-F59790C42B73}"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U papirnatom obliku</c:v>
                </c:pt>
                <c:pt idx="1">
                  <c:v>Zavisi što čitam</c:v>
                </c:pt>
                <c:pt idx="2">
                  <c:v>U elektroničkom obliku</c:v>
                </c:pt>
                <c:pt idx="3">
                  <c:v>Ostalo</c:v>
                </c:pt>
              </c:strCache>
            </c:strRef>
          </c:cat>
          <c:val>
            <c:numRef>
              <c:f>List1!$B$2:$B$5</c:f>
              <c:numCache>
                <c:formatCode>General</c:formatCode>
                <c:ptCount val="4"/>
                <c:pt idx="0">
                  <c:v>43.77</c:v>
                </c:pt>
                <c:pt idx="1">
                  <c:v>33.89</c:v>
                </c:pt>
                <c:pt idx="2">
                  <c:v>20.37</c:v>
                </c:pt>
                <c:pt idx="3">
                  <c:v>1.96</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00"/>
        <c:axId val="532440111"/>
        <c:axId val="803277359"/>
      </c:barChart>
      <c:catAx>
        <c:axId val="532440111"/>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rgbClr val="268A92"/>
                </a:solidFill>
                <a:latin typeface="+mn-lt"/>
                <a:ea typeface="+mn-ea"/>
                <a:cs typeface="+mn-cs"/>
              </a:defRPr>
            </a:pPr>
            <a:endParaRPr lang="sr-Latn-RS"/>
          </a:p>
        </c:txPr>
        <c:crossAx val="803277359"/>
        <c:crosses val="autoZero"/>
        <c:auto val="1"/>
        <c:lblAlgn val="ctr"/>
        <c:lblOffset val="100"/>
        <c:noMultiLvlLbl val="0"/>
      </c:catAx>
      <c:valAx>
        <c:axId val="8032773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5324401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6.0731778510730396E-2"/>
          <c:y val="0.15388773394641725"/>
          <c:w val="0.92134046662771796"/>
          <c:h val="0.75714294283105332"/>
        </c:manualLayout>
      </c:layout>
      <c:barChart>
        <c:barDir val="col"/>
        <c:grouping val="clustered"/>
        <c:varyColors val="0"/>
        <c:ser>
          <c:idx val="0"/>
          <c:order val="0"/>
          <c:tx>
            <c:strRef>
              <c:f>List1!$B$1</c:f>
              <c:strCache>
                <c:ptCount val="1"/>
                <c:pt idx="0">
                  <c:v>  </c:v>
                </c:pt>
              </c:strCache>
            </c:strRef>
          </c:tx>
          <c:spPr>
            <a:solidFill>
              <a:schemeClr val="accent6"/>
            </a:solidFill>
            <a:ln>
              <a:noFill/>
            </a:ln>
            <a:effectLst/>
          </c:spPr>
          <c:invertIfNegative val="0"/>
          <c:dPt>
            <c:idx val="0"/>
            <c:invertIfNegative val="0"/>
            <c:bubble3D val="0"/>
            <c:extLst>
              <c:ext xmlns:c16="http://schemas.microsoft.com/office/drawing/2014/chart" uri="{C3380CC4-5D6E-409C-BE32-E72D297353CC}">
                <c16:uniqueId val="{00000001-2E65-414D-A59E-E5438D25CE51}"/>
              </c:ext>
            </c:extLst>
          </c:dPt>
          <c:dPt>
            <c:idx val="1"/>
            <c:invertIfNegative val="0"/>
            <c:bubble3D val="0"/>
            <c:extLst>
              <c:ext xmlns:c16="http://schemas.microsoft.com/office/drawing/2014/chart" uri="{C3380CC4-5D6E-409C-BE32-E72D297353CC}">
                <c16:uniqueId val="{00000003-2E65-414D-A59E-E5438D25CE51}"/>
              </c:ext>
            </c:extLst>
          </c:dPt>
          <c:dPt>
            <c:idx val="2"/>
            <c:invertIfNegative val="0"/>
            <c:bubble3D val="0"/>
            <c:extLst>
              <c:ext xmlns:c16="http://schemas.microsoft.com/office/drawing/2014/chart" uri="{C3380CC4-5D6E-409C-BE32-E72D297353CC}">
                <c16:uniqueId val="{00000005-2E65-414D-A59E-E5438D25CE51}"/>
              </c:ext>
            </c:extLst>
          </c:dPt>
          <c:dPt>
            <c:idx val="3"/>
            <c:invertIfNegative val="0"/>
            <c:bubble3D val="0"/>
            <c:extLst>
              <c:ext xmlns:c16="http://schemas.microsoft.com/office/drawing/2014/chart" uri="{C3380CC4-5D6E-409C-BE32-E72D297353CC}">
                <c16:uniqueId val="{00000007-2E65-414D-A59E-E5438D25CE51}"/>
              </c:ext>
            </c:extLst>
          </c:dPt>
          <c:dLbls>
            <c:dLbl>
              <c:idx val="0"/>
              <c:tx>
                <c:rich>
                  <a:bodyPr/>
                  <a:lstStyle/>
                  <a:p>
                    <a:r>
                      <a:rPr lang="en-US" baseline="0" dirty="0"/>
                      <a:t> </a:t>
                    </a:r>
                    <a:fld id="{DBD6EF68-685E-4D89-8509-661FB3CE78AB}" type="VALUE">
                      <a:rPr lang="en-US" baseline="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tx>
                <c:rich>
                  <a:bodyPr/>
                  <a:lstStyle/>
                  <a:p>
                    <a:r>
                      <a:rPr lang="en-US" baseline="0" dirty="0"/>
                      <a:t> </a:t>
                    </a:r>
                    <a:fld id="{C0928AAC-13AC-4514-ACE8-DE52EA129885}" type="VALUE">
                      <a:rPr lang="en-US" baseline="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tx>
                <c:rich>
                  <a:bodyPr/>
                  <a:lstStyle/>
                  <a:p>
                    <a:r>
                      <a:rPr lang="en-US" baseline="0" dirty="0"/>
                      <a:t> </a:t>
                    </a:r>
                    <a:fld id="{3F0DC6F2-44D5-4237-9E37-CABC9BDFE3E5}" type="VALUE">
                      <a:rPr lang="en-US" baseline="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tx>
                <c:rich>
                  <a:bodyPr/>
                  <a:lstStyle/>
                  <a:p>
                    <a:r>
                      <a:rPr lang="en-US" baseline="0" dirty="0"/>
                      <a:t> </a:t>
                    </a:r>
                    <a:fld id="{7BF5B405-A8EE-475E-9D40-554497219DA4}" type="VALUE">
                      <a:rPr lang="en-US" baseline="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r>
                      <a:rPr lang="en-US" baseline="0"/>
                      <a:t> </a:t>
                    </a:r>
                    <a:fld id="{08EA54BF-C851-4DA9-8F24-91988A60F84D}"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20A-49B9-BBB5-74368AF56A12}"/>
                </c:ext>
              </c:extLst>
            </c:dLbl>
            <c:dLbl>
              <c:idx val="5"/>
              <c:tx>
                <c:rich>
                  <a:bodyPr/>
                  <a:lstStyle/>
                  <a:p>
                    <a:r>
                      <a:rPr lang="en-US" baseline="0"/>
                      <a:t> </a:t>
                    </a:r>
                    <a:fld id="{A645F88D-55CD-4880-B16D-29F42A4FD59B}"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20A-49B9-BBB5-74368AF56A1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List1!$A$2:$A$7</c:f>
              <c:strCache>
                <c:ptCount val="6"/>
                <c:pt idx="0">
                  <c:v>Jer lakše nalazim više stvari koje me zanimaju</c:v>
                </c:pt>
                <c:pt idx="1">
                  <c:v>Ne znam</c:v>
                </c:pt>
                <c:pt idx="2">
                  <c:v>Jer su tekstovi koji me zanimaju kraći</c:v>
                </c:pt>
                <c:pt idx="3">
                  <c:v>Jer mogu povećati ono što čitam</c:v>
                </c:pt>
                <c:pt idx="4">
                  <c:v>Jer sam naviknuta/naviknut</c:v>
                </c:pt>
                <c:pt idx="5">
                  <c:v>Ne čitam iz ekrana</c:v>
                </c:pt>
              </c:strCache>
            </c:strRef>
          </c:cat>
          <c:val>
            <c:numRef>
              <c:f>List1!$B$2:$B$7</c:f>
              <c:numCache>
                <c:formatCode>General</c:formatCode>
                <c:ptCount val="6"/>
                <c:pt idx="0">
                  <c:v>33.11</c:v>
                </c:pt>
                <c:pt idx="1">
                  <c:v>18.89</c:v>
                </c:pt>
                <c:pt idx="2">
                  <c:v>16.52</c:v>
                </c:pt>
                <c:pt idx="3">
                  <c:v>14.74</c:v>
                </c:pt>
                <c:pt idx="4">
                  <c:v>10.130000000000001</c:v>
                </c:pt>
                <c:pt idx="5">
                  <c:v>6.58</c:v>
                </c:pt>
              </c:numCache>
            </c:numRef>
          </c:val>
          <c:extLst>
            <c:ext xmlns:c16="http://schemas.microsoft.com/office/drawing/2014/chart" uri="{C3380CC4-5D6E-409C-BE32-E72D297353CC}">
              <c16:uniqueId val="{00000008-2E65-414D-A59E-E5438D25CE51}"/>
            </c:ext>
          </c:extLst>
        </c:ser>
        <c:dLbls>
          <c:dLblPos val="outEnd"/>
          <c:showLegendKey val="0"/>
          <c:showVal val="1"/>
          <c:showCatName val="0"/>
          <c:showSerName val="0"/>
          <c:showPercent val="0"/>
          <c:showBubbleSize val="0"/>
        </c:dLbls>
        <c:gapWidth val="24"/>
        <c:overlap val="71"/>
        <c:axId val="278892688"/>
        <c:axId val="278896016"/>
      </c:barChart>
      <c:catAx>
        <c:axId val="278892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187270"/>
                </a:solidFill>
                <a:latin typeface="+mn-lt"/>
                <a:ea typeface="+mn-ea"/>
                <a:cs typeface="+mn-cs"/>
              </a:defRPr>
            </a:pPr>
            <a:endParaRPr lang="sr-Latn-RS"/>
          </a:p>
        </c:txPr>
        <c:crossAx val="278896016"/>
        <c:crosses val="autoZero"/>
        <c:auto val="1"/>
        <c:lblAlgn val="ctr"/>
        <c:lblOffset val="100"/>
        <c:noMultiLvlLbl val="0"/>
      </c:catAx>
      <c:valAx>
        <c:axId val="278896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78892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3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7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77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Pt>
            <c:idx val="4"/>
            <c:invertIfNegative val="0"/>
            <c:bubble3D val="0"/>
            <c:spPr>
              <a:solidFill>
                <a:schemeClr val="accent6">
                  <a:tint val="54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89E1-4C98-B654-708A4A5E1AC3}"/>
              </c:ext>
            </c:extLst>
          </c:dPt>
          <c:dLbls>
            <c:dLbl>
              <c:idx val="0"/>
              <c:layout>
                <c:manualLayout>
                  <c:x val="-3.5181607999758041E-3"/>
                  <c:y val="-6.7514737865694537E-3"/>
                </c:manualLayout>
              </c:layout>
              <c:tx>
                <c:rich>
                  <a:bodyPr/>
                  <a:lstStyle/>
                  <a:p>
                    <a:fld id="{06E2A6B7-B2DC-450C-8648-4D13E684658B}" type="VALUE">
                      <a:rPr lang="en-US"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7.6126592412122031E-4"/>
                  <c:y val="3.0586804864589465E-2"/>
                </c:manualLayout>
              </c:layout>
              <c:tx>
                <c:rich>
                  <a:bodyPr rot="0" spcFirstLastPara="1" vertOverflow="ellipsis" vert="horz" wrap="square" lIns="38100" tIns="19050" rIns="38100" bIns="19050" anchor="ctr" anchorCtr="1">
                    <a:no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en-US" baseline="0" dirty="0"/>
                  </a:p>
                  <a:p>
                    <a:pPr>
                      <a:defRPr sz="1800">
                        <a:solidFill>
                          <a:srgbClr val="187270"/>
                        </a:solidFill>
                        <a:latin typeface="Arial Black" panose="020B0A04020102020204" pitchFamily="34" charset="0"/>
                      </a:defRPr>
                    </a:pPr>
                    <a:fld id="{5C6D14C1-89ED-49B0-AB9A-65AFBD012604}" type="VALUE">
                      <a:rPr lang="en-US" baseline="0" smtClean="0"/>
                      <a:pPr>
                        <a:defRPr sz="1800">
                          <a:solidFill>
                            <a:srgbClr val="187270"/>
                          </a:solidFill>
                          <a:latin typeface="Arial Black" panose="020B0A04020102020204" pitchFamily="34" charset="0"/>
                        </a:defRPr>
                      </a:pPr>
                      <a:t>[VRIJEDNOST]</a:t>
                    </a:fld>
                    <a:endParaRPr lang="hr-HR"/>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layout>
                    <c:manualLayout>
                      <c:w val="6.7602241171137958E-2"/>
                      <c:h val="0.17870182584408417"/>
                    </c:manualLayout>
                  </c15:layout>
                  <c15:dlblFieldTable/>
                  <c15:showDataLabelsRange val="0"/>
                </c:ext>
                <c:ext xmlns:c16="http://schemas.microsoft.com/office/drawing/2014/chart" uri="{C3380CC4-5D6E-409C-BE32-E72D297353CC}">
                  <c16:uniqueId val="{00000003-2E65-414D-A59E-E5438D25CE51}"/>
                </c:ext>
              </c:extLst>
            </c:dLbl>
            <c:dLbl>
              <c:idx val="2"/>
              <c:layout>
                <c:manualLayout>
                  <c:x val="1.9442747667087581E-3"/>
                  <c:y val="-8.215050887583979E-17"/>
                </c:manualLayout>
              </c:layout>
              <c:tx>
                <c:rich>
                  <a:bodyPr/>
                  <a:lstStyle/>
                  <a:p>
                    <a:r>
                      <a:rPr lang="en-US" baseline="0" dirty="0"/>
                      <a:t> </a:t>
                    </a:r>
                    <a:fld id="{AA54C6B2-F378-4925-B988-C58A65FC125C}"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1.6983763789278298E-2"/>
                  <c:y val="0"/>
                </c:manualLayout>
              </c:layout>
              <c:tx>
                <c:rich>
                  <a:bodyPr/>
                  <a:lstStyle/>
                  <a:p>
                    <a:fld id="{C5181103-EBEF-404C-9AA7-CF6FAC3270EC}" type="CATEGORYNAME">
                      <a:rPr lang="en-US" smtClean="0"/>
                      <a:pPr/>
                      <a:t>[NAZIV KATEGORIJE]</a:t>
                    </a:fld>
                    <a:endParaRPr lang="en-US" baseline="0" dirty="0"/>
                  </a:p>
                  <a:p>
                    <a:r>
                      <a:rPr lang="en-US" baseline="0" dirty="0"/>
                      <a:t> </a:t>
                    </a:r>
                    <a:fld id="{A2DF0919-80BB-41AD-9932-F01809A16196}"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layout>
                <c:manualLayout>
                  <c:x val="2.0275590149610973E-2"/>
                  <c:y val="-2.0164448753720633E-2"/>
                </c:manualLayout>
              </c:layout>
              <c:tx>
                <c:rich>
                  <a:bodyPr/>
                  <a:lstStyle/>
                  <a:p>
                    <a:fld id="{7B37F209-003B-4C45-90AF-5F7D1B10B975}" type="CATEGORYNAME">
                      <a:rPr lang="en-US"/>
                      <a:pPr/>
                      <a:t>[NAZIV KATEGORIJE]</a:t>
                    </a:fld>
                    <a:r>
                      <a:rPr lang="en-US" baseline="0"/>
                      <a:t>; </a:t>
                    </a:r>
                    <a:fld id="{5F601B3D-D206-4818-82D6-0120F8567BD9}" type="VALUE">
                      <a:rPr lang="en-US" baseline="0" smtClean="0"/>
                      <a:pPr/>
                      <a:t>[VRIJEDNOST]</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9E1-4C98-B654-708A4A5E1AC3}"/>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List1!$A$2:$A$6</c:f>
              <c:strCache>
                <c:ptCount val="3"/>
                <c:pt idx="0">
                  <c:v>Bih</c:v>
                </c:pt>
                <c:pt idx="1">
                  <c:v>Ne bih</c:v>
                </c:pt>
                <c:pt idx="2">
                  <c:v>Ostalo</c:v>
                </c:pt>
              </c:strCache>
            </c:strRef>
          </c:cat>
          <c:val>
            <c:numRef>
              <c:f>List1!$B$2:$B$6</c:f>
              <c:numCache>
                <c:formatCode>General</c:formatCode>
                <c:ptCount val="5"/>
                <c:pt idx="0">
                  <c:v>62.04</c:v>
                </c:pt>
                <c:pt idx="1">
                  <c:v>23.31</c:v>
                </c:pt>
                <c:pt idx="2">
                  <c:v>14.63</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00"/>
        <c:axId val="783673023"/>
        <c:axId val="894015247"/>
      </c:barChart>
      <c:catAx>
        <c:axId val="783673023"/>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rgbClr val="187270"/>
                </a:solidFill>
                <a:latin typeface="+mn-lt"/>
                <a:ea typeface="+mn-ea"/>
                <a:cs typeface="+mn-cs"/>
              </a:defRPr>
            </a:pPr>
            <a:endParaRPr lang="sr-Latn-RS"/>
          </a:p>
        </c:txPr>
        <c:crossAx val="894015247"/>
        <c:crosses val="autoZero"/>
        <c:auto val="1"/>
        <c:lblAlgn val="ctr"/>
        <c:lblOffset val="100"/>
        <c:noMultiLvlLbl val="0"/>
      </c:catAx>
      <c:valAx>
        <c:axId val="894015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7836730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2.7860310585498909E-2"/>
          <c:y val="7.5470433237503687E-2"/>
          <c:w val="0.9427424784523073"/>
          <c:h val="0.7933712065079479"/>
        </c:manualLayout>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extLst>
              <c:ext xmlns:c16="http://schemas.microsoft.com/office/drawing/2014/chart" uri="{C3380CC4-5D6E-409C-BE32-E72D297353CC}">
                <c16:uniqueId val="{00000001-2E65-414D-A59E-E5438D25CE51}"/>
              </c:ext>
            </c:extLst>
          </c:dPt>
          <c:dPt>
            <c:idx val="1"/>
            <c:invertIfNegative val="0"/>
            <c:bubble3D val="0"/>
            <c:extLst>
              <c:ext xmlns:c16="http://schemas.microsoft.com/office/drawing/2014/chart" uri="{C3380CC4-5D6E-409C-BE32-E72D297353CC}">
                <c16:uniqueId val="{00000003-2E65-414D-A59E-E5438D25CE51}"/>
              </c:ext>
            </c:extLst>
          </c:dPt>
          <c:dPt>
            <c:idx val="2"/>
            <c:invertIfNegative val="0"/>
            <c:bubble3D val="0"/>
            <c:extLst>
              <c:ext xmlns:c16="http://schemas.microsoft.com/office/drawing/2014/chart" uri="{C3380CC4-5D6E-409C-BE32-E72D297353CC}">
                <c16:uniqueId val="{00000005-2E65-414D-A59E-E5438D25CE51}"/>
              </c:ext>
            </c:extLst>
          </c:dPt>
          <c:dPt>
            <c:idx val="3"/>
            <c:invertIfNegative val="0"/>
            <c:bubble3D val="0"/>
            <c:extLst>
              <c:ext xmlns:c16="http://schemas.microsoft.com/office/drawing/2014/chart" uri="{C3380CC4-5D6E-409C-BE32-E72D297353CC}">
                <c16:uniqueId val="{00000007-2E65-414D-A59E-E5438D25CE51}"/>
              </c:ext>
            </c:extLst>
          </c:dPt>
          <c:dLbls>
            <c:dLbl>
              <c:idx val="0"/>
              <c:layout>
                <c:manualLayout>
                  <c:x val="-1.3889577504064209E-4"/>
                  <c:y val="-1.5683460141782735E-2"/>
                </c:manualLayout>
              </c:layout>
              <c:tx>
                <c:rich>
                  <a:bodyPr/>
                  <a:lstStyle/>
                  <a:p>
                    <a:r>
                      <a:rPr lang="en-US" baseline="0" dirty="0"/>
                      <a:t> </a:t>
                    </a:r>
                    <a:fld id="{DBD6EF68-685E-4D89-8509-661FB3CE78AB}"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3.0141092740779952E-3"/>
                  <c:y val="-2.9906541396572513E-2"/>
                </c:manualLayout>
              </c:layout>
              <c:tx>
                <c:rich>
                  <a:bodyPr/>
                  <a:lstStyle/>
                  <a:p>
                    <a:r>
                      <a:rPr lang="en-US" baseline="0" dirty="0"/>
                      <a:t> </a:t>
                    </a:r>
                    <a:fld id="{C0928AAC-13AC-4514-ACE8-DE52EA129885}"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349902582264039E-3"/>
                  <c:y val="-4.2569391813410143E-2"/>
                </c:manualLayout>
              </c:layout>
              <c:tx>
                <c:rich>
                  <a:bodyPr/>
                  <a:lstStyle/>
                  <a:p>
                    <a:r>
                      <a:rPr lang="en-US" baseline="0" dirty="0"/>
                      <a:t> </a:t>
                    </a:r>
                    <a:fld id="{3F0DC6F2-44D5-4237-9E37-CABC9BDFE3E5}"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2.3402962453527346E-3"/>
                  <c:y val="-3.5847908895503343E-2"/>
                </c:manualLayout>
              </c:layout>
              <c:tx>
                <c:rich>
                  <a:bodyPr/>
                  <a:lstStyle/>
                  <a:p>
                    <a:r>
                      <a:rPr lang="en-US" baseline="0" dirty="0"/>
                      <a:t> </a:t>
                    </a:r>
                    <a:fld id="{7BF5B405-A8EE-475E-9D40-554497219DA4}"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r>
                      <a:rPr lang="en-US" baseline="0"/>
                      <a:t> </a:t>
                    </a:r>
                    <a:fld id="{08EA54BF-C851-4DA9-8F24-91988A60F84D}"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20A-49B9-BBB5-74368AF56A12}"/>
                </c:ext>
              </c:extLst>
            </c:dLbl>
            <c:dLbl>
              <c:idx val="5"/>
              <c:tx>
                <c:rich>
                  <a:bodyPr/>
                  <a:lstStyle/>
                  <a:p>
                    <a:r>
                      <a:rPr lang="en-US" baseline="0"/>
                      <a:t> </a:t>
                    </a:r>
                    <a:fld id="{A645F88D-55CD-4880-B16D-29F42A4FD59B}"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20A-49B9-BBB5-74368AF56A12}"/>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List1!$A$2:$A$7</c:f>
              <c:strCache>
                <c:ptCount val="6"/>
                <c:pt idx="0">
                  <c:v>Dnevnici tinejdžera i poznatih ljudi</c:v>
                </c:pt>
                <c:pt idx="1">
                  <c:v>Teme bliske djeci (prijateljstvo, svakodnevni život, ovisnosti)</c:v>
                </c:pt>
                <c:pt idx="2">
                  <c:v>Horori</c:v>
                </c:pt>
                <c:pt idx="3">
                  <c:v>Znanstvena fantastika</c:v>
                </c:pt>
                <c:pt idx="4">
                  <c:v>Ljubavni romani</c:v>
                </c:pt>
                <c:pt idx="5">
                  <c:v>Biografije</c:v>
                </c:pt>
              </c:strCache>
            </c:strRef>
          </c:cat>
          <c:val>
            <c:numRef>
              <c:f>List1!$B$2:$B$7</c:f>
              <c:numCache>
                <c:formatCode>General</c:formatCode>
                <c:ptCount val="6"/>
                <c:pt idx="0">
                  <c:v>22.92</c:v>
                </c:pt>
                <c:pt idx="1">
                  <c:v>22.66</c:v>
                </c:pt>
                <c:pt idx="2">
                  <c:v>19.04</c:v>
                </c:pt>
                <c:pt idx="3">
                  <c:v>16.45</c:v>
                </c:pt>
                <c:pt idx="4">
                  <c:v>12.64</c:v>
                </c:pt>
                <c:pt idx="5">
                  <c:v>6.26</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44"/>
        <c:overlap val="-42"/>
        <c:axId val="278892688"/>
        <c:axId val="278896016"/>
      </c:barChart>
      <c:catAx>
        <c:axId val="278892688"/>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rgbClr val="268A92"/>
                </a:solidFill>
                <a:latin typeface="+mn-lt"/>
                <a:ea typeface="+mn-ea"/>
                <a:cs typeface="+mn-cs"/>
              </a:defRPr>
            </a:pPr>
            <a:endParaRPr lang="sr-Latn-RS"/>
          </a:p>
        </c:txPr>
        <c:crossAx val="278896016"/>
        <c:crosses val="autoZero"/>
        <c:auto val="1"/>
        <c:lblAlgn val="ctr"/>
        <c:lblOffset val="100"/>
        <c:noMultiLvlLbl val="0"/>
      </c:catAx>
      <c:valAx>
        <c:axId val="278896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78892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1440"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2.7860310585498909E-2"/>
          <c:y val="7.5470433237503687E-2"/>
          <c:w val="0.96960958668218367"/>
          <c:h val="0.75528280330647546"/>
        </c:manualLayout>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extLst>
              <c:ext xmlns:c16="http://schemas.microsoft.com/office/drawing/2014/chart" uri="{C3380CC4-5D6E-409C-BE32-E72D297353CC}">
                <c16:uniqueId val="{00000001-2E65-414D-A59E-E5438D25CE51}"/>
              </c:ext>
            </c:extLst>
          </c:dPt>
          <c:dPt>
            <c:idx val="1"/>
            <c:invertIfNegative val="0"/>
            <c:bubble3D val="0"/>
            <c:extLst>
              <c:ext xmlns:c16="http://schemas.microsoft.com/office/drawing/2014/chart" uri="{C3380CC4-5D6E-409C-BE32-E72D297353CC}">
                <c16:uniqueId val="{00000003-2E65-414D-A59E-E5438D25CE51}"/>
              </c:ext>
            </c:extLst>
          </c:dPt>
          <c:dPt>
            <c:idx val="2"/>
            <c:invertIfNegative val="0"/>
            <c:bubble3D val="0"/>
            <c:extLst>
              <c:ext xmlns:c16="http://schemas.microsoft.com/office/drawing/2014/chart" uri="{C3380CC4-5D6E-409C-BE32-E72D297353CC}">
                <c16:uniqueId val="{00000005-2E65-414D-A59E-E5438D25CE51}"/>
              </c:ext>
            </c:extLst>
          </c:dPt>
          <c:dPt>
            <c:idx val="3"/>
            <c:invertIfNegative val="0"/>
            <c:bubble3D val="0"/>
            <c:extLst>
              <c:ext xmlns:c16="http://schemas.microsoft.com/office/drawing/2014/chart" uri="{C3380CC4-5D6E-409C-BE32-E72D297353CC}">
                <c16:uniqueId val="{00000007-2E65-414D-A59E-E5438D25CE51}"/>
              </c:ext>
            </c:extLst>
          </c:dPt>
          <c:dLbls>
            <c:dLbl>
              <c:idx val="0"/>
              <c:layout>
                <c:manualLayout>
                  <c:x val="-1.3889577504064209E-4"/>
                  <c:y val="-1.5683460141782735E-2"/>
                </c:manualLayout>
              </c:layout>
              <c:tx>
                <c:rich>
                  <a:bodyPr/>
                  <a:lstStyle/>
                  <a:p>
                    <a:r>
                      <a:rPr lang="en-US" baseline="0" dirty="0"/>
                      <a:t> </a:t>
                    </a:r>
                    <a:fld id="{DBD6EF68-685E-4D89-8509-661FB3CE78AB}"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3.0141092740779952E-3"/>
                  <c:y val="-2.9906541396572513E-2"/>
                </c:manualLayout>
              </c:layout>
              <c:tx>
                <c:rich>
                  <a:bodyPr/>
                  <a:lstStyle/>
                  <a:p>
                    <a:r>
                      <a:rPr lang="en-US" baseline="0" dirty="0"/>
                      <a:t> </a:t>
                    </a:r>
                    <a:fld id="{C0928AAC-13AC-4514-ACE8-DE52EA129885}"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349902582264039E-3"/>
                  <c:y val="-4.2569391813410143E-2"/>
                </c:manualLayout>
              </c:layout>
              <c:tx>
                <c:rich>
                  <a:bodyPr/>
                  <a:lstStyle/>
                  <a:p>
                    <a:r>
                      <a:rPr lang="en-US" baseline="0" dirty="0"/>
                      <a:t> </a:t>
                    </a:r>
                    <a:fld id="{3F0DC6F2-44D5-4237-9E37-CABC9BDFE3E5}"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2.3402962453527346E-3"/>
                  <c:y val="-3.5847908895503343E-2"/>
                </c:manualLayout>
              </c:layout>
              <c:tx>
                <c:rich>
                  <a:bodyPr/>
                  <a:lstStyle/>
                  <a:p>
                    <a:r>
                      <a:rPr lang="en-US" baseline="0" dirty="0"/>
                      <a:t> </a:t>
                    </a:r>
                    <a:fld id="{7BF5B405-A8EE-475E-9D40-554497219DA4}"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r>
                      <a:rPr lang="en-US" baseline="0"/>
                      <a:t> </a:t>
                    </a:r>
                    <a:fld id="{08EA54BF-C851-4DA9-8F24-91988A60F84D}"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20A-49B9-BBB5-74368AF56A12}"/>
                </c:ext>
              </c:extLst>
            </c:dLbl>
            <c:dLbl>
              <c:idx val="5"/>
              <c:tx>
                <c:rich>
                  <a:bodyPr/>
                  <a:lstStyle/>
                  <a:p>
                    <a:r>
                      <a:rPr lang="en-US" baseline="0"/>
                      <a:t> </a:t>
                    </a:r>
                    <a:fld id="{A645F88D-55CD-4880-B16D-29F42A4FD59B}"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20A-49B9-BBB5-74368AF56A12}"/>
                </c:ext>
              </c:extLst>
            </c:dLbl>
            <c:dLbl>
              <c:idx val="6"/>
              <c:tx>
                <c:rich>
                  <a:bodyPr/>
                  <a:lstStyle/>
                  <a:p>
                    <a:r>
                      <a:rPr lang="en-US" baseline="0"/>
                      <a:t> </a:t>
                    </a:r>
                    <a:fld id="{90B22EA1-17AB-43B2-862C-41033820241D}"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A84F-418C-B1FC-F8A46BCAF302}"/>
                </c:ext>
              </c:extLst>
            </c:dLbl>
            <c:dLbl>
              <c:idx val="7"/>
              <c:tx>
                <c:rich>
                  <a:bodyPr/>
                  <a:lstStyle/>
                  <a:p>
                    <a:r>
                      <a:rPr lang="en-US" baseline="0"/>
                      <a:t> </a:t>
                    </a:r>
                    <a:fld id="{42462D16-8E54-401B-BAC2-75A5119125FB}"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A84F-418C-B1FC-F8A46BCAF302}"/>
                </c:ext>
              </c:extLst>
            </c:dLbl>
            <c:dLbl>
              <c:idx val="8"/>
              <c:tx>
                <c:rich>
                  <a:bodyPr/>
                  <a:lstStyle/>
                  <a:p>
                    <a:r>
                      <a:rPr lang="en-US" baseline="0"/>
                      <a:t> </a:t>
                    </a:r>
                    <a:fld id="{22A4EEB0-E97A-4D00-BE97-2B2FC82715F1}"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84F-418C-B1FC-F8A46BCAF302}"/>
                </c:ext>
              </c:extLst>
            </c:dLbl>
            <c:spPr>
              <a:noFill/>
              <a:ln>
                <a:noFill/>
              </a:ln>
              <a:effectLst/>
            </c:spPr>
            <c:txPr>
              <a:bodyPr rot="0" spcFirstLastPara="1" vertOverflow="ellipsis" vert="horz" wrap="square" anchor="ctr" anchorCtr="1"/>
              <a:lstStyle/>
              <a:p>
                <a:pPr>
                  <a:defRPr sz="2000" b="1" i="0" u="none" strike="noStrike" kern="1200" spc="0" baseline="0">
                    <a:solidFill>
                      <a:srgbClr val="268A92"/>
                    </a:solidFill>
                    <a:latin typeface="+mn-lt"/>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List1!$A$2:$A$10</c:f>
              <c:strCache>
                <c:ptCount val="7"/>
                <c:pt idx="0">
                  <c:v>Ako je po njoj snimljen film ili serija ili ako je napravljena igrica</c:v>
                </c:pt>
                <c:pt idx="1">
                  <c:v>Jednostavan i kratak tekst</c:v>
                </c:pt>
                <c:pt idx="2">
                  <c:v>Zabavna slika na koricama</c:v>
                </c:pt>
                <c:pt idx="3">
                  <c:v>Naslov</c:v>
                </c:pt>
                <c:pt idx="4">
                  <c:v>Ako su likovi mladi ljudi</c:v>
                </c:pt>
                <c:pt idx="5">
                  <c:v>Ako mi je netko preporuči</c:v>
                </c:pt>
                <c:pt idx="6">
                  <c:v>Ostalo</c:v>
                </c:pt>
              </c:strCache>
            </c:strRef>
          </c:cat>
          <c:val>
            <c:numRef>
              <c:f>List1!$B$2:$B$10</c:f>
              <c:numCache>
                <c:formatCode>General</c:formatCode>
                <c:ptCount val="9"/>
                <c:pt idx="0">
                  <c:v>20.96</c:v>
                </c:pt>
                <c:pt idx="1">
                  <c:v>19.2</c:v>
                </c:pt>
                <c:pt idx="2">
                  <c:v>18.55</c:v>
                </c:pt>
                <c:pt idx="3">
                  <c:v>18.39</c:v>
                </c:pt>
                <c:pt idx="4">
                  <c:v>11.97</c:v>
                </c:pt>
                <c:pt idx="5">
                  <c:v>10.89</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36"/>
        <c:overlap val="-58"/>
        <c:axId val="278892688"/>
        <c:axId val="278896016"/>
      </c:barChart>
      <c:catAx>
        <c:axId val="278892688"/>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rgbClr val="268A92"/>
                </a:solidFill>
                <a:latin typeface="+mn-lt"/>
                <a:ea typeface="+mn-ea"/>
                <a:cs typeface="+mn-cs"/>
              </a:defRPr>
            </a:pPr>
            <a:endParaRPr lang="sr-Latn-RS"/>
          </a:p>
        </c:txPr>
        <c:crossAx val="278896016"/>
        <c:crosses val="autoZero"/>
        <c:auto val="1"/>
        <c:lblAlgn val="ctr"/>
        <c:lblOffset val="100"/>
        <c:noMultiLvlLbl val="0"/>
      </c:catAx>
      <c:valAx>
        <c:axId val="278896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r-Latn-RS"/>
          </a:p>
        </c:txPr>
        <c:crossAx val="278892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sr-Latn-RS"/>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4.4756635710174714E-2"/>
          <c:y val="6.0013093818232548E-2"/>
          <c:w val="0.95411694261484692"/>
          <c:h val="0.85248668366597435"/>
        </c:manualLayout>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9.8752589993774515E-4"/>
                  <c:y val="-2.2835964234204928E-3"/>
                </c:manualLayout>
              </c:layout>
              <c:tx>
                <c:rich>
                  <a:bodyPr/>
                  <a:lstStyle/>
                  <a:p>
                    <a:r>
                      <a:rPr lang="en-US" baseline="0" dirty="0"/>
                      <a:t> </a:t>
                    </a:r>
                    <a:fld id="{71C847A0-C9B7-43CB-A50E-F109214664F7}"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4.8708424507707578E-3"/>
                  <c:y val="-2.0513528690512088E-2"/>
                </c:manualLayout>
              </c:layout>
              <c:tx>
                <c:rich>
                  <a:bodyPr/>
                  <a:lstStyle/>
                  <a:p>
                    <a:r>
                      <a:rPr lang="en-US" baseline="0" dirty="0"/>
                      <a:t> </a:t>
                    </a:r>
                    <a:fld id="{7743CC10-67B9-46BB-A763-DC705CFAF9A3}"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3.0856858324809913E-4"/>
                  <c:y val="-9.1343856936819713E-3"/>
                </c:manualLayout>
              </c:layout>
              <c:tx>
                <c:rich>
                  <a:bodyPr/>
                  <a:lstStyle/>
                  <a:p>
                    <a:fld id="{8BC6A608-988E-4352-86DB-0660D43C305C}" type="VALUE">
                      <a:rPr lang="en-US"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6.8459829452662841E-3"/>
                  <c:y val="0"/>
                </c:manualLayout>
              </c:layout>
              <c:tx>
                <c:rich>
                  <a:bodyPr/>
                  <a:lstStyle/>
                  <a:p>
                    <a:r>
                      <a:rPr lang="en-US" baseline="0" dirty="0"/>
                      <a:t> </a:t>
                    </a:r>
                    <a:fld id="{96290E01-BCEB-4A23-B4BC-2149E59BC58B}"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r>
                      <a:rPr lang="en-US" baseline="0"/>
                      <a:t> </a:t>
                    </a:r>
                    <a:fld id="{956C92F6-4EEB-4574-9D93-77139F14751E}"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854F-4792-9AF2-ECFB6BC07D8B}"/>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List1!$A$2:$A$7</c:f>
              <c:strCache>
                <c:ptCount val="6"/>
                <c:pt idx="0">
                  <c:v>Riječi rečenice koje ne razumijem</c:v>
                </c:pt>
                <c:pt idx="1">
                  <c:v>Puno opisa</c:v>
                </c:pt>
                <c:pt idx="2">
                  <c:v>Zastarjele teme</c:v>
                </c:pt>
                <c:pt idx="3">
                  <c:v>Nezanimljiv naslov</c:v>
                </c:pt>
                <c:pt idx="4">
                  <c:v>Nezanimljiva naslovnica</c:v>
                </c:pt>
                <c:pt idx="5">
                  <c:v>Ostalo</c:v>
                </c:pt>
              </c:strCache>
            </c:strRef>
          </c:cat>
          <c:val>
            <c:numRef>
              <c:f>List1!$B$2:$B$7</c:f>
              <c:numCache>
                <c:formatCode>General</c:formatCode>
                <c:ptCount val="6"/>
                <c:pt idx="0">
                  <c:v>28.05</c:v>
                </c:pt>
                <c:pt idx="1">
                  <c:v>24.24</c:v>
                </c:pt>
                <c:pt idx="2">
                  <c:v>20.190000000000001</c:v>
                </c:pt>
                <c:pt idx="3">
                  <c:v>14.69</c:v>
                </c:pt>
                <c:pt idx="4">
                  <c:v>12.82</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00"/>
        <c:axId val="800114239"/>
        <c:axId val="894003183"/>
      </c:barChart>
      <c:catAx>
        <c:axId val="800114239"/>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187270"/>
                </a:solidFill>
                <a:latin typeface="+mn-lt"/>
                <a:ea typeface="+mn-ea"/>
                <a:cs typeface="+mn-cs"/>
              </a:defRPr>
            </a:pPr>
            <a:endParaRPr lang="sr-Latn-RS"/>
          </a:p>
        </c:txPr>
        <c:crossAx val="894003183"/>
        <c:crosses val="autoZero"/>
        <c:auto val="1"/>
        <c:lblAlgn val="ctr"/>
        <c:lblOffset val="100"/>
        <c:noMultiLvlLbl val="0"/>
      </c:catAx>
      <c:valAx>
        <c:axId val="8940031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8001142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manualLayout>
          <c:layoutTarget val="inner"/>
          <c:xMode val="edge"/>
          <c:yMode val="edge"/>
          <c:x val="2.898673226047729E-2"/>
          <c:y val="1.6366899113540494E-2"/>
          <c:w val="0.95411694261484692"/>
          <c:h val="0.84264567446993788"/>
        </c:manualLayout>
      </c:layout>
      <c:barChart>
        <c:barDir val="col"/>
        <c:grouping val="clustered"/>
        <c:varyColors val="0"/>
        <c:ser>
          <c:idx val="0"/>
          <c:order val="0"/>
          <c:tx>
            <c:strRef>
              <c:f>List1!$B$1</c:f>
              <c:strCache>
                <c:ptCount val="1"/>
                <c:pt idx="0">
                  <c:v>  </c:v>
                </c:pt>
              </c:strCache>
            </c:strRef>
          </c:tx>
          <c:spPr>
            <a:solidFill>
              <a:schemeClr val="accent6">
                <a:shade val="76000"/>
              </a:schemeClr>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3.2403692498945199E-3"/>
                  <c:y val="-1.1202471529844799E-2"/>
                </c:manualLayout>
              </c:layout>
              <c:tx>
                <c:rich>
                  <a:bodyPr/>
                  <a:lstStyle/>
                  <a:p>
                    <a:endParaRPr lang="en-US" baseline="0" dirty="0"/>
                  </a:p>
                  <a:p>
                    <a:r>
                      <a:rPr lang="en-US" baseline="0" dirty="0"/>
                      <a:t> </a:t>
                    </a:r>
                    <a:fld id="{79A1D688-EF21-4E93-AE31-898A550C629E}"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7.6126592412122031E-4"/>
                  <c:y val="-1.6463575560758677E-2"/>
                </c:manualLayout>
              </c:layout>
              <c:tx>
                <c:rich>
                  <a:bodyPr/>
                  <a:lstStyle/>
                  <a:p>
                    <a:endParaRPr lang="en-US" baseline="0" dirty="0"/>
                  </a:p>
                  <a:p>
                    <a:r>
                      <a:rPr lang="en-US" baseline="0" dirty="0"/>
                      <a:t> </a:t>
                    </a:r>
                    <a:fld id="{E7243B1D-EAEE-481F-8128-1882A8E0A384}"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349902582264039E-3"/>
                  <c:y val="-3.1366920283565428E-2"/>
                </c:manualLayout>
              </c:layout>
              <c:tx>
                <c:rich>
                  <a:bodyPr/>
                  <a:lstStyle/>
                  <a:p>
                    <a:r>
                      <a:rPr lang="en-US" baseline="0" dirty="0"/>
                      <a:t> </a:t>
                    </a:r>
                    <a:fld id="{59CB88A2-4056-4465-A451-2F48ED04ADBA}"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4.5931395953095096E-3"/>
                  <c:y val="-1.1202471529844816E-2"/>
                </c:manualLayout>
              </c:layout>
              <c:tx>
                <c:rich>
                  <a:bodyPr/>
                  <a:lstStyle/>
                  <a:p>
                    <a:endParaRPr lang="en-US" baseline="0" dirty="0"/>
                  </a:p>
                  <a:p>
                    <a:r>
                      <a:rPr lang="en-US" baseline="0" dirty="0"/>
                      <a:t> </a:t>
                    </a:r>
                    <a:fld id="{C28C7E01-3CCE-4BB6-A675-31AB9DB855F8}"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endParaRPr lang="en-US" baseline="0" dirty="0"/>
                  </a:p>
                  <a:p>
                    <a:r>
                      <a:rPr lang="en-US" baseline="0" dirty="0"/>
                      <a:t> </a:t>
                    </a:r>
                    <a:fld id="{3728494E-5B7E-4E70-99D6-8A2B58A7FECA}"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973-44B7-96B5-A00372EAEDBF}"/>
                </c:ext>
              </c:extLst>
            </c:dLbl>
            <c:dLbl>
              <c:idx val="5"/>
              <c:layout>
                <c:manualLayout>
                  <c:x val="2.2528433499567745E-3"/>
                  <c:y val="1.1202471529844755E-2"/>
                </c:manualLayout>
              </c:layout>
              <c:tx>
                <c:rich>
                  <a:bodyPr/>
                  <a:lstStyle/>
                  <a:p>
                    <a:endParaRPr lang="en-US" baseline="0" dirty="0"/>
                  </a:p>
                  <a:p>
                    <a:r>
                      <a:rPr lang="en-US" baseline="0" dirty="0"/>
                      <a:t> </a:t>
                    </a:r>
                    <a:fld id="{92FDF88B-280D-4896-8F4D-87A058B93708}"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973-44B7-96B5-A00372EAEDBF}"/>
                </c:ext>
              </c:extLst>
            </c:dLbl>
            <c:dLbl>
              <c:idx val="6"/>
              <c:tx>
                <c:rich>
                  <a:bodyPr/>
                  <a:lstStyle/>
                  <a:p>
                    <a:endParaRPr lang="en-US" baseline="0" dirty="0"/>
                  </a:p>
                  <a:p>
                    <a:r>
                      <a:rPr lang="en-US" baseline="0" dirty="0"/>
                      <a:t> </a:t>
                    </a:r>
                    <a:fld id="{6B37857B-C26B-4922-98B2-B7C64244CDA5}"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973-44B7-96B5-A00372EAEDBF}"/>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Vlak u snijegu </c:v>
                </c:pt>
                <c:pt idx="1">
                  <c:v>Dnevnik Pauline P.</c:v>
                </c:pt>
                <c:pt idx="2">
                  <c:v>Družba Pere Kvržice</c:v>
                </c:pt>
                <c:pt idx="3">
                  <c:v>Šegrt Hlapić</c:v>
                </c:pt>
                <c:pt idx="4">
                  <c:v>Duh u močvari</c:v>
                </c:pt>
                <c:pt idx="5">
                  <c:v>Pale sam na svijetu</c:v>
                </c:pt>
                <c:pt idx="6">
                  <c:v>Eko Eko</c:v>
                </c:pt>
              </c:strCache>
            </c:strRef>
          </c:cat>
          <c:val>
            <c:numRef>
              <c:f>List1!$B$2:$B$8</c:f>
              <c:numCache>
                <c:formatCode>General</c:formatCode>
                <c:ptCount val="7"/>
                <c:pt idx="0">
                  <c:v>38.35</c:v>
                </c:pt>
                <c:pt idx="1">
                  <c:v>11.42</c:v>
                </c:pt>
                <c:pt idx="2">
                  <c:v>10.6</c:v>
                </c:pt>
                <c:pt idx="3">
                  <c:v>10.6</c:v>
                </c:pt>
                <c:pt idx="4">
                  <c:v>10.6</c:v>
                </c:pt>
                <c:pt idx="5">
                  <c:v>4.83</c:v>
                </c:pt>
                <c:pt idx="6">
                  <c:v>4.45</c:v>
                </c:pt>
              </c:numCache>
            </c:numRef>
          </c:val>
          <c:extLst>
            <c:ext xmlns:c16="http://schemas.microsoft.com/office/drawing/2014/chart" uri="{C3380CC4-5D6E-409C-BE32-E72D297353CC}">
              <c16:uniqueId val="{00000008-2E65-414D-A59E-E5438D25CE51}"/>
            </c:ext>
          </c:extLst>
        </c:ser>
        <c:ser>
          <c:idx val="1"/>
          <c:order val="1"/>
          <c:tx>
            <c:strRef>
              <c:f>List1!$C$1</c:f>
              <c:strCache>
                <c:ptCount val="1"/>
                <c:pt idx="0">
                  <c:v>Stupac1</c:v>
                </c:pt>
              </c:strCache>
            </c:strRef>
          </c:tx>
          <c:spPr>
            <a:solidFill>
              <a:schemeClr val="accent6">
                <a:tint val="77000"/>
              </a:schemeClr>
            </a:solidFill>
            <a:ln>
              <a:noFill/>
            </a:ln>
            <a:effectLst>
              <a:outerShdw blurRad="63500" sx="102000" sy="102000" algn="ctr"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77000"/>
                      </a:schemeClr>
                    </a:solidFill>
                    <a:latin typeface="+mn-lt"/>
                    <a:ea typeface="+mn-ea"/>
                    <a:cs typeface="+mn-cs"/>
                  </a:defRPr>
                </a:pPr>
                <a:endParaRPr lang="sr-Latn-RS"/>
              </a:p>
            </c:txPr>
            <c:dLblPos val="outEnd"/>
            <c:showLegendKey val="0"/>
            <c:showVal val="0"/>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Vlak u snijegu </c:v>
                </c:pt>
                <c:pt idx="1">
                  <c:v>Dnevnik Pauline P.</c:v>
                </c:pt>
                <c:pt idx="2">
                  <c:v>Družba Pere Kvržice</c:v>
                </c:pt>
                <c:pt idx="3">
                  <c:v>Šegrt Hlapić</c:v>
                </c:pt>
                <c:pt idx="4">
                  <c:v>Duh u močvari</c:v>
                </c:pt>
                <c:pt idx="5">
                  <c:v>Pale sam na svijetu</c:v>
                </c:pt>
                <c:pt idx="6">
                  <c:v>Eko Eko</c:v>
                </c:pt>
              </c:strCache>
            </c:strRef>
          </c:cat>
          <c:val>
            <c:numRef>
              <c:f>List1!$C$2:$C$8</c:f>
              <c:numCache>
                <c:formatCode>General</c:formatCode>
                <c:ptCount val="7"/>
              </c:numCache>
            </c:numRef>
          </c:val>
          <c:extLst>
            <c:ext xmlns:c16="http://schemas.microsoft.com/office/drawing/2014/chart" uri="{C3380CC4-5D6E-409C-BE32-E72D297353CC}">
              <c16:uniqueId val="{00000000-4973-44B7-96B5-A00372EAEDBF}"/>
            </c:ext>
          </c:extLst>
        </c:ser>
        <c:dLbls>
          <c:showLegendKey val="0"/>
          <c:showVal val="0"/>
          <c:showCatName val="0"/>
          <c:showSerName val="0"/>
          <c:showPercent val="0"/>
          <c:showBubbleSize val="0"/>
        </c:dLbls>
        <c:gapWidth val="100"/>
        <c:axId val="27017871"/>
        <c:axId val="603511247"/>
      </c:barChart>
      <c:catAx>
        <c:axId val="27017871"/>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268A92"/>
                </a:solidFill>
                <a:latin typeface="+mn-lt"/>
                <a:ea typeface="+mn-ea"/>
                <a:cs typeface="+mn-cs"/>
              </a:defRPr>
            </a:pPr>
            <a:endParaRPr lang="sr-Latn-RS"/>
          </a:p>
        </c:txPr>
        <c:crossAx val="603511247"/>
        <c:crosses val="autoZero"/>
        <c:auto val="1"/>
        <c:lblAlgn val="ctr"/>
        <c:lblOffset val="100"/>
        <c:noMultiLvlLbl val="0"/>
      </c:catAx>
      <c:valAx>
        <c:axId val="603511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70178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manualLayout>
          <c:layoutTarget val="inner"/>
          <c:xMode val="edge"/>
          <c:yMode val="edge"/>
          <c:x val="2.898673226047729E-2"/>
          <c:y val="1.6366899113540494E-2"/>
          <c:w val="0.95411694261484692"/>
          <c:h val="0.84264567446993788"/>
        </c:manualLayout>
      </c:layout>
      <c:barChart>
        <c:barDir val="col"/>
        <c:grouping val="clustered"/>
        <c:varyColors val="0"/>
        <c:ser>
          <c:idx val="0"/>
          <c:order val="0"/>
          <c:tx>
            <c:strRef>
              <c:f>List1!$B$1</c:f>
              <c:strCache>
                <c:ptCount val="1"/>
                <c:pt idx="0">
                  <c:v>  </c:v>
                </c:pt>
              </c:strCache>
            </c:strRef>
          </c:tx>
          <c:spPr>
            <a:solidFill>
              <a:schemeClr val="accent6">
                <a:shade val="76000"/>
              </a:schemeClr>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2.3917391249974238E-3"/>
                  <c:y val="2.1284695906705099E-2"/>
                </c:manualLayout>
              </c:layout>
              <c:tx>
                <c:rich>
                  <a:bodyPr rot="0" spcFirstLastPara="1" vertOverflow="ellipsis" vert="horz" wrap="square" lIns="38100" tIns="19050" rIns="38100" bIns="19050" anchor="ctr" anchorCtr="1">
                    <a:no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en-US" baseline="0" dirty="0"/>
                  </a:p>
                  <a:p>
                    <a:pPr>
                      <a:defRPr sz="1800">
                        <a:solidFill>
                          <a:srgbClr val="187270"/>
                        </a:solidFill>
                        <a:latin typeface="Arial Black" panose="020B0A04020102020204" pitchFamily="34" charset="0"/>
                      </a:defRPr>
                    </a:pPr>
                    <a:r>
                      <a:rPr lang="en-US" baseline="0" dirty="0"/>
                      <a:t> </a:t>
                    </a:r>
                    <a:fld id="{79A1D688-EF21-4E93-AE31-898A550C629E}" type="VALUE">
                      <a:rPr lang="en-US" baseline="0" smtClean="0">
                        <a:highlight>
                          <a:srgbClr val="FFFF00"/>
                        </a:highlight>
                      </a:rPr>
                      <a:pPr>
                        <a:defRPr sz="1800">
                          <a:solidFill>
                            <a:srgbClr val="187270"/>
                          </a:solidFill>
                          <a:latin typeface="Arial Black" panose="020B0A04020102020204" pitchFamily="34" charset="0"/>
                        </a:defRPr>
                      </a:pPr>
                      <a:t>[VRIJEDNOST]</a:t>
                    </a:fld>
                    <a:endParaRPr lang="en-US" baseline="0" dirty="0"/>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layout>
                    <c:manualLayout>
                      <c:w val="7.4366358982073125E-2"/>
                      <c:h val="0.16301836570230144"/>
                    </c:manualLayout>
                  </c15:layout>
                  <c15:dlblFieldTable/>
                  <c15:showDataLabelsRange val="0"/>
                </c:ext>
                <c:ext xmlns:c16="http://schemas.microsoft.com/office/drawing/2014/chart" uri="{C3380CC4-5D6E-409C-BE32-E72D297353CC}">
                  <c16:uniqueId val="{00000001-2E65-414D-A59E-E5438D25CE51}"/>
                </c:ext>
              </c:extLst>
            </c:dLbl>
            <c:dLbl>
              <c:idx val="1"/>
              <c:layout>
                <c:manualLayout>
                  <c:x val="7.6126592412122031E-4"/>
                  <c:y val="-1.6463575560758677E-2"/>
                </c:manualLayout>
              </c:layout>
              <c:tx>
                <c:rich>
                  <a:bodyPr/>
                  <a:lstStyle/>
                  <a:p>
                    <a:endParaRPr lang="en-US" baseline="0" dirty="0"/>
                  </a:p>
                  <a:p>
                    <a:r>
                      <a:rPr lang="en-US" baseline="0" dirty="0"/>
                      <a:t> </a:t>
                    </a:r>
                    <a:fld id="{E7243B1D-EAEE-481F-8128-1882A8E0A384}"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349902582264039E-3"/>
                  <c:y val="-3.1366920283565428E-2"/>
                </c:manualLayout>
              </c:layout>
              <c:tx>
                <c:rich>
                  <a:bodyPr/>
                  <a:lstStyle/>
                  <a:p>
                    <a:r>
                      <a:rPr lang="en-US" baseline="0" dirty="0"/>
                      <a:t> </a:t>
                    </a:r>
                    <a:fld id="{59CB88A2-4056-4465-A451-2F48ED04ADBA}"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4.5931395953095096E-3"/>
                  <c:y val="-1.1202471529844816E-2"/>
                </c:manualLayout>
              </c:layout>
              <c:tx>
                <c:rich>
                  <a:bodyPr/>
                  <a:lstStyle/>
                  <a:p>
                    <a:endParaRPr lang="en-US" baseline="0" dirty="0"/>
                  </a:p>
                  <a:p>
                    <a:r>
                      <a:rPr lang="en-US" baseline="0" dirty="0"/>
                      <a:t> </a:t>
                    </a:r>
                    <a:fld id="{C28C7E01-3CCE-4BB6-A675-31AB9DB855F8}"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endParaRPr lang="en-US" baseline="0" dirty="0"/>
                  </a:p>
                  <a:p>
                    <a:r>
                      <a:rPr lang="en-US" baseline="0" dirty="0"/>
                      <a:t> </a:t>
                    </a:r>
                    <a:fld id="{3728494E-5B7E-4E70-99D6-8A2B58A7FECA}"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973-44B7-96B5-A00372EAEDBF}"/>
                </c:ext>
              </c:extLst>
            </c:dLbl>
            <c:dLbl>
              <c:idx val="5"/>
              <c:layout>
                <c:manualLayout>
                  <c:x val="2.2528433499567745E-3"/>
                  <c:y val="1.1202471529844755E-2"/>
                </c:manualLayout>
              </c:layout>
              <c:tx>
                <c:rich>
                  <a:bodyPr/>
                  <a:lstStyle/>
                  <a:p>
                    <a:endParaRPr lang="en-US" baseline="0" dirty="0"/>
                  </a:p>
                  <a:p>
                    <a:r>
                      <a:rPr lang="en-US" baseline="0" dirty="0"/>
                      <a:t> </a:t>
                    </a:r>
                    <a:fld id="{92FDF88B-280D-4896-8F4D-87A058B93708}"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973-44B7-96B5-A00372EAEDBF}"/>
                </c:ext>
              </c:extLst>
            </c:dLbl>
            <c:dLbl>
              <c:idx val="6"/>
              <c:tx>
                <c:rich>
                  <a:bodyPr/>
                  <a:lstStyle/>
                  <a:p>
                    <a:endParaRPr lang="en-US" baseline="0" dirty="0"/>
                  </a:p>
                  <a:p>
                    <a:r>
                      <a:rPr lang="en-US" baseline="0" dirty="0"/>
                      <a:t> </a:t>
                    </a:r>
                    <a:fld id="{6B37857B-C26B-4922-98B2-B7C64244CDA5}"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973-44B7-96B5-A00372EAEDBF}"/>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Koko u Parizu</c:v>
                </c:pt>
                <c:pt idx="1">
                  <c:v>Charlie i tvornica čokolade</c:v>
                </c:pt>
                <c:pt idx="2">
                  <c:v>Trojica u Trnju</c:v>
                </c:pt>
                <c:pt idx="3">
                  <c:v>Gregovi dnevnici</c:v>
                </c:pt>
                <c:pt idx="4">
                  <c:v>Zeleni pas</c:v>
                </c:pt>
                <c:pt idx="5">
                  <c:v>Dnevnik Anne Frank</c:v>
                </c:pt>
                <c:pt idx="6">
                  <c:v>Strah u Ulici lipa</c:v>
                </c:pt>
              </c:strCache>
            </c:strRef>
          </c:cat>
          <c:val>
            <c:numRef>
              <c:f>List1!$B$2:$B$8</c:f>
              <c:numCache>
                <c:formatCode>General</c:formatCode>
                <c:ptCount val="7"/>
                <c:pt idx="0">
                  <c:v>16.690000000000001</c:v>
                </c:pt>
                <c:pt idx="1">
                  <c:v>11.1</c:v>
                </c:pt>
                <c:pt idx="2">
                  <c:v>9.51</c:v>
                </c:pt>
                <c:pt idx="3">
                  <c:v>9.23</c:v>
                </c:pt>
                <c:pt idx="4">
                  <c:v>6.06</c:v>
                </c:pt>
                <c:pt idx="5">
                  <c:v>5.13</c:v>
                </c:pt>
                <c:pt idx="6">
                  <c:v>4.9400000000000004</c:v>
                </c:pt>
              </c:numCache>
            </c:numRef>
          </c:val>
          <c:extLst>
            <c:ext xmlns:c16="http://schemas.microsoft.com/office/drawing/2014/chart" uri="{C3380CC4-5D6E-409C-BE32-E72D297353CC}">
              <c16:uniqueId val="{00000008-2E65-414D-A59E-E5438D25CE51}"/>
            </c:ext>
          </c:extLst>
        </c:ser>
        <c:ser>
          <c:idx val="1"/>
          <c:order val="1"/>
          <c:tx>
            <c:strRef>
              <c:f>List1!$C$1</c:f>
              <c:strCache>
                <c:ptCount val="1"/>
                <c:pt idx="0">
                  <c:v>Stupac1</c:v>
                </c:pt>
              </c:strCache>
            </c:strRef>
          </c:tx>
          <c:spPr>
            <a:solidFill>
              <a:schemeClr val="accent6">
                <a:tint val="77000"/>
              </a:schemeClr>
            </a:solidFill>
            <a:ln>
              <a:noFill/>
            </a:ln>
            <a:effectLst>
              <a:outerShdw blurRad="63500" sx="102000" sy="102000" algn="ctr"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77000"/>
                      </a:schemeClr>
                    </a:solidFill>
                    <a:latin typeface="+mn-lt"/>
                    <a:ea typeface="+mn-ea"/>
                    <a:cs typeface="+mn-cs"/>
                  </a:defRPr>
                </a:pPr>
                <a:endParaRPr lang="sr-Latn-RS"/>
              </a:p>
            </c:txPr>
            <c:dLblPos val="outEnd"/>
            <c:showLegendKey val="0"/>
            <c:showVal val="0"/>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Koko u Parizu</c:v>
                </c:pt>
                <c:pt idx="1">
                  <c:v>Charlie i tvornica čokolade</c:v>
                </c:pt>
                <c:pt idx="2">
                  <c:v>Trojica u Trnju</c:v>
                </c:pt>
                <c:pt idx="3">
                  <c:v>Gregovi dnevnici</c:v>
                </c:pt>
                <c:pt idx="4">
                  <c:v>Zeleni pas</c:v>
                </c:pt>
                <c:pt idx="5">
                  <c:v>Dnevnik Anne Frank</c:v>
                </c:pt>
                <c:pt idx="6">
                  <c:v>Strah u Ulici lipa</c:v>
                </c:pt>
              </c:strCache>
            </c:strRef>
          </c:cat>
          <c:val>
            <c:numRef>
              <c:f>List1!$C$2:$C$8</c:f>
              <c:numCache>
                <c:formatCode>General</c:formatCode>
                <c:ptCount val="7"/>
              </c:numCache>
            </c:numRef>
          </c:val>
          <c:extLst>
            <c:ext xmlns:c16="http://schemas.microsoft.com/office/drawing/2014/chart" uri="{C3380CC4-5D6E-409C-BE32-E72D297353CC}">
              <c16:uniqueId val="{00000000-4973-44B7-96B5-A00372EAEDBF}"/>
            </c:ext>
          </c:extLst>
        </c:ser>
        <c:dLbls>
          <c:showLegendKey val="0"/>
          <c:showVal val="0"/>
          <c:showCatName val="0"/>
          <c:showSerName val="0"/>
          <c:showPercent val="0"/>
          <c:showBubbleSize val="0"/>
        </c:dLbls>
        <c:gapWidth val="20"/>
        <c:overlap val="52"/>
        <c:axId val="27017871"/>
        <c:axId val="603511247"/>
      </c:barChart>
      <c:catAx>
        <c:axId val="27017871"/>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rgbClr val="268A92"/>
                </a:solidFill>
                <a:latin typeface="+mn-lt"/>
                <a:ea typeface="+mn-ea"/>
                <a:cs typeface="+mn-cs"/>
              </a:defRPr>
            </a:pPr>
            <a:endParaRPr lang="sr-Latn-RS"/>
          </a:p>
        </c:txPr>
        <c:crossAx val="603511247"/>
        <c:crosses val="autoZero"/>
        <c:auto val="1"/>
        <c:lblAlgn val="ctr"/>
        <c:lblOffset val="100"/>
        <c:noMultiLvlLbl val="0"/>
      </c:catAx>
      <c:valAx>
        <c:axId val="603511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70178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List1!$B$1</c:f>
              <c:strCache>
                <c:ptCount val="1"/>
                <c:pt idx="0">
                  <c:v>Stupac1</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0"/>
            <c:invertIfNegative val="0"/>
            <c:bubble3D val="0"/>
            <c:extLst>
              <c:ext xmlns:c16="http://schemas.microsoft.com/office/drawing/2014/chart" uri="{C3380CC4-5D6E-409C-BE32-E72D297353CC}">
                <c16:uniqueId val="{00000003-4E98-412C-BA0C-C92FC594A259}"/>
              </c:ext>
            </c:extLst>
          </c:dPt>
          <c:dPt>
            <c:idx val="1"/>
            <c:invertIfNegative val="0"/>
            <c:bubble3D val="0"/>
            <c:extLst>
              <c:ext xmlns:c16="http://schemas.microsoft.com/office/drawing/2014/chart" uri="{C3380CC4-5D6E-409C-BE32-E72D297353CC}">
                <c16:uniqueId val="{00000002-4E98-412C-BA0C-C92FC594A259}"/>
              </c:ext>
            </c:extLst>
          </c:dPt>
          <c:dPt>
            <c:idx val="2"/>
            <c:invertIfNegative val="0"/>
            <c:bubble3D val="0"/>
            <c:extLst>
              <c:ext xmlns:c16="http://schemas.microsoft.com/office/drawing/2014/chart" uri="{C3380CC4-5D6E-409C-BE32-E72D297353CC}">
                <c16:uniqueId val="{00000001-4E98-412C-BA0C-C92FC594A259}"/>
              </c:ext>
            </c:extLst>
          </c:dPt>
          <c:dPt>
            <c:idx val="3"/>
            <c:invertIfNegative val="0"/>
            <c:bubble3D val="0"/>
            <c:extLst>
              <c:ext xmlns:c16="http://schemas.microsoft.com/office/drawing/2014/chart" uri="{C3380CC4-5D6E-409C-BE32-E72D297353CC}">
                <c16:uniqueId val="{00000004-4E98-412C-BA0C-C92FC594A259}"/>
              </c:ext>
            </c:extLst>
          </c:dPt>
          <c:dLbls>
            <c:dLbl>
              <c:idx val="0"/>
              <c:tx>
                <c:rich>
                  <a:bodyPr/>
                  <a:lstStyle/>
                  <a:p>
                    <a:r>
                      <a:rPr lang="en-US" sz="2400">
                        <a:solidFill>
                          <a:srgbClr val="268A92"/>
                        </a:solidFill>
                      </a:rPr>
                      <a:t> </a:t>
                    </a:r>
                    <a:fld id="{54F95B5C-0698-4C01-AABF-ED71FB05B890}" type="VALUE">
                      <a:rPr lang="en-US" sz="2400">
                        <a:solidFill>
                          <a:srgbClr val="268A92"/>
                        </a:solidFill>
                      </a:rPr>
                      <a:pPr/>
                      <a:t>[VRIJEDNOST]</a:t>
                    </a:fld>
                    <a:endParaRPr lang="en-US" sz="2400">
                      <a:solidFill>
                        <a:srgbClr val="268A92"/>
                      </a:solidFill>
                    </a:endParaRP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E98-412C-BA0C-C92FC594A259}"/>
                </c:ext>
              </c:extLst>
            </c:dLbl>
            <c:dLbl>
              <c:idx val="1"/>
              <c:layout>
                <c:manualLayout>
                  <c:x val="3.7582801577823797E-3"/>
                  <c:y val="-3.0468748125692169E-2"/>
                </c:manualLayout>
              </c:layout>
              <c:tx>
                <c:rich>
                  <a:bodyPr/>
                  <a:lstStyle/>
                  <a:p>
                    <a:r>
                      <a:rPr lang="en-US" sz="2400">
                        <a:solidFill>
                          <a:srgbClr val="268A92"/>
                        </a:solidFill>
                      </a:rPr>
                      <a:t> </a:t>
                    </a:r>
                    <a:fld id="{8D106B8F-BDAD-4482-8D06-4185DD211393}" type="VALUE">
                      <a:rPr lang="en-US" sz="2400">
                        <a:solidFill>
                          <a:srgbClr val="268A92"/>
                        </a:solidFill>
                      </a:rPr>
                      <a:pPr/>
                      <a:t>[VRIJEDNOST]</a:t>
                    </a:fld>
                    <a:endParaRPr lang="en-US" sz="2400">
                      <a:solidFill>
                        <a:srgbClr val="268A92"/>
                      </a:solidFill>
                    </a:endParaRP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E98-412C-BA0C-C92FC594A259}"/>
                </c:ext>
              </c:extLst>
            </c:dLbl>
            <c:dLbl>
              <c:idx val="2"/>
              <c:layout>
                <c:manualLayout>
                  <c:x val="-4.3682921681012562E-3"/>
                  <c:y val="-2.578124841404739E-2"/>
                </c:manualLayout>
              </c:layout>
              <c:tx>
                <c:rich>
                  <a:bodyPr/>
                  <a:lstStyle/>
                  <a:p>
                    <a:r>
                      <a:rPr lang="en-US" sz="2400">
                        <a:solidFill>
                          <a:srgbClr val="268A92"/>
                        </a:solidFill>
                      </a:rPr>
                      <a:t> </a:t>
                    </a:r>
                    <a:fld id="{F1E78785-9525-4DD4-A9DB-F0F7B7EF8964}" type="VALUE">
                      <a:rPr lang="en-US" sz="2400">
                        <a:solidFill>
                          <a:srgbClr val="268A92"/>
                        </a:solidFill>
                      </a:rPr>
                      <a:pPr/>
                      <a:t>[VRIJEDNOST]</a:t>
                    </a:fld>
                    <a:endParaRPr lang="en-US" sz="2400">
                      <a:solidFill>
                        <a:srgbClr val="268A92"/>
                      </a:solidFill>
                    </a:endParaRP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E98-412C-BA0C-C92FC594A259}"/>
                </c:ext>
              </c:extLst>
            </c:dLbl>
            <c:dLbl>
              <c:idx val="3"/>
              <c:layout>
                <c:manualLayout>
                  <c:x val="4.9691131602292681E-2"/>
                  <c:y val="7.734374524214165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E98-412C-BA0C-C92FC594A25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3"/>
                <c:pt idx="0">
                  <c:v>Članovi uže obitelji</c:v>
                </c:pt>
                <c:pt idx="1">
                  <c:v>Nitko mi nije čitao</c:v>
                </c:pt>
                <c:pt idx="2">
                  <c:v>Ostalo</c:v>
                </c:pt>
              </c:strCache>
            </c:strRef>
          </c:cat>
          <c:val>
            <c:numRef>
              <c:f>List1!$B$2:$B$5</c:f>
              <c:numCache>
                <c:formatCode>General</c:formatCode>
                <c:ptCount val="4"/>
                <c:pt idx="0">
                  <c:v>69.849999999999994</c:v>
                </c:pt>
                <c:pt idx="1">
                  <c:v>26.36</c:v>
                </c:pt>
                <c:pt idx="2">
                  <c:v>3.8</c:v>
                </c:pt>
              </c:numCache>
            </c:numRef>
          </c:val>
          <c:extLst>
            <c:ext xmlns:c16="http://schemas.microsoft.com/office/drawing/2014/chart" uri="{C3380CC4-5D6E-409C-BE32-E72D297353CC}">
              <c16:uniqueId val="{00000000-4E98-412C-BA0C-C92FC594A259}"/>
            </c:ext>
          </c:extLst>
        </c:ser>
        <c:dLbls>
          <c:showLegendKey val="0"/>
          <c:showVal val="0"/>
          <c:showCatName val="0"/>
          <c:showSerName val="0"/>
          <c:showPercent val="0"/>
          <c:showBubbleSize val="0"/>
        </c:dLbls>
        <c:gapWidth val="100"/>
        <c:overlap val="-24"/>
        <c:axId val="1766468415"/>
        <c:axId val="1766491935"/>
      </c:barChart>
      <c:catAx>
        <c:axId val="1766468415"/>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rgbClr val="187270"/>
                </a:solidFill>
                <a:latin typeface="Arial" panose="020B0604020202020204" pitchFamily="34" charset="0"/>
                <a:ea typeface="+mn-ea"/>
                <a:cs typeface="Arial" panose="020B0604020202020204" pitchFamily="34" charset="0"/>
              </a:defRPr>
            </a:pPr>
            <a:endParaRPr lang="sr-Latn-RS"/>
          </a:p>
        </c:txPr>
        <c:crossAx val="1766491935"/>
        <c:crosses val="autoZero"/>
        <c:auto val="1"/>
        <c:lblAlgn val="ctr"/>
        <c:lblOffset val="100"/>
        <c:noMultiLvlLbl val="0"/>
      </c:catAx>
      <c:valAx>
        <c:axId val="17664919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766468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manualLayout>
          <c:layoutTarget val="inner"/>
          <c:xMode val="edge"/>
          <c:yMode val="edge"/>
          <c:x val="3.4692102391552869E-2"/>
          <c:y val="1.6366899113540494E-2"/>
          <c:w val="0.96200189433969541"/>
          <c:h val="0.84264567446993788"/>
        </c:manualLayout>
      </c:layout>
      <c:barChart>
        <c:barDir val="col"/>
        <c:grouping val="clustered"/>
        <c:varyColors val="0"/>
        <c:ser>
          <c:idx val="0"/>
          <c:order val="0"/>
          <c:tx>
            <c:strRef>
              <c:f>List1!$B$1</c:f>
              <c:strCache>
                <c:ptCount val="1"/>
                <c:pt idx="0">
                  <c:v>  </c:v>
                </c:pt>
              </c:strCache>
            </c:strRef>
          </c:tx>
          <c:spPr>
            <a:solidFill>
              <a:schemeClr val="accent6">
                <a:shade val="76000"/>
              </a:schemeClr>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1.2653174500190415E-3"/>
                  <c:y val="1.0082224376860301E-2"/>
                </c:manualLayout>
              </c:layout>
              <c:tx>
                <c:rich>
                  <a:bodyPr rot="0" spcFirstLastPara="1" vertOverflow="ellipsis" vert="horz" wrap="square" lIns="38100" tIns="19050" rIns="38100" bIns="19050" anchor="ctr" anchorCtr="0">
                    <a:noAutofit/>
                  </a:bodyPr>
                  <a:lstStyle/>
                  <a:p>
                    <a:pPr algn="l">
                      <a:defRPr sz="1800" b="1" i="0" u="none" strike="noStrike" kern="1200" spc="0" baseline="0">
                        <a:solidFill>
                          <a:srgbClr val="187270"/>
                        </a:solidFill>
                        <a:latin typeface="Arial Black" panose="020B0A04020102020204" pitchFamily="34" charset="0"/>
                        <a:ea typeface="+mn-ea"/>
                        <a:cs typeface="+mn-cs"/>
                      </a:defRPr>
                    </a:pPr>
                    <a:fld id="{79A1D688-EF21-4E93-AE31-898A550C629E}" type="VALUE">
                      <a:rPr lang="en-US" baseline="0" smtClean="0"/>
                      <a:pPr algn="l">
                        <a:defRPr sz="1800">
                          <a:solidFill>
                            <a:srgbClr val="187270"/>
                          </a:solidFill>
                          <a:latin typeface="Arial Black" panose="020B0A04020102020204" pitchFamily="34" charset="0"/>
                        </a:defRPr>
                      </a:pPr>
                      <a:t>[VRIJEDNOST]</a:t>
                    </a:fld>
                    <a:endParaRPr lang="hr-HR"/>
                  </a:p>
                </c:rich>
              </c:tx>
              <c:spPr>
                <a:noFill/>
                <a:ln>
                  <a:noFill/>
                </a:ln>
                <a:effectLst/>
              </c:spPr>
              <c:txPr>
                <a:bodyPr rot="0" spcFirstLastPara="1" vertOverflow="ellipsis" vert="horz" wrap="square" lIns="38100" tIns="19050" rIns="38100" bIns="19050" anchor="ctr" anchorCtr="0">
                  <a:noAutofit/>
                </a:bodyPr>
                <a:lstStyle/>
                <a:p>
                  <a:pPr algn="l">
                    <a:defRPr sz="1800" b="1" i="0" u="none" strike="noStrike" kern="1200" spc="0" baseline="0">
                      <a:solidFill>
                        <a:srgbClr val="187270"/>
                      </a:solidFill>
                      <a:latin typeface="Arial Black" panose="020B0A04020102020204" pitchFamily="34" charset="0"/>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layout>
                    <c:manualLayout>
                      <c:w val="7.4366358982073125E-2"/>
                      <c:h val="0.14061342264261184"/>
                    </c:manualLayout>
                  </c15:layout>
                  <c15:dlblFieldTable/>
                  <c15:showDataLabelsRange val="0"/>
                </c:ext>
                <c:ext xmlns:c16="http://schemas.microsoft.com/office/drawing/2014/chart" uri="{C3380CC4-5D6E-409C-BE32-E72D297353CC}">
                  <c16:uniqueId val="{00000001-2E65-414D-A59E-E5438D25CE51}"/>
                </c:ext>
              </c:extLst>
            </c:dLbl>
            <c:dLbl>
              <c:idx val="1"/>
              <c:layout>
                <c:manualLayout>
                  <c:x val="7.6126592412122031E-4"/>
                  <c:y val="-1.6463575560758677E-2"/>
                </c:manualLayout>
              </c:layout>
              <c:tx>
                <c:rich>
                  <a:bodyPr/>
                  <a:lstStyle/>
                  <a:p>
                    <a:endParaRPr lang="en-US" baseline="0" dirty="0"/>
                  </a:p>
                  <a:p>
                    <a:r>
                      <a:rPr lang="en-US" baseline="0" dirty="0"/>
                      <a:t> </a:t>
                    </a:r>
                    <a:fld id="{E7243B1D-EAEE-481F-8128-1882A8E0A384}"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349902582264039E-3"/>
                  <c:y val="-3.1366920283565428E-2"/>
                </c:manualLayout>
              </c:layout>
              <c:tx>
                <c:rich>
                  <a:bodyPr/>
                  <a:lstStyle/>
                  <a:p>
                    <a:r>
                      <a:rPr lang="en-US" baseline="0" dirty="0"/>
                      <a:t> </a:t>
                    </a:r>
                    <a:fld id="{59CB88A2-4056-4465-A451-2F48ED04ADBA}"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4.5931395953095096E-3"/>
                  <c:y val="-1.1202471529844816E-2"/>
                </c:manualLayout>
              </c:layout>
              <c:tx>
                <c:rich>
                  <a:bodyPr/>
                  <a:lstStyle/>
                  <a:p>
                    <a:endParaRPr lang="en-US" baseline="0" dirty="0"/>
                  </a:p>
                  <a:p>
                    <a:r>
                      <a:rPr lang="en-US" baseline="0" dirty="0"/>
                      <a:t> </a:t>
                    </a:r>
                    <a:fld id="{C28C7E01-3CCE-4BB6-A675-31AB9DB855F8}"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endParaRPr lang="en-US" baseline="0" dirty="0"/>
                  </a:p>
                  <a:p>
                    <a:r>
                      <a:rPr lang="en-US" baseline="0" dirty="0"/>
                      <a:t> </a:t>
                    </a:r>
                    <a:fld id="{3728494E-5B7E-4E70-99D6-8A2B58A7FECA}"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973-44B7-96B5-A00372EAEDBF}"/>
                </c:ext>
              </c:extLst>
            </c:dLbl>
            <c:dLbl>
              <c:idx val="5"/>
              <c:layout>
                <c:manualLayout>
                  <c:x val="2.2528433499567745E-3"/>
                  <c:y val="1.1202471529844755E-2"/>
                </c:manualLayout>
              </c:layout>
              <c:tx>
                <c:rich>
                  <a:bodyPr/>
                  <a:lstStyle/>
                  <a:p>
                    <a:endParaRPr lang="en-US" baseline="0" dirty="0"/>
                  </a:p>
                  <a:p>
                    <a:r>
                      <a:rPr lang="en-US" baseline="0" dirty="0"/>
                      <a:t> </a:t>
                    </a:r>
                    <a:fld id="{92FDF88B-280D-4896-8F4D-87A058B93708}"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973-44B7-96B5-A00372EAEDBF}"/>
                </c:ext>
              </c:extLst>
            </c:dLbl>
            <c:dLbl>
              <c:idx val="6"/>
              <c:tx>
                <c:rich>
                  <a:bodyPr/>
                  <a:lstStyle/>
                  <a:p>
                    <a:endParaRPr lang="en-US" baseline="0" dirty="0"/>
                  </a:p>
                  <a:p>
                    <a:r>
                      <a:rPr lang="en-US" baseline="0" dirty="0"/>
                      <a:t> </a:t>
                    </a:r>
                    <a:fld id="{6B37857B-C26B-4922-98B2-B7C64244CDA5}"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973-44B7-96B5-A00372EAEDBF}"/>
                </c:ext>
              </c:extLst>
            </c:dLbl>
            <c:dLbl>
              <c:idx val="7"/>
              <c:tx>
                <c:rich>
                  <a:bodyPr/>
                  <a:lstStyle/>
                  <a:p>
                    <a:r>
                      <a:rPr lang="en-US" baseline="0"/>
                      <a:t> </a:t>
                    </a:r>
                    <a:fld id="{A852E265-E632-4401-AD47-640203C1732A}"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C77-4EFF-9E78-0F7E24F0A962}"/>
                </c:ext>
              </c:extLst>
            </c:dLbl>
            <c:dLbl>
              <c:idx val="8"/>
              <c:tx>
                <c:rich>
                  <a:bodyPr/>
                  <a:lstStyle/>
                  <a:p>
                    <a:r>
                      <a:rPr lang="en-US" baseline="0"/>
                      <a:t> </a:t>
                    </a:r>
                    <a:fld id="{8B2F0E96-5858-4611-9495-573F794C15D0}"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C77-4EFF-9E78-0F7E24F0A962}"/>
                </c:ext>
              </c:extLst>
            </c:dLbl>
            <c:dLbl>
              <c:idx val="9"/>
              <c:tx>
                <c:rich>
                  <a:bodyPr/>
                  <a:lstStyle/>
                  <a:p>
                    <a:r>
                      <a:rPr lang="en-US" baseline="0"/>
                      <a:t> </a:t>
                    </a:r>
                    <a:fld id="{A921DF8F-1161-42B1-A658-D67BCAEAC60D}"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C77-4EFF-9E78-0F7E24F0A962}"/>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List1!$A$2:$A$11</c:f>
              <c:strCache>
                <c:ptCount val="7"/>
                <c:pt idx="0">
                  <c:v>Ne znam</c:v>
                </c:pt>
                <c:pt idx="1">
                  <c:v>Gregovi dnevnici</c:v>
                </c:pt>
                <c:pt idx="2">
                  <c:v>Harry Potter</c:v>
                </c:pt>
                <c:pt idx="3">
                  <c:v>Matilda</c:v>
                </c:pt>
                <c:pt idx="4">
                  <c:v>Djevojčica iz Afganistana</c:v>
                </c:pt>
                <c:pt idx="5">
                  <c:v>Kapetan Gaćeša</c:v>
                </c:pt>
                <c:pt idx="6">
                  <c:v>Hobbit</c:v>
                </c:pt>
              </c:strCache>
            </c:strRef>
          </c:cat>
          <c:val>
            <c:numRef>
              <c:f>List1!$B$2:$B$11</c:f>
              <c:numCache>
                <c:formatCode>General</c:formatCode>
                <c:ptCount val="10"/>
                <c:pt idx="0">
                  <c:v>44.72</c:v>
                </c:pt>
                <c:pt idx="1">
                  <c:v>28.83</c:v>
                </c:pt>
                <c:pt idx="2">
                  <c:v>20.95</c:v>
                </c:pt>
                <c:pt idx="3">
                  <c:v>1.54</c:v>
                </c:pt>
                <c:pt idx="4">
                  <c:v>1.54</c:v>
                </c:pt>
                <c:pt idx="5">
                  <c:v>1.1200000000000001</c:v>
                </c:pt>
                <c:pt idx="6">
                  <c:v>0.7</c:v>
                </c:pt>
              </c:numCache>
            </c:numRef>
          </c:val>
          <c:extLst>
            <c:ext xmlns:c16="http://schemas.microsoft.com/office/drawing/2014/chart" uri="{C3380CC4-5D6E-409C-BE32-E72D297353CC}">
              <c16:uniqueId val="{00000008-2E65-414D-A59E-E5438D25CE51}"/>
            </c:ext>
          </c:extLst>
        </c:ser>
        <c:ser>
          <c:idx val="1"/>
          <c:order val="1"/>
          <c:tx>
            <c:strRef>
              <c:f>List1!$C$1</c:f>
              <c:strCache>
                <c:ptCount val="1"/>
                <c:pt idx="0">
                  <c:v>Stupac1</c:v>
                </c:pt>
              </c:strCache>
            </c:strRef>
          </c:tx>
          <c:spPr>
            <a:solidFill>
              <a:schemeClr val="accent6">
                <a:tint val="77000"/>
              </a:schemeClr>
            </a:solidFill>
            <a:ln>
              <a:noFill/>
            </a:ln>
            <a:effectLst>
              <a:outerShdw blurRad="63500" sx="102000" sy="102000" algn="ctr"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77000"/>
                      </a:schemeClr>
                    </a:solidFill>
                    <a:latin typeface="+mn-lt"/>
                    <a:ea typeface="+mn-ea"/>
                    <a:cs typeface="+mn-cs"/>
                  </a:defRPr>
                </a:pPr>
                <a:endParaRPr lang="sr-Latn-RS"/>
              </a:p>
            </c:txPr>
            <c:dLblPos val="outEnd"/>
            <c:showLegendKey val="0"/>
            <c:showVal val="0"/>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List1!$A$2:$A$11</c:f>
              <c:strCache>
                <c:ptCount val="7"/>
                <c:pt idx="0">
                  <c:v>Ne znam</c:v>
                </c:pt>
                <c:pt idx="1">
                  <c:v>Gregovi dnevnici</c:v>
                </c:pt>
                <c:pt idx="2">
                  <c:v>Harry Potter</c:v>
                </c:pt>
                <c:pt idx="3">
                  <c:v>Matilda</c:v>
                </c:pt>
                <c:pt idx="4">
                  <c:v>Djevojčica iz Afganistana</c:v>
                </c:pt>
                <c:pt idx="5">
                  <c:v>Kapetan Gaćeša</c:v>
                </c:pt>
                <c:pt idx="6">
                  <c:v>Hobbit</c:v>
                </c:pt>
              </c:strCache>
            </c:strRef>
          </c:cat>
          <c:val>
            <c:numRef>
              <c:f>List1!$C$2:$C$11</c:f>
              <c:numCache>
                <c:formatCode>General</c:formatCode>
                <c:ptCount val="10"/>
              </c:numCache>
            </c:numRef>
          </c:val>
          <c:extLst>
            <c:ext xmlns:c16="http://schemas.microsoft.com/office/drawing/2014/chart" uri="{C3380CC4-5D6E-409C-BE32-E72D297353CC}">
              <c16:uniqueId val="{00000000-4973-44B7-96B5-A00372EAEDBF}"/>
            </c:ext>
          </c:extLst>
        </c:ser>
        <c:dLbls>
          <c:showLegendKey val="0"/>
          <c:showVal val="0"/>
          <c:showCatName val="0"/>
          <c:showSerName val="0"/>
          <c:showPercent val="0"/>
          <c:showBubbleSize val="0"/>
        </c:dLbls>
        <c:gapWidth val="44"/>
        <c:overlap val="83"/>
        <c:axId val="27017871"/>
        <c:axId val="603511247"/>
      </c:barChart>
      <c:catAx>
        <c:axId val="27017871"/>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268A92"/>
                </a:solidFill>
                <a:latin typeface="+mn-lt"/>
                <a:ea typeface="+mn-ea"/>
                <a:cs typeface="+mn-cs"/>
              </a:defRPr>
            </a:pPr>
            <a:endParaRPr lang="sr-Latn-RS"/>
          </a:p>
        </c:txPr>
        <c:crossAx val="603511247"/>
        <c:crosses val="autoZero"/>
        <c:auto val="1"/>
        <c:lblAlgn val="ctr"/>
        <c:lblOffset val="100"/>
        <c:noMultiLvlLbl val="0"/>
      </c:catAx>
      <c:valAx>
        <c:axId val="603511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70178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List1!$B$1</c:f>
              <c:strCache>
                <c:ptCount val="1"/>
                <c:pt idx="0">
                  <c:v>Skup 1</c:v>
                </c:pt>
              </c:strCache>
            </c:strRef>
          </c:tx>
          <c:spPr>
            <a:gradFill rotWithShape="1">
              <a:gsLst>
                <a:gs pos="0">
                  <a:schemeClr val="accent6">
                    <a:shade val="65000"/>
                    <a:satMod val="103000"/>
                    <a:lumMod val="102000"/>
                    <a:tint val="94000"/>
                  </a:schemeClr>
                </a:gs>
                <a:gs pos="50000">
                  <a:schemeClr val="accent6">
                    <a:shade val="65000"/>
                    <a:satMod val="110000"/>
                    <a:lumMod val="100000"/>
                    <a:shade val="100000"/>
                  </a:schemeClr>
                </a:gs>
                <a:gs pos="100000">
                  <a:schemeClr val="accent6">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0"/>
              <c:layout>
                <c:manualLayout>
                  <c:x val="-2.7686141614614358E-3"/>
                  <c:y val="-1.263281172288313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8FF-42EC-8544-D3C1EE993A8F}"/>
                </c:ext>
              </c:extLst>
            </c:dLbl>
            <c:dLbl>
              <c:idx val="1"/>
              <c:layout>
                <c:manualLayout>
                  <c:x val="1.3843070807307179E-3"/>
                  <c:y val="-1.263281172288313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8FF-42EC-8544-D3C1EE993A8F}"/>
                </c:ext>
              </c:extLst>
            </c:dLbl>
            <c:dLbl>
              <c:idx val="2"/>
              <c:layout>
                <c:manualLayout>
                  <c:x val="0"/>
                  <c:y val="-1.028906186706066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8FF-42EC-8544-D3C1EE993A8F}"/>
                </c:ext>
              </c:extLst>
            </c:dLbl>
            <c:spPr>
              <a:noFill/>
              <a:ln>
                <a:noFill/>
              </a:ln>
              <a:effectLst/>
            </c:spPr>
            <c:txPr>
              <a:bodyPr rot="0" spcFirstLastPara="1" vertOverflow="ellipsis" vert="horz" wrap="square" anchor="ctr" anchorCtr="1"/>
              <a:lstStyle/>
              <a:p>
                <a:pPr>
                  <a:defRPr sz="2000" b="1" i="0" u="none" strike="noStrike" kern="1200" baseline="0">
                    <a:solidFill>
                      <a:srgbClr val="268A92"/>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3"/>
                <c:pt idx="0">
                  <c:v>Ne bih</c:v>
                </c:pt>
                <c:pt idx="1">
                  <c:v>Ne znam</c:v>
                </c:pt>
                <c:pt idx="2">
                  <c:v>Posuđivala/posuđivao bih</c:v>
                </c:pt>
              </c:strCache>
            </c:strRef>
          </c:cat>
          <c:val>
            <c:numRef>
              <c:f>List1!$B$2:$B$5</c:f>
              <c:numCache>
                <c:formatCode>General</c:formatCode>
                <c:ptCount val="4"/>
                <c:pt idx="0">
                  <c:v>53.29</c:v>
                </c:pt>
                <c:pt idx="1">
                  <c:v>28.93</c:v>
                </c:pt>
                <c:pt idx="2">
                  <c:v>17.96</c:v>
                </c:pt>
              </c:numCache>
            </c:numRef>
          </c:val>
          <c:extLst>
            <c:ext xmlns:c16="http://schemas.microsoft.com/office/drawing/2014/chart" uri="{C3380CC4-5D6E-409C-BE32-E72D297353CC}">
              <c16:uniqueId val="{00000000-88FF-42EC-8544-D3C1EE993A8F}"/>
            </c:ext>
          </c:extLst>
        </c:ser>
        <c:ser>
          <c:idx val="1"/>
          <c:order val="1"/>
          <c:tx>
            <c:strRef>
              <c:f>List1!$C$1</c:f>
              <c:strCache>
                <c:ptCount val="1"/>
                <c:pt idx="0">
                  <c:v>Stupac2</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rgbClr val="268A92"/>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3"/>
                <c:pt idx="0">
                  <c:v>Ne bih</c:v>
                </c:pt>
                <c:pt idx="1">
                  <c:v>Ne znam</c:v>
                </c:pt>
                <c:pt idx="2">
                  <c:v>Posuđivala/posuđivao bih</c:v>
                </c:pt>
              </c:strCache>
            </c:strRef>
          </c:cat>
          <c:val>
            <c:numRef>
              <c:f>List1!$C$2:$C$5</c:f>
              <c:numCache>
                <c:formatCode>General</c:formatCode>
                <c:ptCount val="4"/>
              </c:numCache>
            </c:numRef>
          </c:val>
          <c:extLst>
            <c:ext xmlns:c16="http://schemas.microsoft.com/office/drawing/2014/chart" uri="{C3380CC4-5D6E-409C-BE32-E72D297353CC}">
              <c16:uniqueId val="{00000001-88FF-42EC-8544-D3C1EE993A8F}"/>
            </c:ext>
          </c:extLst>
        </c:ser>
        <c:ser>
          <c:idx val="2"/>
          <c:order val="2"/>
          <c:tx>
            <c:strRef>
              <c:f>List1!$D$1</c:f>
              <c:strCache>
                <c:ptCount val="1"/>
                <c:pt idx="0">
                  <c:v>Stupac1</c:v>
                </c:pt>
              </c:strCache>
            </c:strRef>
          </c:tx>
          <c:spPr>
            <a:gradFill rotWithShape="1">
              <a:gsLst>
                <a:gs pos="0">
                  <a:schemeClr val="accent6">
                    <a:tint val="65000"/>
                    <a:satMod val="103000"/>
                    <a:lumMod val="102000"/>
                    <a:tint val="94000"/>
                  </a:schemeClr>
                </a:gs>
                <a:gs pos="50000">
                  <a:schemeClr val="accent6">
                    <a:tint val="65000"/>
                    <a:satMod val="110000"/>
                    <a:lumMod val="100000"/>
                    <a:shade val="100000"/>
                  </a:schemeClr>
                </a:gs>
                <a:gs pos="100000">
                  <a:schemeClr val="accent6">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rgbClr val="268A92"/>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3"/>
                <c:pt idx="0">
                  <c:v>Ne bih</c:v>
                </c:pt>
                <c:pt idx="1">
                  <c:v>Ne znam</c:v>
                </c:pt>
                <c:pt idx="2">
                  <c:v>Posuđivala/posuđivao bih</c:v>
                </c:pt>
              </c:strCache>
            </c:strRef>
          </c:cat>
          <c:val>
            <c:numRef>
              <c:f>List1!$D$2:$D$5</c:f>
              <c:numCache>
                <c:formatCode>General</c:formatCode>
                <c:ptCount val="4"/>
              </c:numCache>
            </c:numRef>
          </c:val>
          <c:extLst>
            <c:ext xmlns:c16="http://schemas.microsoft.com/office/drawing/2014/chart" uri="{C3380CC4-5D6E-409C-BE32-E72D297353CC}">
              <c16:uniqueId val="{00000002-88FF-42EC-8544-D3C1EE993A8F}"/>
            </c:ext>
          </c:extLst>
        </c:ser>
        <c:dLbls>
          <c:dLblPos val="inEnd"/>
          <c:showLegendKey val="0"/>
          <c:showVal val="1"/>
          <c:showCatName val="0"/>
          <c:showSerName val="0"/>
          <c:showPercent val="0"/>
          <c:showBubbleSize val="0"/>
        </c:dLbls>
        <c:gapWidth val="60"/>
        <c:overlap val="100"/>
        <c:axId val="800117039"/>
        <c:axId val="894004431"/>
      </c:barChart>
      <c:catAx>
        <c:axId val="800117039"/>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rgbClr val="268A92"/>
                </a:solidFill>
                <a:latin typeface="+mn-lt"/>
                <a:ea typeface="+mn-ea"/>
                <a:cs typeface="+mn-cs"/>
              </a:defRPr>
            </a:pPr>
            <a:endParaRPr lang="sr-Latn-RS"/>
          </a:p>
        </c:txPr>
        <c:crossAx val="894004431"/>
        <c:crosses val="autoZero"/>
        <c:auto val="1"/>
        <c:lblAlgn val="ctr"/>
        <c:lblOffset val="100"/>
        <c:noMultiLvlLbl val="0"/>
      </c:catAx>
      <c:valAx>
        <c:axId val="8940044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rgbClr val="268A92"/>
                </a:solidFill>
                <a:latin typeface="+mn-lt"/>
                <a:ea typeface="+mn-ea"/>
                <a:cs typeface="+mn-cs"/>
              </a:defRPr>
            </a:pPr>
            <a:endParaRPr lang="sr-Latn-RS"/>
          </a:p>
        </c:txPr>
        <c:crossAx val="8001170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1">
          <a:solidFill>
            <a:srgbClr val="268A92"/>
          </a:solidFill>
        </a:defRPr>
      </a:pPr>
      <a:endParaRPr lang="sr-Latn-R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List1!$B$1</c:f>
              <c:strCache>
                <c:ptCount val="1"/>
                <c:pt idx="0">
                  <c:v>Stupac1</c:v>
                </c:pt>
              </c:strCache>
            </c:strRef>
          </c:tx>
          <c:spPr>
            <a:gradFill rotWithShape="1">
              <a:gsLst>
                <a:gs pos="0">
                  <a:schemeClr val="accent6">
                    <a:shade val="65000"/>
                    <a:satMod val="103000"/>
                    <a:lumMod val="102000"/>
                    <a:tint val="94000"/>
                  </a:schemeClr>
                </a:gs>
                <a:gs pos="50000">
                  <a:schemeClr val="accent6">
                    <a:shade val="65000"/>
                    <a:satMod val="110000"/>
                    <a:lumMod val="100000"/>
                    <a:shade val="100000"/>
                  </a:schemeClr>
                </a:gs>
                <a:gs pos="100000">
                  <a:schemeClr val="accent6">
                    <a:shade val="65000"/>
                    <a:lumMod val="99000"/>
                    <a:satMod val="120000"/>
                    <a:shade val="78000"/>
                  </a:schemeClr>
                </a:gs>
              </a:gsLst>
              <a:lin ang="5400000" scaled="0"/>
            </a:gradFill>
            <a:ln>
              <a:noFill/>
            </a:ln>
            <a:effectLst/>
          </c:spPr>
          <c:invertIfNegative val="0"/>
          <c:dLbls>
            <c:dLbl>
              <c:idx val="0"/>
              <c:layout>
                <c:manualLayout>
                  <c:x val="0"/>
                  <c:y val="-1.7320311434528075E-2"/>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268A92"/>
                      </a:solidFill>
                      <a:latin typeface="+mn-lt"/>
                      <a:ea typeface="+mn-ea"/>
                      <a:cs typeface="+mn-cs"/>
                    </a:defRPr>
                  </a:pPr>
                  <a:endParaRPr lang="sr-Latn-R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D8B-476D-AD24-D94F46D0D6E5}"/>
                </c:ext>
              </c:extLst>
            </c:dLbl>
            <c:dLbl>
              <c:idx val="1"/>
              <c:layout>
                <c:manualLayout>
                  <c:x val="0"/>
                  <c:y val="-1.0289061867060663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268A92"/>
                      </a:solidFill>
                      <a:latin typeface="+mn-lt"/>
                      <a:ea typeface="+mn-ea"/>
                      <a:cs typeface="+mn-cs"/>
                    </a:defRPr>
                  </a:pPr>
                  <a:endParaRPr lang="sr-Latn-R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D8B-476D-AD24-D94F46D0D6E5}"/>
                </c:ext>
              </c:extLst>
            </c:dLbl>
            <c:dLbl>
              <c:idx val="2"/>
              <c:layout>
                <c:manualLayout>
                  <c:x val="0"/>
                  <c:y val="-3.2578122995932397E-3"/>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268A92"/>
                      </a:solidFill>
                      <a:latin typeface="+mn-lt"/>
                      <a:ea typeface="+mn-ea"/>
                      <a:cs typeface="+mn-cs"/>
                    </a:defRPr>
                  </a:pPr>
                  <a:endParaRPr lang="sr-Latn-R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D8B-476D-AD24-D94F46D0D6E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List1!$A$2:$A$5</c:f>
              <c:strCache>
                <c:ptCount val="3"/>
                <c:pt idx="0">
                  <c:v>Slažem se</c:v>
                </c:pt>
                <c:pt idx="1">
                  <c:v>Ne slažem se</c:v>
                </c:pt>
                <c:pt idx="2">
                  <c:v>Ostalo</c:v>
                </c:pt>
              </c:strCache>
            </c:strRef>
          </c:cat>
          <c:val>
            <c:numRef>
              <c:f>List1!$B$2:$B$5</c:f>
              <c:numCache>
                <c:formatCode>General</c:formatCode>
                <c:ptCount val="4"/>
                <c:pt idx="0">
                  <c:v>60.5</c:v>
                </c:pt>
                <c:pt idx="1">
                  <c:v>23.2</c:v>
                </c:pt>
                <c:pt idx="2">
                  <c:v>16.3</c:v>
                </c:pt>
              </c:numCache>
            </c:numRef>
          </c:val>
          <c:extLst>
            <c:ext xmlns:c16="http://schemas.microsoft.com/office/drawing/2014/chart" uri="{C3380CC4-5D6E-409C-BE32-E72D297353CC}">
              <c16:uniqueId val="{00000000-7D8B-476D-AD24-D94F46D0D6E5}"/>
            </c:ext>
          </c:extLst>
        </c:ser>
        <c:ser>
          <c:idx val="1"/>
          <c:order val="1"/>
          <c:tx>
            <c:strRef>
              <c:f>List1!$C$1</c:f>
              <c:strCache>
                <c:ptCount val="1"/>
                <c:pt idx="0">
                  <c:v>Stupac2</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List1!$A$2:$A$5</c:f>
              <c:strCache>
                <c:ptCount val="3"/>
                <c:pt idx="0">
                  <c:v>Slažem se</c:v>
                </c:pt>
                <c:pt idx="1">
                  <c:v>Ne slažem se</c:v>
                </c:pt>
                <c:pt idx="2">
                  <c:v>Ostalo</c:v>
                </c:pt>
              </c:strCache>
            </c:strRef>
          </c:cat>
          <c:val>
            <c:numRef>
              <c:f>List1!$C$2:$C$5</c:f>
              <c:numCache>
                <c:formatCode>General</c:formatCode>
                <c:ptCount val="4"/>
              </c:numCache>
            </c:numRef>
          </c:val>
          <c:extLst>
            <c:ext xmlns:c16="http://schemas.microsoft.com/office/drawing/2014/chart" uri="{C3380CC4-5D6E-409C-BE32-E72D297353CC}">
              <c16:uniqueId val="{00000001-7D8B-476D-AD24-D94F46D0D6E5}"/>
            </c:ext>
          </c:extLst>
        </c:ser>
        <c:ser>
          <c:idx val="2"/>
          <c:order val="2"/>
          <c:tx>
            <c:strRef>
              <c:f>List1!$D$1</c:f>
              <c:strCache>
                <c:ptCount val="1"/>
                <c:pt idx="0">
                  <c:v>Stupac3</c:v>
                </c:pt>
              </c:strCache>
            </c:strRef>
          </c:tx>
          <c:spPr>
            <a:gradFill rotWithShape="1">
              <a:gsLst>
                <a:gs pos="0">
                  <a:schemeClr val="accent6">
                    <a:tint val="65000"/>
                    <a:satMod val="103000"/>
                    <a:lumMod val="102000"/>
                    <a:tint val="94000"/>
                  </a:schemeClr>
                </a:gs>
                <a:gs pos="50000">
                  <a:schemeClr val="accent6">
                    <a:tint val="65000"/>
                    <a:satMod val="110000"/>
                    <a:lumMod val="100000"/>
                    <a:shade val="100000"/>
                  </a:schemeClr>
                </a:gs>
                <a:gs pos="100000">
                  <a:schemeClr val="accent6">
                    <a:tint val="65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List1!$A$2:$A$5</c:f>
              <c:strCache>
                <c:ptCount val="3"/>
                <c:pt idx="0">
                  <c:v>Slažem se</c:v>
                </c:pt>
                <c:pt idx="1">
                  <c:v>Ne slažem se</c:v>
                </c:pt>
                <c:pt idx="2">
                  <c:v>Ostalo</c:v>
                </c:pt>
              </c:strCache>
            </c:strRef>
          </c:cat>
          <c:val>
            <c:numRef>
              <c:f>List1!$D$2:$D$5</c:f>
              <c:numCache>
                <c:formatCode>General</c:formatCode>
                <c:ptCount val="4"/>
              </c:numCache>
            </c:numRef>
          </c:val>
          <c:extLst>
            <c:ext xmlns:c16="http://schemas.microsoft.com/office/drawing/2014/chart" uri="{C3380CC4-5D6E-409C-BE32-E72D297353CC}">
              <c16:uniqueId val="{00000002-7D8B-476D-AD24-D94F46D0D6E5}"/>
            </c:ext>
          </c:extLst>
        </c:ser>
        <c:dLbls>
          <c:dLblPos val="inEnd"/>
          <c:showLegendKey val="0"/>
          <c:showVal val="1"/>
          <c:showCatName val="0"/>
          <c:showSerName val="0"/>
          <c:showPercent val="0"/>
          <c:showBubbleSize val="0"/>
        </c:dLbls>
        <c:gapWidth val="76"/>
        <c:overlap val="100"/>
        <c:axId val="525307839"/>
        <c:axId val="528092335"/>
      </c:barChart>
      <c:catAx>
        <c:axId val="52530783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rgbClr val="268A92"/>
                </a:solidFill>
                <a:latin typeface="+mn-lt"/>
                <a:ea typeface="+mn-ea"/>
                <a:cs typeface="+mn-cs"/>
              </a:defRPr>
            </a:pPr>
            <a:endParaRPr lang="sr-Latn-RS"/>
          </a:p>
        </c:txPr>
        <c:crossAx val="528092335"/>
        <c:crosses val="autoZero"/>
        <c:auto val="1"/>
        <c:lblAlgn val="ctr"/>
        <c:lblOffset val="100"/>
        <c:noMultiLvlLbl val="0"/>
      </c:catAx>
      <c:valAx>
        <c:axId val="528092335"/>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r-Latn-RS"/>
          </a:p>
        </c:txPr>
        <c:crossAx val="5253078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0.1098202565882825"/>
          <c:y val="9.2062678883939528E-2"/>
          <c:w val="0.85631377607423487"/>
          <c:h val="0.7876634604045607"/>
        </c:manualLayout>
      </c:layout>
      <c:barChart>
        <c:barDir val="col"/>
        <c:grouping val="clustered"/>
        <c:varyColors val="0"/>
        <c:ser>
          <c:idx val="0"/>
          <c:order val="0"/>
          <c:tx>
            <c:strRef>
              <c:f>List1!$B$1</c:f>
              <c:strCache>
                <c:ptCount val="1"/>
                <c:pt idx="0">
                  <c:v>   </c:v>
                </c:pt>
              </c:strCache>
            </c:strRef>
          </c:tx>
          <c:spPr>
            <a:solidFill>
              <a:schemeClr val="accent6"/>
            </a:solidFill>
            <a:ln w="38100">
              <a:solidFill>
                <a:srgbClr val="187270"/>
              </a:solid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0F78-4724-8014-2B8EFD9FEB13}"/>
              </c:ext>
            </c:extLst>
          </c:dPt>
          <c:dPt>
            <c:idx val="1"/>
            <c:invertIfNegative val="0"/>
            <c:bubble3D val="0"/>
            <c:spPr>
              <a:solidFill>
                <a:schemeClr val="accent6">
                  <a:shade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0F78-4724-8014-2B8EFD9FEB13}"/>
              </c:ext>
            </c:extLst>
          </c:dPt>
          <c:dPt>
            <c:idx val="2"/>
            <c:invertIfNegative val="0"/>
            <c:bubble3D val="0"/>
            <c:spPr>
              <a:solidFill>
                <a:schemeClr val="accent6">
                  <a:tint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0F78-4724-8014-2B8EFD9FEB13}"/>
              </c:ext>
            </c:extLst>
          </c:dPt>
          <c:dPt>
            <c:idx val="3"/>
            <c:invertIfNegative val="0"/>
            <c:bubble3D val="0"/>
            <c:spPr>
              <a:solidFill>
                <a:schemeClr val="accent6">
                  <a:tint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0F78-4724-8014-2B8EFD9FEB13}"/>
              </c:ext>
            </c:extLst>
          </c:dPt>
          <c:dLbls>
            <c:dLbl>
              <c:idx val="0"/>
              <c:layout>
                <c:manualLayout>
                  <c:x val="-3.0370202727559863E-3"/>
                  <c:y val="-3.8211980917077948E-2"/>
                </c:manualLayout>
              </c:layout>
              <c:tx>
                <c:rich>
                  <a:bodyPr rot="0" spcFirstLastPara="1" vertOverflow="ellipsis" vert="horz" wrap="square" lIns="38100" tIns="19050" rIns="38100" bIns="19050" anchor="ctr" anchorCtr="1">
                    <a:noAutofit/>
                  </a:bodyPr>
                  <a:lstStyle/>
                  <a:p>
                    <a:pPr>
                      <a:defRPr sz="2400" b="1" i="0" u="none" strike="noStrike" kern="1200" spc="0" baseline="0">
                        <a:solidFill>
                          <a:srgbClr val="187270"/>
                        </a:solidFill>
                        <a:latin typeface="Arial Black" panose="020B0A04020102020204" pitchFamily="34" charset="0"/>
                        <a:ea typeface="+mn-ea"/>
                        <a:cs typeface="+mn-cs"/>
                      </a:defRPr>
                    </a:pPr>
                    <a:r>
                      <a:rPr lang="en-US" sz="2400" baseline="0" dirty="0"/>
                      <a:t> </a:t>
                    </a:r>
                    <a:fld id="{B38D401E-B21B-40FC-8DF8-F91D34C7D26A}" type="VALUE">
                      <a:rPr lang="en-US" sz="2400" baseline="0"/>
                      <a:pPr>
                        <a:defRPr sz="2400">
                          <a:solidFill>
                            <a:srgbClr val="187270"/>
                          </a:solidFill>
                          <a:latin typeface="Arial Black" panose="020B0A04020102020204" pitchFamily="34" charset="0"/>
                        </a:defRPr>
                      </a:pPr>
                      <a:t>[VRIJEDNOST]</a:t>
                    </a:fld>
                    <a:endParaRPr lang="en-US" sz="2400" baseline="0" dirty="0"/>
                  </a:p>
                </c:rich>
              </c:tx>
              <c:spPr>
                <a:noFill/>
                <a:ln>
                  <a:noFill/>
                </a:ln>
                <a:effectLst/>
              </c:spPr>
              <c:txPr>
                <a:bodyPr rot="0" spcFirstLastPara="1" vertOverflow="ellipsis" vert="horz" wrap="square" lIns="38100" tIns="19050" rIns="38100" bIns="19050" anchor="ctr" anchorCtr="1">
                  <a:noAutofit/>
                </a:bodyPr>
                <a:lstStyle/>
                <a:p>
                  <a:pPr>
                    <a:defRPr sz="2400" b="1" i="0" u="none" strike="noStrike" kern="1200" spc="0" baseline="0">
                      <a:solidFill>
                        <a:srgbClr val="187270"/>
                      </a:solidFill>
                      <a:latin typeface="Arial Black" panose="020B0A04020102020204" pitchFamily="34" charset="0"/>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layout>
                    <c:manualLayout>
                      <c:w val="0.11328085617379829"/>
                      <c:h val="8.4140619824026833E-2"/>
                    </c:manualLayout>
                  </c15:layout>
                  <c15:dlblFieldTable/>
                  <c15:showDataLabelsRange val="0"/>
                </c:ext>
                <c:ext xmlns:c16="http://schemas.microsoft.com/office/drawing/2014/chart" uri="{C3380CC4-5D6E-409C-BE32-E72D297353CC}">
                  <c16:uniqueId val="{00000001-0F78-4724-8014-2B8EFD9FEB13}"/>
                </c:ext>
              </c:extLst>
            </c:dLbl>
            <c:dLbl>
              <c:idx val="1"/>
              <c:layout>
                <c:manualLayout>
                  <c:x val="-2.171971679475125E-3"/>
                  <c:y val="-3.4590241474517634E-2"/>
                </c:manualLayout>
              </c:layout>
              <c:tx>
                <c:rich>
                  <a:bodyPr rot="0" spcFirstLastPara="1" vertOverflow="ellipsis" vert="horz" wrap="square" lIns="38100" tIns="19050" rIns="38100" bIns="19050" anchor="ctr" anchorCtr="1">
                    <a:noAutofit/>
                  </a:bodyPr>
                  <a:lstStyle/>
                  <a:p>
                    <a:pPr>
                      <a:defRPr sz="2400" b="1" i="0" u="none" strike="noStrike" kern="1200" spc="0" baseline="0">
                        <a:solidFill>
                          <a:srgbClr val="187270"/>
                        </a:solidFill>
                        <a:latin typeface="Arial Black" panose="020B0A04020102020204" pitchFamily="34" charset="0"/>
                        <a:ea typeface="+mn-ea"/>
                        <a:cs typeface="+mn-cs"/>
                      </a:defRPr>
                    </a:pPr>
                    <a:r>
                      <a:rPr lang="en-US" sz="2400" baseline="0" dirty="0"/>
                      <a:t> </a:t>
                    </a:r>
                    <a:fld id="{12D43F52-88F8-4B2D-B73D-E248CCAAD1CE}" type="VALUE">
                      <a:rPr lang="en-US" sz="2400" baseline="0"/>
                      <a:pPr>
                        <a:defRPr sz="2400">
                          <a:solidFill>
                            <a:srgbClr val="187270"/>
                          </a:solidFill>
                          <a:latin typeface="Arial Black" panose="020B0A04020102020204" pitchFamily="34" charset="0"/>
                        </a:defRPr>
                      </a:pPr>
                      <a:t>[VRIJEDNOST]</a:t>
                    </a:fld>
                    <a:endParaRPr lang="en-US" sz="2400" baseline="0" dirty="0"/>
                  </a:p>
                </c:rich>
              </c:tx>
              <c:spPr>
                <a:noFill/>
                <a:ln>
                  <a:noFill/>
                </a:ln>
                <a:effectLst/>
              </c:spPr>
              <c:txPr>
                <a:bodyPr rot="0" spcFirstLastPara="1" vertOverflow="ellipsis" vert="horz" wrap="square" lIns="38100" tIns="19050" rIns="38100" bIns="19050" anchor="ctr" anchorCtr="1">
                  <a:noAutofit/>
                </a:bodyPr>
                <a:lstStyle/>
                <a:p>
                  <a:pPr>
                    <a:defRPr sz="2400" b="1" i="0" u="none" strike="noStrike" kern="1200" spc="0" baseline="0">
                      <a:solidFill>
                        <a:srgbClr val="187270"/>
                      </a:solidFill>
                      <a:latin typeface="Arial Black" panose="020B0A04020102020204" pitchFamily="34" charset="0"/>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layout>
                    <c:manualLayout>
                      <c:w val="0.11264045142651949"/>
                      <c:h val="0.12018749260657649"/>
                    </c:manualLayout>
                  </c15:layout>
                  <c15:dlblFieldTable/>
                  <c15:showDataLabelsRange val="0"/>
                </c:ext>
                <c:ext xmlns:c16="http://schemas.microsoft.com/office/drawing/2014/chart" uri="{C3380CC4-5D6E-409C-BE32-E72D297353CC}">
                  <c16:uniqueId val="{00000002-0F78-4724-8014-2B8EFD9FEB13}"/>
                </c:ext>
              </c:extLst>
            </c:dLbl>
            <c:dLbl>
              <c:idx val="2"/>
              <c:layout>
                <c:manualLayout>
                  <c:x val="-8.5036567637167618E-3"/>
                  <c:y val="-3.0468748125692252E-2"/>
                </c:manualLayout>
              </c:layout>
              <c:tx>
                <c:rich>
                  <a:bodyPr/>
                  <a:lstStyle/>
                  <a:p>
                    <a:r>
                      <a:rPr lang="en-US" sz="2400" baseline="0" dirty="0"/>
                      <a:t> </a:t>
                    </a:r>
                    <a:fld id="{0A35225A-9C0F-4599-A951-9E45064C1E5B}" type="VALUE">
                      <a:rPr lang="en-US" sz="2400" baseline="0"/>
                      <a:pPr/>
                      <a:t>[VRIJEDNOST]</a:t>
                    </a:fld>
                    <a:endParaRPr lang="en-US" sz="2400"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F78-4724-8014-2B8EFD9FEB13}"/>
                </c:ext>
              </c:extLst>
            </c:dLbl>
            <c:dLbl>
              <c:idx val="3"/>
              <c:layout>
                <c:manualLayout>
                  <c:x val="-2.0946352734743491E-3"/>
                  <c:y val="-1.1718749279112458E-2"/>
                </c:manualLayout>
              </c:layout>
              <c:tx>
                <c:rich>
                  <a:bodyPr/>
                  <a:lstStyle/>
                  <a:p>
                    <a:r>
                      <a:rPr lang="en-US" sz="2400" baseline="0" dirty="0"/>
                      <a:t> </a:t>
                    </a:r>
                    <a:fld id="{2C993A9F-215F-45F3-8E63-8E060829F225}" type="VALUE">
                      <a:rPr lang="en-US" sz="2400" baseline="0"/>
                      <a:pPr/>
                      <a:t>[VRIJEDNOST]</a:t>
                    </a:fld>
                    <a:endParaRPr lang="en-US" sz="2400"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F78-4724-8014-2B8EFD9FEB13}"/>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List1!$A$2:$A$6</c:f>
              <c:strCache>
                <c:ptCount val="4"/>
                <c:pt idx="0">
                  <c:v>Nikada nisam dobila/dobio knjigu za rođendan.</c:v>
                </c:pt>
                <c:pt idx="1">
                  <c:v>Ponekad</c:v>
                </c:pt>
                <c:pt idx="2">
                  <c:v>Knjige dobivam i kada mi nije rođendan</c:v>
                </c:pt>
                <c:pt idx="3">
                  <c:v>Za svaki rođendan dobijem knjigu</c:v>
                </c:pt>
              </c:strCache>
            </c:strRef>
          </c:cat>
          <c:val>
            <c:numRef>
              <c:f>List1!$B$2:$B$6</c:f>
              <c:numCache>
                <c:formatCode>General</c:formatCode>
                <c:ptCount val="5"/>
                <c:pt idx="0">
                  <c:v>42.6</c:v>
                </c:pt>
                <c:pt idx="1">
                  <c:v>34.76</c:v>
                </c:pt>
                <c:pt idx="2">
                  <c:v>14.31</c:v>
                </c:pt>
                <c:pt idx="3">
                  <c:v>8.4</c:v>
                </c:pt>
              </c:numCache>
            </c:numRef>
          </c:val>
          <c:extLst>
            <c:ext xmlns:c16="http://schemas.microsoft.com/office/drawing/2014/chart" uri="{C3380CC4-5D6E-409C-BE32-E72D297353CC}">
              <c16:uniqueId val="{00000000-0F78-4724-8014-2B8EFD9FEB13}"/>
            </c:ext>
          </c:extLst>
        </c:ser>
        <c:dLbls>
          <c:showLegendKey val="0"/>
          <c:showVal val="0"/>
          <c:showCatName val="0"/>
          <c:showSerName val="0"/>
          <c:showPercent val="0"/>
          <c:showBubbleSize val="0"/>
        </c:dLbls>
        <c:gapWidth val="100"/>
        <c:axId val="1766489055"/>
        <c:axId val="1766462175"/>
      </c:barChart>
      <c:catAx>
        <c:axId val="1766489055"/>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rgbClr val="187270"/>
                </a:solidFill>
                <a:latin typeface="+mn-lt"/>
                <a:ea typeface="+mn-ea"/>
                <a:cs typeface="+mn-cs"/>
              </a:defRPr>
            </a:pPr>
            <a:endParaRPr lang="sr-Latn-RS"/>
          </a:p>
        </c:txPr>
        <c:crossAx val="1766462175"/>
        <c:crosses val="autoZero"/>
        <c:auto val="1"/>
        <c:lblAlgn val="ctr"/>
        <c:lblOffset val="100"/>
        <c:noMultiLvlLbl val="0"/>
      </c:catAx>
      <c:valAx>
        <c:axId val="17664621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7664890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7746-4EAB-A960-3169FD7197B0}"/>
              </c:ext>
            </c:extLst>
          </c:dPt>
          <c:dPt>
            <c:idx val="1"/>
            <c:invertIfNegative val="0"/>
            <c:bubble3D val="0"/>
            <c:spPr>
              <a:solidFill>
                <a:schemeClr val="accent6">
                  <a:shade val="7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7746-4EAB-A960-3169FD7197B0}"/>
              </c:ext>
            </c:extLst>
          </c:dPt>
          <c:dPt>
            <c:idx val="2"/>
            <c:invertIfNegative val="0"/>
            <c:bubble3D val="0"/>
            <c:spPr>
              <a:solidFill>
                <a:schemeClr val="accent6">
                  <a:shade val="9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7746-4EAB-A960-3169FD7197B0}"/>
              </c:ext>
            </c:extLst>
          </c:dPt>
          <c:dPt>
            <c:idx val="3"/>
            <c:invertIfNegative val="0"/>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7746-4EAB-A960-3169FD7197B0}"/>
              </c:ext>
            </c:extLst>
          </c:dPt>
          <c:dPt>
            <c:idx val="4"/>
            <c:invertIfNegative val="0"/>
            <c:bubble3D val="0"/>
            <c:spPr>
              <a:solidFill>
                <a:schemeClr val="accent6">
                  <a:tint val="7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7746-4EAB-A960-3169FD7197B0}"/>
              </c:ext>
            </c:extLst>
          </c:dPt>
          <c:dPt>
            <c:idx val="5"/>
            <c:invertIfNegative val="0"/>
            <c:bubble3D val="0"/>
            <c:spPr>
              <a:solidFill>
                <a:schemeClr val="accent6"/>
              </a:solidFill>
              <a:ln w="38100">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7746-4EAB-A960-3169FD7197B0}"/>
              </c:ext>
            </c:extLst>
          </c:dPt>
          <c:dLbls>
            <c:dLbl>
              <c:idx val="0"/>
              <c:layout>
                <c:manualLayout>
                  <c:x val="1.1288258000691635E-2"/>
                  <c:y val="-4.2968250983843377E-17"/>
                </c:manualLayout>
              </c:layout>
              <c:tx>
                <c:rich>
                  <a:bodyPr/>
                  <a:lstStyle/>
                  <a:p>
                    <a:fld id="{8392E731-FB94-47FA-9C3F-F5E15B940A61}" type="VALUE">
                      <a:rPr lang="en-US" sz="2400"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746-4EAB-A960-3169FD7197B0}"/>
                </c:ext>
              </c:extLst>
            </c:dLbl>
            <c:dLbl>
              <c:idx val="1"/>
              <c:layout>
                <c:manualLayout>
                  <c:x val="-3.6861019837149127E-3"/>
                  <c:y val="-3.0468748125692169E-2"/>
                </c:manualLayout>
              </c:layout>
              <c:tx>
                <c:rich>
                  <a:bodyPr/>
                  <a:lstStyle/>
                  <a:p>
                    <a:r>
                      <a:rPr lang="en-US" sz="2400" baseline="0" dirty="0"/>
                      <a:t> </a:t>
                    </a:r>
                    <a:fld id="{8D829A4D-D699-4128-905E-0E95162477D5}" type="VALUE">
                      <a:rPr lang="en-US" sz="2400" baseline="0"/>
                      <a:pPr/>
                      <a:t>[VRIJEDNOST]</a:t>
                    </a:fld>
                    <a:endParaRPr lang="en-US" sz="2400"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746-4EAB-A960-3169FD7197B0}"/>
                </c:ext>
              </c:extLst>
            </c:dLbl>
            <c:dLbl>
              <c:idx val="2"/>
              <c:layout>
                <c:manualLayout>
                  <c:x val="-4.3193674014853477E-3"/>
                  <c:y val="-4.6874997116450349E-3"/>
                </c:manualLayout>
              </c:layout>
              <c:tx>
                <c:rich>
                  <a:bodyPr/>
                  <a:lstStyle/>
                  <a:p>
                    <a:r>
                      <a:rPr lang="en-US" sz="2400" baseline="0" dirty="0"/>
                      <a:t> </a:t>
                    </a:r>
                    <a:fld id="{5ACDD3ED-D6C5-4D1D-8225-76A801F42316}" type="VALUE">
                      <a:rPr lang="en-US" sz="2400" baseline="0"/>
                      <a:pPr/>
                      <a:t>[VRIJEDNOST]</a:t>
                    </a:fld>
                    <a:endParaRPr lang="en-US" sz="2400"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746-4EAB-A960-3169FD7197B0}"/>
                </c:ext>
              </c:extLst>
            </c:dLbl>
            <c:dLbl>
              <c:idx val="3"/>
              <c:layout>
                <c:manualLayout>
                  <c:x val="-1.0165104335718227E-2"/>
                  <c:y val="-7.0312495674674236E-3"/>
                </c:manualLayout>
              </c:layout>
              <c:tx>
                <c:rich>
                  <a:bodyPr/>
                  <a:lstStyle/>
                  <a:p>
                    <a:r>
                      <a:rPr lang="en-US" sz="2400" baseline="0" dirty="0"/>
                      <a:t> </a:t>
                    </a:r>
                    <a:fld id="{53FC66F9-755D-4C30-9CB3-A0FBD267CC28}" type="VALUE">
                      <a:rPr lang="en-US" sz="2400" baseline="0"/>
                      <a:pPr/>
                      <a:t>[VRIJEDNOST]</a:t>
                    </a:fld>
                    <a:endParaRPr lang="en-US" sz="2400"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7746-4EAB-A960-3169FD7197B0}"/>
                </c:ext>
              </c:extLst>
            </c:dLbl>
            <c:dLbl>
              <c:idx val="4"/>
              <c:layout>
                <c:manualLayout>
                  <c:x val="-3.6571443502925942E-3"/>
                  <c:y val="-9.3749994232899831E-3"/>
                </c:manualLayout>
              </c:layout>
              <c:tx>
                <c:rich>
                  <a:bodyPr/>
                  <a:lstStyle/>
                  <a:p>
                    <a:r>
                      <a:rPr lang="en-US" sz="2400" baseline="0" dirty="0"/>
                      <a:t> </a:t>
                    </a:r>
                    <a:fld id="{86345F6B-954E-40C0-92A2-216E304E9DAA}" type="VALUE">
                      <a:rPr lang="en-US" sz="2400" baseline="0"/>
                      <a:pPr/>
                      <a:t>[VRIJEDNOST]</a:t>
                    </a:fld>
                    <a:endParaRPr lang="en-US" sz="2400"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7746-4EAB-A960-3169FD7197B0}"/>
                </c:ext>
              </c:extLst>
            </c:dLbl>
            <c:dLbl>
              <c:idx val="5"/>
              <c:tx>
                <c:rich>
                  <a:bodyPr/>
                  <a:lstStyle/>
                  <a:p>
                    <a:r>
                      <a:rPr lang="en-US" sz="2400" baseline="0" dirty="0"/>
                      <a:t> </a:t>
                    </a:r>
                    <a:fld id="{6124D337-5D50-4F11-8179-2A10EEEC1F88}" type="VALUE">
                      <a:rPr lang="en-US" sz="2400" baseline="0"/>
                      <a:pPr/>
                      <a:t>[VRIJEDNOST]</a:t>
                    </a:fld>
                    <a:endParaRPr lang="en-US" sz="2400"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746-4EAB-A960-3169FD7197B0}"/>
                </c:ext>
              </c:extLst>
            </c:dLbl>
            <c:dLbl>
              <c:idx val="6"/>
              <c:tx>
                <c:rich>
                  <a:bodyPr/>
                  <a:lstStyle/>
                  <a:p>
                    <a:r>
                      <a:rPr lang="en-US" baseline="0"/>
                      <a:t> </a:t>
                    </a:r>
                    <a:fld id="{807C30DE-061C-4D72-B66D-AD3FDE49A32B}"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C79D-4AC6-9522-F31734BFF8FB}"/>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Mamu</c:v>
                </c:pt>
                <c:pt idx="1">
                  <c:v>Bake i djedove</c:v>
                </c:pt>
                <c:pt idx="2">
                  <c:v>Nikoga</c:v>
                </c:pt>
                <c:pt idx="3">
                  <c:v>Braću i sestre</c:v>
                </c:pt>
                <c:pt idx="4">
                  <c:v>Tatu</c:v>
                </c:pt>
                <c:pt idx="5">
                  <c:v>Ostalo</c:v>
                </c:pt>
                <c:pt idx="6">
                  <c:v>Sebe</c:v>
                </c:pt>
              </c:strCache>
            </c:strRef>
          </c:cat>
          <c:val>
            <c:numRef>
              <c:f>List1!$B$2:$B$8</c:f>
              <c:numCache>
                <c:formatCode>General</c:formatCode>
                <c:ptCount val="7"/>
                <c:pt idx="0">
                  <c:v>33.56</c:v>
                </c:pt>
                <c:pt idx="1">
                  <c:v>19.09</c:v>
                </c:pt>
                <c:pt idx="2">
                  <c:v>17.84</c:v>
                </c:pt>
                <c:pt idx="3">
                  <c:v>15.03</c:v>
                </c:pt>
                <c:pt idx="4">
                  <c:v>8.19</c:v>
                </c:pt>
                <c:pt idx="5">
                  <c:v>4.88</c:v>
                </c:pt>
                <c:pt idx="6">
                  <c:v>1.44</c:v>
                </c:pt>
              </c:numCache>
            </c:numRef>
          </c:val>
          <c:extLst>
            <c:ext xmlns:c16="http://schemas.microsoft.com/office/drawing/2014/chart" uri="{C3380CC4-5D6E-409C-BE32-E72D297353CC}">
              <c16:uniqueId val="{00000000-7746-4EAB-A960-3169FD7197B0}"/>
            </c:ext>
          </c:extLst>
        </c:ser>
        <c:dLbls>
          <c:showLegendKey val="0"/>
          <c:showVal val="0"/>
          <c:showCatName val="0"/>
          <c:showSerName val="0"/>
          <c:showPercent val="0"/>
          <c:showBubbleSize val="0"/>
        </c:dLbls>
        <c:gapWidth val="100"/>
        <c:axId val="1766521695"/>
        <c:axId val="1766502495"/>
      </c:barChart>
      <c:catAx>
        <c:axId val="1766521695"/>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rgbClr val="187270"/>
                </a:solidFill>
                <a:latin typeface="+mn-lt"/>
                <a:ea typeface="+mn-ea"/>
                <a:cs typeface="+mn-cs"/>
              </a:defRPr>
            </a:pPr>
            <a:endParaRPr lang="sr-Latn-RS"/>
          </a:p>
        </c:txPr>
        <c:crossAx val="1766502495"/>
        <c:crosses val="autoZero"/>
        <c:auto val="1"/>
        <c:lblAlgn val="ctr"/>
        <c:lblOffset val="100"/>
        <c:noMultiLvlLbl val="0"/>
      </c:catAx>
      <c:valAx>
        <c:axId val="17665024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7665216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8100">
      <a:noFill/>
    </a:ln>
    <a:effectLst/>
  </c:spPr>
  <c:txPr>
    <a:bodyPr/>
    <a:lstStyle/>
    <a:p>
      <a:pPr>
        <a:defRPr/>
      </a:pPr>
      <a:endParaRPr lang="sr-Latn-R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dPt>
            <c:idx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4EFC-475C-9704-D55080633B3C}"/>
              </c:ext>
            </c:extLst>
          </c:dPt>
          <c:dPt>
            <c:idx val="1"/>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4EFC-475C-9704-D55080633B3C}"/>
              </c:ext>
            </c:extLst>
          </c:dPt>
          <c:dPt>
            <c:idx val="2"/>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4EFC-475C-9704-D55080633B3C}"/>
              </c:ext>
            </c:extLst>
          </c:dPt>
          <c:dPt>
            <c:idx val="3"/>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4EFC-475C-9704-D55080633B3C}"/>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58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0-4EFC-475C-9704-D55080633B3C}"/>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86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1-4EFC-475C-9704-D55080633B3C}"/>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86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2-4EFC-475C-9704-D55080633B3C}"/>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58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3-4EFC-475C-9704-D55080633B3C}"/>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List1!$A$2:$A$5</c:f>
              <c:numCache>
                <c:formatCode>General</c:formatCode>
                <c:ptCount val="4"/>
              </c:numCache>
            </c:numRef>
          </c:cat>
          <c:val>
            <c:numRef>
              <c:f>List1!$B$2:$B$5</c:f>
              <c:numCache>
                <c:formatCode>General</c:formatCode>
                <c:ptCount val="4"/>
              </c:numCache>
            </c:numRef>
          </c:val>
          <c:extLst>
            <c:ext xmlns:c16="http://schemas.microsoft.com/office/drawing/2014/chart" uri="{C3380CC4-5D6E-409C-BE32-E72D297353CC}">
              <c16:uniqueId val="{00000000-7746-4EAB-A960-3169FD7197B0}"/>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37D9-41A9-9336-BB4E132BB42E}"/>
              </c:ext>
            </c:extLst>
          </c:dPt>
          <c:dPt>
            <c:idx val="1"/>
            <c:invertIfNegative val="0"/>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37D9-41A9-9336-BB4E132BB42E}"/>
              </c:ext>
            </c:extLst>
          </c:dPt>
          <c:dPt>
            <c:idx val="2"/>
            <c:invertIfNegative val="0"/>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7D9-41A9-9336-BB4E132BB42E}"/>
              </c:ext>
            </c:extLst>
          </c:dPt>
          <c:dPt>
            <c:idx val="3"/>
            <c:invertIfNegative val="0"/>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37D9-41A9-9336-BB4E132BB42E}"/>
              </c:ext>
            </c:extLst>
          </c:dPt>
          <c:dLbls>
            <c:dLbl>
              <c:idx val="0"/>
              <c:layout>
                <c:manualLayout>
                  <c:x val="-3.3496397727528597E-3"/>
                  <c:y val="-2.1093748702402271E-2"/>
                </c:manualLayout>
              </c:layout>
              <c:tx>
                <c:rich>
                  <a:bodyPr/>
                  <a:lstStyle/>
                  <a:p>
                    <a:r>
                      <a:rPr lang="en-US" sz="2400" baseline="0" dirty="0"/>
                      <a:t> </a:t>
                    </a:r>
                    <a:fld id="{8B87F3D1-5AA2-4E62-B833-873FE3970D04}" type="VALUE">
                      <a:rPr lang="en-US" sz="2400" baseline="0"/>
                      <a:pPr/>
                      <a:t>[VRIJEDNOST]</a:t>
                    </a:fld>
                    <a:endParaRPr lang="en-US" sz="2400"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7D9-41A9-9336-BB4E132BB42E}"/>
                </c:ext>
              </c:extLst>
            </c:dLbl>
            <c:dLbl>
              <c:idx val="1"/>
              <c:layout>
                <c:manualLayout>
                  <c:x val="-1.300403280595251E-2"/>
                  <c:y val="2.3437498558224745E-3"/>
                </c:manualLayout>
              </c:layout>
              <c:tx>
                <c:rich>
                  <a:bodyPr/>
                  <a:lstStyle/>
                  <a:p>
                    <a:fld id="{095741D5-148E-4133-BAA5-6B3C212792AF}" type="VALUE">
                      <a:rPr lang="en-US" sz="2400"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37D9-41A9-9336-BB4E132BB42E}"/>
                </c:ext>
              </c:extLst>
            </c:dLbl>
            <c:dLbl>
              <c:idx val="2"/>
              <c:layout>
                <c:manualLayout>
                  <c:x val="1.3014029412929359E-3"/>
                  <c:y val="-1.8749998846579796E-2"/>
                </c:manualLayout>
              </c:layout>
              <c:tx>
                <c:rich>
                  <a:bodyPr/>
                  <a:lstStyle/>
                  <a:p>
                    <a:fld id="{83EB7E56-9DAF-4C1C-80B7-74502CE62229}" type="VALUE">
                      <a:rPr lang="en-US" sz="2400"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7D9-41A9-9336-BB4E132BB42E}"/>
                </c:ext>
              </c:extLst>
            </c:dLbl>
            <c:dLbl>
              <c:idx val="3"/>
              <c:tx>
                <c:rich>
                  <a:bodyPr/>
                  <a:lstStyle/>
                  <a:p>
                    <a:fld id="{C4A8363B-3BB0-4761-916F-7994D5E01217}" type="VALUE">
                      <a:rPr lang="en-US" sz="2400" baseline="0" smtClean="0"/>
                      <a:pPr/>
                      <a:t>[VRIJEDNOST]</a:t>
                    </a:fld>
                    <a:endParaRPr lang="hr-H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37D9-41A9-9336-BB4E132BB42E}"/>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Kada sam krenula/krenuo u školu.</c:v>
                </c:pt>
                <c:pt idx="1">
                  <c:v>Prije škole</c:v>
                </c:pt>
                <c:pt idx="2">
                  <c:v>Nisam još uvijek</c:v>
                </c:pt>
                <c:pt idx="3">
                  <c:v>Ostalo</c:v>
                </c:pt>
              </c:strCache>
            </c:strRef>
          </c:cat>
          <c:val>
            <c:numRef>
              <c:f>List1!$B$2:$B$5</c:f>
              <c:numCache>
                <c:formatCode>General</c:formatCode>
                <c:ptCount val="4"/>
                <c:pt idx="0">
                  <c:v>50.92</c:v>
                </c:pt>
                <c:pt idx="1">
                  <c:v>45.9</c:v>
                </c:pt>
                <c:pt idx="2">
                  <c:v>2.4</c:v>
                </c:pt>
                <c:pt idx="3">
                  <c:v>0.78</c:v>
                </c:pt>
              </c:numCache>
            </c:numRef>
          </c:val>
          <c:extLst>
            <c:ext xmlns:c16="http://schemas.microsoft.com/office/drawing/2014/chart" uri="{C3380CC4-5D6E-409C-BE32-E72D297353CC}">
              <c16:uniqueId val="{00000000-37D9-41A9-9336-BB4E132BB42E}"/>
            </c:ext>
          </c:extLst>
        </c:ser>
        <c:dLbls>
          <c:showLegendKey val="0"/>
          <c:showVal val="0"/>
          <c:showCatName val="0"/>
          <c:showSerName val="0"/>
          <c:showPercent val="0"/>
          <c:showBubbleSize val="0"/>
        </c:dLbls>
        <c:gapWidth val="100"/>
        <c:axId val="1635923871"/>
        <c:axId val="1635924351"/>
      </c:barChart>
      <c:catAx>
        <c:axId val="1635923871"/>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rgbClr val="187270"/>
                </a:solidFill>
                <a:latin typeface="+mn-lt"/>
                <a:ea typeface="+mn-ea"/>
                <a:cs typeface="+mn-cs"/>
              </a:defRPr>
            </a:pPr>
            <a:endParaRPr lang="sr-Latn-RS"/>
          </a:p>
        </c:txPr>
        <c:crossAx val="1635924351"/>
        <c:crosses val="autoZero"/>
        <c:auto val="1"/>
        <c:lblAlgn val="ctr"/>
        <c:lblOffset val="100"/>
        <c:noMultiLvlLbl val="0"/>
      </c:catAx>
      <c:valAx>
        <c:axId val="16359243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6359238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dPt>
            <c:idx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B961-40E4-9F7F-E1A88FC6E32F}"/>
              </c:ext>
            </c:extLst>
          </c:dPt>
          <c:dPt>
            <c:idx val="1"/>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B961-40E4-9F7F-E1A88FC6E32F}"/>
              </c:ext>
            </c:extLst>
          </c:dPt>
          <c:dPt>
            <c:idx val="2"/>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B961-40E4-9F7F-E1A88FC6E32F}"/>
              </c:ext>
            </c:extLst>
          </c:dPt>
          <c:dPt>
            <c:idx val="3"/>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B961-40E4-9F7F-E1A88FC6E32F}"/>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58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0-B961-40E4-9F7F-E1A88FC6E32F}"/>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86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1-B961-40E4-9F7F-E1A88FC6E32F}"/>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86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2-B961-40E4-9F7F-E1A88FC6E32F}"/>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58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3-B961-40E4-9F7F-E1A88FC6E32F}"/>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List1!$A$2:$A$5</c:f>
              <c:numCache>
                <c:formatCode>General</c:formatCode>
                <c:ptCount val="4"/>
              </c:numCache>
            </c:numRef>
          </c:cat>
          <c:val>
            <c:numRef>
              <c:f>List1!$B$2:$B$5</c:f>
              <c:numCache>
                <c:formatCode>General</c:formatCode>
                <c:ptCount val="4"/>
              </c:numCache>
            </c:numRef>
          </c:val>
          <c:extLst>
            <c:ext xmlns:c16="http://schemas.microsoft.com/office/drawing/2014/chart" uri="{C3380CC4-5D6E-409C-BE32-E72D297353CC}">
              <c16:uniqueId val="{00000000-7746-4EAB-A960-3169FD7197B0}"/>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clustered"/>
        <c:varyColors val="0"/>
        <c:ser>
          <c:idx val="0"/>
          <c:order val="0"/>
          <c:tx>
            <c:strRef>
              <c:f>List1!$B$1</c:f>
              <c:strCache>
                <c:ptCount val="1"/>
                <c:pt idx="0">
                  <c:v>   </c:v>
                </c:pt>
              </c:strCache>
            </c:strRef>
          </c:tx>
          <c:spPr>
            <a:solidFill>
              <a:schemeClr val="accent6"/>
            </a:solidFill>
            <a:ln>
              <a:solidFill>
                <a:srgbClr val="187270"/>
              </a:solid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A153-4BD5-BBA8-C25D713933E7}"/>
              </c:ext>
            </c:extLst>
          </c:dPt>
          <c:dPt>
            <c:idx val="1"/>
            <c:invertIfNegative val="0"/>
            <c:bubble3D val="0"/>
            <c:spPr>
              <a:solidFill>
                <a:schemeClr val="accent6">
                  <a:shade val="86000"/>
                </a:schemeClr>
              </a:solidFill>
              <a:ln>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A153-4BD5-BBA8-C25D713933E7}"/>
              </c:ext>
            </c:extLst>
          </c:dPt>
          <c:dPt>
            <c:idx val="2"/>
            <c:invertIfNegative val="0"/>
            <c:bubble3D val="0"/>
            <c:spPr>
              <a:solidFill>
                <a:schemeClr val="accent6">
                  <a:tint val="86000"/>
                </a:schemeClr>
              </a:solidFill>
              <a:ln>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A153-4BD5-BBA8-C25D713933E7}"/>
              </c:ext>
            </c:extLst>
          </c:dPt>
          <c:dPt>
            <c:idx val="3"/>
            <c:invertIfNegative val="0"/>
            <c:bubble3D val="0"/>
            <c:spPr>
              <a:solidFill>
                <a:schemeClr val="accent6">
                  <a:tint val="58000"/>
                </a:schemeClr>
              </a:solidFill>
              <a:ln>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A153-4BD5-BBA8-C25D713933E7}"/>
              </c:ext>
            </c:extLst>
          </c:dPt>
          <c:dLbls>
            <c:dLbl>
              <c:idx val="0"/>
              <c:layout>
                <c:manualLayout>
                  <c:x val="2.3974989776517543E-3"/>
                  <c:y val="-2.6470725506547773E-2"/>
                </c:manualLayout>
              </c:layout>
              <c:tx>
                <c:rich>
                  <a:bodyPr/>
                  <a:lstStyle/>
                  <a:p>
                    <a:fld id="{2F2D222A-FDD9-4C07-8CE5-5EA096EFBA4C}" type="VALUE">
                      <a:rPr lang="en-US" sz="2400"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A153-4BD5-BBA8-C25D713933E7}"/>
                </c:ext>
              </c:extLst>
            </c:dLbl>
            <c:dLbl>
              <c:idx val="1"/>
              <c:layout>
                <c:manualLayout>
                  <c:x val="1.4234962890807682E-3"/>
                  <c:y val="-3.2695039270715646E-2"/>
                </c:manualLayout>
              </c:layout>
              <c:tx>
                <c:rich>
                  <a:bodyPr/>
                  <a:lstStyle/>
                  <a:p>
                    <a:r>
                      <a:rPr lang="en-US" sz="2400" baseline="0" dirty="0"/>
                      <a:t> </a:t>
                    </a:r>
                    <a:fld id="{0D13CE96-AAFA-4D6D-9478-A4DDA8786D8D}" type="VALUE">
                      <a:rPr lang="en-US" sz="2400" baseline="0"/>
                      <a:pPr/>
                      <a:t>[VRIJEDNOST]</a:t>
                    </a:fld>
                    <a:endParaRPr lang="en-US" sz="2400"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A153-4BD5-BBA8-C25D713933E7}"/>
                </c:ext>
              </c:extLst>
            </c:dLbl>
            <c:dLbl>
              <c:idx val="2"/>
              <c:layout>
                <c:manualLayout>
                  <c:x val="-1.9646865840943595E-3"/>
                  <c:y val="-6.7102332818764704E-3"/>
                </c:manualLayout>
              </c:layout>
              <c:tx>
                <c:rich>
                  <a:bodyPr/>
                  <a:lstStyle/>
                  <a:p>
                    <a:r>
                      <a:rPr lang="en-US" sz="2400" baseline="0" dirty="0"/>
                      <a:t> </a:t>
                    </a:r>
                    <a:fld id="{C5469C96-4637-46D4-AFA9-AA0588D5ACD9}" type="VALUE">
                      <a:rPr lang="en-US" sz="2400" baseline="0"/>
                      <a:pPr/>
                      <a:t>[VRIJEDNOST]</a:t>
                    </a:fld>
                    <a:endParaRPr lang="en-US" sz="2400"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A153-4BD5-BBA8-C25D713933E7}"/>
                </c:ext>
              </c:extLst>
            </c:dLbl>
            <c:dLbl>
              <c:idx val="3"/>
              <c:tx>
                <c:rich>
                  <a:bodyPr/>
                  <a:lstStyle/>
                  <a:p>
                    <a:endParaRPr lang="hr-HR" sz="2400"/>
                  </a:p>
                </c:rich>
              </c:tx>
              <c:dLblPos val="outEnd"/>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A153-4BD5-BBA8-C25D713933E7}"/>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List1!$A$2:$A$5</c:f>
              <c:strCache>
                <c:ptCount val="3"/>
                <c:pt idx="0">
                  <c:v>Od ponedjeljka do petka</c:v>
                </c:pt>
                <c:pt idx="1">
                  <c:v>Jednom do tri puta tjedno</c:v>
                </c:pt>
                <c:pt idx="2">
                  <c:v>Škola nema knjižnicu</c:v>
                </c:pt>
              </c:strCache>
            </c:strRef>
          </c:cat>
          <c:val>
            <c:numRef>
              <c:f>List1!$B$2:$B$5</c:f>
              <c:numCache>
                <c:formatCode>General</c:formatCode>
                <c:ptCount val="4"/>
                <c:pt idx="0">
                  <c:v>72.900000000000006</c:v>
                </c:pt>
                <c:pt idx="1">
                  <c:v>25.72</c:v>
                </c:pt>
                <c:pt idx="2">
                  <c:v>1.38</c:v>
                </c:pt>
              </c:numCache>
            </c:numRef>
          </c:val>
          <c:extLst>
            <c:ext xmlns:c15="http://schemas.microsoft.com/office/drawing/2012/chart" uri="{02D57815-91ED-43cb-92C2-25804820EDAC}">
              <c15:datalabelsRange>
                <c15:f>List1!$B$2:$B$4</c15:f>
                <c15:dlblRangeCache>
                  <c:ptCount val="3"/>
                  <c:pt idx="0">
                    <c:v>72,9</c:v>
                  </c:pt>
                  <c:pt idx="1">
                    <c:v>25,72</c:v>
                  </c:pt>
                  <c:pt idx="2">
                    <c:v>1,38</c:v>
                  </c:pt>
                </c15:dlblRangeCache>
              </c15:datalabelsRange>
            </c:ext>
            <c:ext xmlns:c16="http://schemas.microsoft.com/office/drawing/2014/chart" uri="{C3380CC4-5D6E-409C-BE32-E72D297353CC}">
              <c16:uniqueId val="{00000008-A153-4BD5-BBA8-C25D713933E7}"/>
            </c:ext>
          </c:extLst>
        </c:ser>
        <c:dLbls>
          <c:showLegendKey val="0"/>
          <c:showVal val="0"/>
          <c:showCatName val="0"/>
          <c:showSerName val="0"/>
          <c:showPercent val="0"/>
          <c:showBubbleSize val="0"/>
        </c:dLbls>
        <c:gapWidth val="100"/>
        <c:axId val="1492385503"/>
        <c:axId val="1492387423"/>
      </c:barChart>
      <c:catAx>
        <c:axId val="1492385503"/>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187270"/>
                </a:solidFill>
                <a:latin typeface="+mn-lt"/>
                <a:ea typeface="+mn-ea"/>
                <a:cs typeface="+mn-cs"/>
              </a:defRPr>
            </a:pPr>
            <a:endParaRPr lang="sr-Latn-RS"/>
          </a:p>
        </c:txPr>
        <c:crossAx val="1492387423"/>
        <c:crosses val="autoZero"/>
        <c:auto val="1"/>
        <c:lblAlgn val="ctr"/>
        <c:lblOffset val="100"/>
        <c:noMultiLvlLbl val="0"/>
      </c:catAx>
      <c:valAx>
        <c:axId val="14923874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4923855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8100">
      <a:noFill/>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10.xml><?xml version="1.0" encoding="utf-8"?>
<cs:colorStyle xmlns:cs="http://schemas.microsoft.com/office/drawing/2012/chartStyle" xmlns:a="http://schemas.openxmlformats.org/drawingml/2006/main" meth="withinLinear" id="19">
  <a:schemeClr val="accent6"/>
</cs:colorStyle>
</file>

<file path=ppt/charts/colors11.xml><?xml version="1.0" encoding="utf-8"?>
<cs:colorStyle xmlns:cs="http://schemas.microsoft.com/office/drawing/2012/chartStyle" xmlns:a="http://schemas.openxmlformats.org/drawingml/2006/main" meth="withinLinear" id="19">
  <a:schemeClr val="accent6"/>
</cs:colorStyle>
</file>

<file path=ppt/charts/colors12.xml><?xml version="1.0" encoding="utf-8"?>
<cs:colorStyle xmlns:cs="http://schemas.microsoft.com/office/drawing/2012/chartStyle" xmlns:a="http://schemas.openxmlformats.org/drawingml/2006/main" meth="withinLinear" id="19">
  <a:schemeClr val="accent6"/>
</cs:colorStyle>
</file>

<file path=ppt/charts/colors13.xml><?xml version="1.0" encoding="utf-8"?>
<cs:colorStyle xmlns:cs="http://schemas.microsoft.com/office/drawing/2012/chartStyle" xmlns:a="http://schemas.openxmlformats.org/drawingml/2006/main" meth="withinLinear" id="19">
  <a:schemeClr val="accent6"/>
</cs:colorStyle>
</file>

<file path=ppt/charts/colors14.xml><?xml version="1.0" encoding="utf-8"?>
<cs:colorStyle xmlns:cs="http://schemas.microsoft.com/office/drawing/2012/chartStyle" xmlns:a="http://schemas.openxmlformats.org/drawingml/2006/main" meth="withinLinear" id="19">
  <a:schemeClr val="accent6"/>
</cs:colorStyle>
</file>

<file path=ppt/charts/colors15.xml><?xml version="1.0" encoding="utf-8"?>
<cs:colorStyle xmlns:cs="http://schemas.microsoft.com/office/drawing/2012/chartStyle" xmlns:a="http://schemas.openxmlformats.org/drawingml/2006/main" meth="withinLinear" id="19">
  <a:schemeClr val="accent6"/>
</cs:colorStyle>
</file>

<file path=ppt/charts/colors16.xml><?xml version="1.0" encoding="utf-8"?>
<cs:colorStyle xmlns:cs="http://schemas.microsoft.com/office/drawing/2012/chartStyle" xmlns:a="http://schemas.openxmlformats.org/drawingml/2006/main" meth="withinLinear" id="19">
  <a:schemeClr val="accent6"/>
</cs:colorStyle>
</file>

<file path=ppt/charts/colors17.xml><?xml version="1.0" encoding="utf-8"?>
<cs:colorStyle xmlns:cs="http://schemas.microsoft.com/office/drawing/2012/chartStyle" xmlns:a="http://schemas.openxmlformats.org/drawingml/2006/main" meth="withinLinear" id="19">
  <a:schemeClr val="accent6"/>
</cs:colorStyle>
</file>

<file path=ppt/charts/colors18.xml><?xml version="1.0" encoding="utf-8"?>
<cs:colorStyle xmlns:cs="http://schemas.microsoft.com/office/drawing/2012/chartStyle" xmlns:a="http://schemas.openxmlformats.org/drawingml/2006/main" meth="withinLinear" id="19">
  <a:schemeClr val="accent6"/>
</cs:colorStyle>
</file>

<file path=ppt/charts/colors19.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20.xml><?xml version="1.0" encoding="utf-8"?>
<cs:colorStyle xmlns:cs="http://schemas.microsoft.com/office/drawing/2012/chartStyle" xmlns:a="http://schemas.openxmlformats.org/drawingml/2006/main" meth="withinLinear" id="19">
  <a:schemeClr val="accent6"/>
</cs:colorStyle>
</file>

<file path=ppt/charts/colors21.xml><?xml version="1.0" encoding="utf-8"?>
<cs:colorStyle xmlns:cs="http://schemas.microsoft.com/office/drawing/2012/chartStyle" xmlns:a="http://schemas.openxmlformats.org/drawingml/2006/main" meth="withinLinear" id="19">
  <a:schemeClr val="accent6"/>
</cs:colorStyle>
</file>

<file path=ppt/charts/colors22.xml><?xml version="1.0" encoding="utf-8"?>
<cs:colorStyle xmlns:cs="http://schemas.microsoft.com/office/drawing/2012/chartStyle" xmlns:a="http://schemas.openxmlformats.org/drawingml/2006/main" meth="withinLinear" id="19">
  <a:schemeClr val="accent6"/>
</cs:colorStyle>
</file>

<file path=ppt/charts/colors23.xml><?xml version="1.0" encoding="utf-8"?>
<cs:colorStyle xmlns:cs="http://schemas.microsoft.com/office/drawing/2012/chartStyle" xmlns:a="http://schemas.openxmlformats.org/drawingml/2006/main" meth="withinLinear" id="19">
  <a:schemeClr val="accent6"/>
</cs:colorStyle>
</file>

<file path=ppt/charts/colors24.xml><?xml version="1.0" encoding="utf-8"?>
<cs:colorStyle xmlns:cs="http://schemas.microsoft.com/office/drawing/2012/chartStyle" xmlns:a="http://schemas.openxmlformats.org/drawingml/2006/main" meth="withinLinear" id="19">
  <a:schemeClr val="accent6"/>
</cs:colorStyle>
</file>

<file path=ppt/charts/colors25.xml><?xml version="1.0" encoding="utf-8"?>
<cs:colorStyle xmlns:cs="http://schemas.microsoft.com/office/drawing/2012/chartStyle" xmlns:a="http://schemas.openxmlformats.org/drawingml/2006/main" meth="withinLinear" id="19">
  <a:schemeClr val="accent6"/>
</cs:colorStyle>
</file>

<file path=ppt/charts/colors26.xml><?xml version="1.0" encoding="utf-8"?>
<cs:colorStyle xmlns:cs="http://schemas.microsoft.com/office/drawing/2012/chartStyle" xmlns:a="http://schemas.openxmlformats.org/drawingml/2006/main" meth="withinLinear" id="19">
  <a:schemeClr val="accent6"/>
</cs:colorStyle>
</file>

<file path=ppt/charts/colors27.xml><?xml version="1.0" encoding="utf-8"?>
<cs:colorStyle xmlns:cs="http://schemas.microsoft.com/office/drawing/2012/chartStyle" xmlns:a="http://schemas.openxmlformats.org/drawingml/2006/main" meth="withinLinear" id="19">
  <a:schemeClr val="accent6"/>
</cs:colorStyle>
</file>

<file path=ppt/charts/colors28.xml><?xml version="1.0" encoding="utf-8"?>
<cs:colorStyle xmlns:cs="http://schemas.microsoft.com/office/drawing/2012/chartStyle" xmlns:a="http://schemas.openxmlformats.org/drawingml/2006/main" meth="withinLinear" id="19">
  <a:schemeClr val="accent6"/>
</cs:colorStyle>
</file>

<file path=ppt/charts/colors29.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30.xml><?xml version="1.0" encoding="utf-8"?>
<cs:colorStyle xmlns:cs="http://schemas.microsoft.com/office/drawing/2012/chartStyle" xmlns:a="http://schemas.openxmlformats.org/drawingml/2006/main" meth="withinLinear" id="19">
  <a:schemeClr val="accent6"/>
</cs:colorStyle>
</file>

<file path=ppt/charts/colors31.xml><?xml version="1.0" encoding="utf-8"?>
<cs:colorStyle xmlns:cs="http://schemas.microsoft.com/office/drawing/2012/chartStyle" xmlns:a="http://schemas.openxmlformats.org/drawingml/2006/main" meth="withinLinear" id="19">
  <a:schemeClr val="accent6"/>
</cs:colorStyle>
</file>

<file path=ppt/charts/colors32.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withinLinear" id="19">
  <a:schemeClr val="accent6"/>
</cs:colorStyle>
</file>

<file path=ppt/charts/colors5.xml><?xml version="1.0" encoding="utf-8"?>
<cs:colorStyle xmlns:cs="http://schemas.microsoft.com/office/drawing/2012/chartStyle" xmlns:a="http://schemas.openxmlformats.org/drawingml/2006/main" meth="withinLinear" id="19">
  <a:schemeClr val="accent6"/>
</cs:colorStyle>
</file>

<file path=ppt/charts/colors6.xml><?xml version="1.0" encoding="utf-8"?>
<cs:colorStyle xmlns:cs="http://schemas.microsoft.com/office/drawing/2012/chartStyle" xmlns:a="http://schemas.openxmlformats.org/drawingml/2006/main" meth="withinLinear" id="19">
  <a:schemeClr val="accent6"/>
</cs:colorStyle>
</file>

<file path=ppt/charts/colors7.xml><?xml version="1.0" encoding="utf-8"?>
<cs:colorStyle xmlns:cs="http://schemas.microsoft.com/office/drawing/2012/chartStyle" xmlns:a="http://schemas.openxmlformats.org/drawingml/2006/main" meth="withinLinear" id="19">
  <a:schemeClr val="accent6"/>
</cs:colorStyle>
</file>

<file path=ppt/charts/colors8.xml><?xml version="1.0" encoding="utf-8"?>
<cs:colorStyle xmlns:cs="http://schemas.microsoft.com/office/drawing/2012/chartStyle" xmlns:a="http://schemas.openxmlformats.org/drawingml/2006/main" meth="withinLinear" id="19">
  <a:schemeClr val="accent6"/>
</cs:colorStyle>
</file>

<file path=ppt/charts/colors9.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0.65356</cdr:x>
      <cdr:y>0.02685</cdr:y>
    </cdr:from>
    <cdr:to>
      <cdr:x>1</cdr:x>
      <cdr:y>0.44148</cdr:y>
    </cdr:to>
    <cdr:sp macro="" textlink="">
      <cdr:nvSpPr>
        <cdr:cNvPr id="2" name="Pravokutnik 1">
          <a:extLst xmlns:a="http://schemas.openxmlformats.org/drawingml/2006/main">
            <a:ext uri="{FF2B5EF4-FFF2-40B4-BE49-F238E27FC236}">
              <a16:creationId xmlns:a16="http://schemas.microsoft.com/office/drawing/2014/main" id="{C516D3CA-BD4E-4AC2-BFEC-DFCFE12700F6}"/>
            </a:ext>
          </a:extLst>
        </cdr:cNvPr>
        <cdr:cNvSpPr/>
      </cdr:nvSpPr>
      <cdr:spPr>
        <a:xfrm xmlns:a="http://schemas.openxmlformats.org/drawingml/2006/main">
          <a:off x="6641579" y="145491"/>
          <a:ext cx="3520516" cy="2246769"/>
        </a:xfrm>
        <a:prstGeom xmlns:a="http://schemas.openxmlformats.org/drawingml/2006/main" prst="rect">
          <a:avLst/>
        </a:prstGeom>
        <a:solidFill xmlns:a="http://schemas.openxmlformats.org/drawingml/2006/main">
          <a:schemeClr val="bg1"/>
        </a:solidFill>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2000" b="0" cap="none" spc="0" dirty="0">
              <a:ln w="0"/>
              <a:solidFill>
                <a:srgbClr val="187270"/>
              </a:solidFill>
              <a:effectLst>
                <a:outerShdw blurRad="38100" dist="19050" dir="2700000" algn="tl" rotWithShape="0">
                  <a:schemeClr val="dk1">
                    <a:alpha val="40000"/>
                  </a:schemeClr>
                </a:outerShdw>
              </a:effectLst>
            </a:rPr>
            <a:t>Ostalo:</a:t>
          </a:r>
        </a:p>
        <a:p xmlns:a="http://schemas.openxmlformats.org/drawingml/2006/main">
          <a:pPr marL="342900" indent="-342900" algn="ctr">
            <a:buFontTx/>
            <a:buChar char="-"/>
          </a:pPr>
          <a:r>
            <a:rPr lang="hr-HR" sz="2000" dirty="0">
              <a:ln w="0"/>
              <a:solidFill>
                <a:srgbClr val="187270"/>
              </a:solidFill>
              <a:effectLst>
                <a:outerShdw blurRad="38100" dist="19050" dir="2700000" algn="tl" rotWithShape="0">
                  <a:schemeClr val="dk1">
                    <a:alpha val="40000"/>
                  </a:schemeClr>
                </a:outerShdw>
              </a:effectLst>
            </a:rPr>
            <a:t>Ne sjećam se.</a:t>
          </a:r>
        </a:p>
        <a:p xmlns:a="http://schemas.openxmlformats.org/drawingml/2006/main">
          <a:pPr marL="342900" indent="-342900" algn="ctr">
            <a:buFontTx/>
            <a:buChar char="-"/>
          </a:pPr>
          <a:r>
            <a:rPr lang="hr-HR" sz="2000" b="0" cap="none" spc="0" dirty="0">
              <a:ln w="0"/>
              <a:solidFill>
                <a:srgbClr val="187270"/>
              </a:solidFill>
              <a:effectLst>
                <a:outerShdw blurRad="38100" dist="19050" dir="2700000" algn="tl" rotWithShape="0">
                  <a:schemeClr val="dk1">
                    <a:alpha val="40000"/>
                  </a:schemeClr>
                </a:outerShdw>
              </a:effectLst>
            </a:rPr>
            <a:t>Ne znam</a:t>
          </a:r>
        </a:p>
        <a:p xmlns:a="http://schemas.openxmlformats.org/drawingml/2006/main">
          <a:pPr marL="342900" indent="-342900" algn="ctr">
            <a:buFontTx/>
            <a:buChar char="-"/>
          </a:pPr>
          <a:r>
            <a:rPr lang="hr-HR" sz="2000" dirty="0">
              <a:ln w="0"/>
              <a:solidFill>
                <a:srgbClr val="187270"/>
              </a:solidFill>
              <a:effectLst>
                <a:outerShdw blurRad="38100" dist="19050" dir="2700000" algn="tl" rotWithShape="0">
                  <a:schemeClr val="dk1">
                    <a:alpha val="40000"/>
                  </a:schemeClr>
                </a:outerShdw>
              </a:effectLst>
            </a:rPr>
            <a:t>Sama/sam sam čitala čitao</a:t>
          </a:r>
        </a:p>
        <a:p xmlns:a="http://schemas.openxmlformats.org/drawingml/2006/main">
          <a:pPr marL="342900" indent="-342900" algn="ctr">
            <a:buFontTx/>
            <a:buChar char="-"/>
          </a:pPr>
          <a:r>
            <a:rPr lang="hr-HR" sz="2000" b="0" cap="none" spc="0" dirty="0">
              <a:ln w="0"/>
              <a:solidFill>
                <a:srgbClr val="187270"/>
              </a:solidFill>
              <a:effectLst>
                <a:outerShdw blurRad="38100" dist="19050" dir="2700000" algn="tl" rotWithShape="0">
                  <a:schemeClr val="dk1">
                    <a:alpha val="40000"/>
                  </a:schemeClr>
                </a:outerShdw>
              </a:effectLst>
            </a:rPr>
            <a:t>Ponekad sam pokušala sama</a:t>
          </a:r>
        </a:p>
        <a:p xmlns:a="http://schemas.openxmlformats.org/drawingml/2006/main">
          <a:pPr marL="342900" indent="-342900" algn="ctr">
            <a:buFontTx/>
            <a:buChar char="-"/>
          </a:pPr>
          <a:r>
            <a:rPr lang="hr-HR" sz="2000" dirty="0">
              <a:ln w="0"/>
              <a:solidFill>
                <a:srgbClr val="187270"/>
              </a:solidFill>
              <a:effectLst>
                <a:outerShdw blurRad="38100" dist="19050" dir="2700000" algn="tl" rotWithShape="0">
                  <a:schemeClr val="dk1">
                    <a:alpha val="40000"/>
                  </a:schemeClr>
                </a:outerShdw>
              </a:effectLst>
            </a:rPr>
            <a:t>Ja sam čitala slova, a mama</a:t>
          </a:r>
        </a:p>
        <a:p xmlns:a="http://schemas.openxmlformats.org/drawingml/2006/main">
          <a:pPr algn="ctr"/>
          <a:r>
            <a:rPr lang="hr-HR" sz="2000" dirty="0">
              <a:ln w="0"/>
              <a:solidFill>
                <a:srgbClr val="187270"/>
              </a:solidFill>
              <a:effectLst>
                <a:outerShdw blurRad="38100" dist="19050" dir="2700000" algn="tl" rotWithShape="0">
                  <a:schemeClr val="dk1">
                    <a:alpha val="40000"/>
                  </a:schemeClr>
                </a:outerShdw>
              </a:effectLst>
            </a:rPr>
            <a:t>b</a:t>
          </a:r>
          <a:r>
            <a:rPr lang="hr-HR" sz="2000" b="0" cap="none" spc="0" dirty="0">
              <a:ln w="0"/>
              <a:solidFill>
                <a:srgbClr val="187270"/>
              </a:solidFill>
              <a:effectLst>
                <a:outerShdw blurRad="38100" dist="19050" dir="2700000" algn="tl" rotWithShape="0">
                  <a:schemeClr val="dk1">
                    <a:alpha val="40000"/>
                  </a:schemeClr>
                </a:outerShdw>
              </a:effectLst>
            </a:rPr>
            <a:t>i mi rekla riječ</a:t>
          </a:r>
        </a:p>
      </cdr:txBody>
    </cdr:sp>
  </cdr:relSizeAnchor>
</c:userShapes>
</file>

<file path=ppt/drawings/drawing10.xml><?xml version="1.0" encoding="utf-8"?>
<c:userShapes xmlns:c="http://schemas.openxmlformats.org/drawingml/2006/chart">
  <cdr:relSizeAnchor xmlns:cdr="http://schemas.openxmlformats.org/drawingml/2006/chartDrawing">
    <cdr:from>
      <cdr:x>0.70847</cdr:x>
      <cdr:y>0</cdr:y>
    </cdr:from>
    <cdr:to>
      <cdr:x>0.94607</cdr:x>
      <cdr:y>0.21176</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7987706" y="0"/>
          <a:ext cx="2678938" cy="1200329"/>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Ne znam</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Između ocjena</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U sebi jako dobro</a:t>
          </a:r>
        </a:p>
      </cdr:txBody>
    </cdr:sp>
  </cdr:relSizeAnchor>
</c:userShapes>
</file>

<file path=ppt/drawings/drawing11.xml><?xml version="1.0" encoding="utf-8"?>
<c:userShapes xmlns:c="http://schemas.openxmlformats.org/drawingml/2006/chart">
  <cdr:relSizeAnchor xmlns:cdr="http://schemas.openxmlformats.org/drawingml/2006/chartDrawing">
    <cdr:from>
      <cdr:x>0.61885</cdr:x>
      <cdr:y>0.16411</cdr:y>
    </cdr:from>
    <cdr:to>
      <cdr:x>0.85998</cdr:x>
      <cdr:y>0.28899</cdr:y>
    </cdr:to>
    <cdr:sp macro="" textlink="">
      <cdr:nvSpPr>
        <cdr:cNvPr id="3" name="Pravokutnik 2">
          <a:extLst xmlns:a="http://schemas.openxmlformats.org/drawingml/2006/main">
            <a:ext uri="{FF2B5EF4-FFF2-40B4-BE49-F238E27FC236}">
              <a16:creationId xmlns:a16="http://schemas.microsoft.com/office/drawing/2014/main" id="{D503B6AA-A22D-4883-BD6A-3FA856C27F39}"/>
            </a:ext>
          </a:extLst>
        </cdr:cNvPr>
        <cdr:cNvSpPr/>
      </cdr:nvSpPr>
      <cdr:spPr>
        <a:xfrm xmlns:a="http://schemas.openxmlformats.org/drawingml/2006/main">
          <a:off x="7270353" y="930229"/>
          <a:ext cx="2832827" cy="707886"/>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2000" b="0" cap="none" spc="0" dirty="0">
              <a:ln w="0"/>
              <a:solidFill>
                <a:schemeClr val="tx1"/>
              </a:solidFill>
              <a:effectLst>
                <a:outerShdw blurRad="38100" dist="19050" dir="2700000" algn="tl" rotWithShape="0">
                  <a:schemeClr val="dk1">
                    <a:alpha val="40000"/>
                  </a:schemeClr>
                </a:outerShdw>
              </a:effectLst>
            </a:rPr>
            <a:t>Brzina nije važna, </a:t>
          </a:r>
        </a:p>
        <a:p xmlns:a="http://schemas.openxmlformats.org/drawingml/2006/main">
          <a:pPr algn="ctr"/>
          <a:r>
            <a:rPr lang="hr-HR" sz="2000" b="0" cap="none" spc="0" dirty="0">
              <a:ln w="0"/>
              <a:solidFill>
                <a:schemeClr val="tx1"/>
              </a:solidFill>
              <a:effectLst>
                <a:outerShdw blurRad="38100" dist="19050" dir="2700000" algn="tl" rotWithShape="0">
                  <a:schemeClr val="dk1">
                    <a:alpha val="40000"/>
                  </a:schemeClr>
                </a:outerShdw>
              </a:effectLst>
            </a:rPr>
            <a:t>važna je zainteresiranost.</a:t>
          </a:r>
        </a:p>
      </cdr:txBody>
    </cdr:sp>
  </cdr:relSizeAnchor>
  <cdr:relSizeAnchor xmlns:cdr="http://schemas.openxmlformats.org/drawingml/2006/chartDrawing">
    <cdr:from>
      <cdr:x>0.37912</cdr:x>
      <cdr:y>0.72641</cdr:y>
    </cdr:from>
    <cdr:to>
      <cdr:x>0.72313</cdr:x>
      <cdr:y>0.8513</cdr:y>
    </cdr:to>
    <cdr:sp macro="" textlink="">
      <cdr:nvSpPr>
        <cdr:cNvPr id="4" name="Pravokutnik 3">
          <a:extLst xmlns:a="http://schemas.openxmlformats.org/drawingml/2006/main">
            <a:ext uri="{FF2B5EF4-FFF2-40B4-BE49-F238E27FC236}">
              <a16:creationId xmlns:a16="http://schemas.microsoft.com/office/drawing/2014/main" id="{C9C1872A-0628-4E4C-B6C3-84B87F4342BD}"/>
            </a:ext>
          </a:extLst>
        </cdr:cNvPr>
        <cdr:cNvSpPr/>
      </cdr:nvSpPr>
      <cdr:spPr>
        <a:xfrm xmlns:a="http://schemas.openxmlformats.org/drawingml/2006/main">
          <a:off x="4453919" y="4117593"/>
          <a:ext cx="4041491" cy="707886"/>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2000" b="0" cap="none" spc="0" baseline="0" dirty="0">
              <a:ln w="0"/>
              <a:solidFill>
                <a:schemeClr val="tx1"/>
              </a:solidFill>
              <a:effectLst>
                <a:outerShdw blurRad="38100" dist="19050" dir="2700000" algn="tl" rotWithShape="0">
                  <a:schemeClr val="dk1">
                    <a:alpha val="40000"/>
                  </a:schemeClr>
                </a:outerShdw>
              </a:effectLst>
            </a:rPr>
            <a:t>Da. Što sporije čitaš bolje razumiješ i </a:t>
          </a:r>
        </a:p>
        <a:p xmlns:a="http://schemas.openxmlformats.org/drawingml/2006/main">
          <a:pPr algn="ctr"/>
          <a:r>
            <a:rPr lang="hr-HR" sz="2000" b="0" cap="none" spc="0" baseline="0" dirty="0">
              <a:ln w="0"/>
              <a:solidFill>
                <a:schemeClr val="tx1"/>
              </a:solidFill>
              <a:effectLst>
                <a:outerShdw blurRad="38100" dist="19050" dir="2700000" algn="tl" rotWithShape="0">
                  <a:schemeClr val="dk1">
                    <a:alpha val="40000"/>
                  </a:schemeClr>
                </a:outerShdw>
              </a:effectLst>
            </a:rPr>
            <a:t>upamćuješ pročitano.</a:t>
          </a:r>
          <a:endParaRPr lang="hr-HR" sz="2000" b="0" cap="none" spc="0" dirty="0">
            <a:ln w="0"/>
            <a:solidFill>
              <a:schemeClr val="tx1"/>
            </a:solidFill>
            <a:effectLst>
              <a:outerShdw blurRad="38100" dist="19050" dir="2700000" algn="tl" rotWithShape="0">
                <a:schemeClr val="dk1">
                  <a:alpha val="40000"/>
                </a:schemeClr>
              </a:outerShdw>
            </a:effectLst>
          </a:endParaRPr>
        </a:p>
      </cdr:txBody>
    </cdr:sp>
  </cdr:relSizeAnchor>
  <cdr:relSizeAnchor xmlns:cdr="http://schemas.openxmlformats.org/drawingml/2006/chartDrawing">
    <cdr:from>
      <cdr:x>0</cdr:x>
      <cdr:y>0.3537</cdr:y>
    </cdr:from>
    <cdr:to>
      <cdr:x>0.33023</cdr:x>
      <cdr:y>0.53288</cdr:y>
    </cdr:to>
    <cdr:sp macro="" textlink="">
      <cdr:nvSpPr>
        <cdr:cNvPr id="5" name="Pravokutnik 4">
          <a:extLst xmlns:a="http://schemas.openxmlformats.org/drawingml/2006/main">
            <a:ext uri="{FF2B5EF4-FFF2-40B4-BE49-F238E27FC236}">
              <a16:creationId xmlns:a16="http://schemas.microsoft.com/office/drawing/2014/main" id="{7E36D6D2-F0CE-4EA9-AE47-6233E1175490}"/>
            </a:ext>
          </a:extLst>
        </cdr:cNvPr>
        <cdr:cNvSpPr/>
      </cdr:nvSpPr>
      <cdr:spPr>
        <a:xfrm xmlns:a="http://schemas.openxmlformats.org/drawingml/2006/main">
          <a:off x="-159074" y="2004886"/>
          <a:ext cx="3879588" cy="1015663"/>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2000" b="0" cap="none" spc="0" dirty="0">
              <a:ln w="0"/>
              <a:solidFill>
                <a:schemeClr val="tx1"/>
              </a:solidFill>
              <a:effectLst>
                <a:outerShdw blurRad="38100" dist="19050" dir="2700000" algn="tl" rotWithShape="0">
                  <a:schemeClr val="dk1">
                    <a:alpha val="40000"/>
                  </a:schemeClr>
                </a:outerShdw>
              </a:effectLst>
            </a:rPr>
            <a:t>Brzina utječe, a ovisi o složenosti.</a:t>
          </a:r>
        </a:p>
        <a:p xmlns:a="http://schemas.openxmlformats.org/drawingml/2006/main">
          <a:pPr algn="ctr"/>
          <a:r>
            <a:rPr lang="hr-HR" sz="2000" dirty="0">
              <a:ln w="0"/>
              <a:solidFill>
                <a:schemeClr val="tx1"/>
              </a:solidFill>
              <a:effectLst>
                <a:outerShdw blurRad="38100" dist="19050" dir="2700000" algn="tl" rotWithShape="0">
                  <a:schemeClr val="dk1">
                    <a:alpha val="40000"/>
                  </a:schemeClr>
                </a:outerShdw>
              </a:effectLst>
            </a:rPr>
            <a:t>Tekst s poznatim riječima čitaš brže</a:t>
          </a:r>
        </a:p>
        <a:p xmlns:a="http://schemas.openxmlformats.org/drawingml/2006/main">
          <a:pPr algn="ctr"/>
          <a:r>
            <a:rPr lang="hr-HR" sz="2000" dirty="0">
              <a:ln w="0"/>
              <a:solidFill>
                <a:schemeClr val="tx1"/>
              </a:solidFill>
              <a:effectLst>
                <a:outerShdw blurRad="38100" dist="19050" dir="2700000" algn="tl" rotWithShape="0">
                  <a:schemeClr val="dk1">
                    <a:alpha val="40000"/>
                  </a:schemeClr>
                </a:outerShdw>
              </a:effectLst>
            </a:rPr>
            <a:t>i</a:t>
          </a:r>
          <a:r>
            <a:rPr lang="hr-HR" sz="2000" b="0" cap="none" spc="0" dirty="0">
              <a:ln w="0"/>
              <a:solidFill>
                <a:schemeClr val="tx1"/>
              </a:solidFill>
              <a:effectLst>
                <a:outerShdw blurRad="38100" dist="19050" dir="2700000" algn="tl" rotWithShape="0">
                  <a:schemeClr val="dk1">
                    <a:alpha val="40000"/>
                  </a:schemeClr>
                </a:outerShdw>
              </a:effectLst>
            </a:rPr>
            <a:t> razumiješ bolje.</a:t>
          </a:r>
        </a:p>
      </cdr:txBody>
    </cdr:sp>
  </cdr:relSizeAnchor>
  <cdr:relSizeAnchor xmlns:cdr="http://schemas.openxmlformats.org/drawingml/2006/chartDrawing">
    <cdr:from>
      <cdr:x>0.15147</cdr:x>
      <cdr:y>0.01917</cdr:y>
    </cdr:from>
    <cdr:to>
      <cdr:x>0.3735</cdr:x>
      <cdr:y>0.14405</cdr:y>
    </cdr:to>
    <cdr:sp macro="" textlink="">
      <cdr:nvSpPr>
        <cdr:cNvPr id="6" name="Pravokutnik 5">
          <a:extLst xmlns:a="http://schemas.openxmlformats.org/drawingml/2006/main">
            <a:ext uri="{FF2B5EF4-FFF2-40B4-BE49-F238E27FC236}">
              <a16:creationId xmlns:a16="http://schemas.microsoft.com/office/drawing/2014/main" id="{D8CC76C4-BDC3-4E06-80FB-8B6668563E17}"/>
            </a:ext>
          </a:extLst>
        </cdr:cNvPr>
        <cdr:cNvSpPr/>
      </cdr:nvSpPr>
      <cdr:spPr>
        <a:xfrm xmlns:a="http://schemas.openxmlformats.org/drawingml/2006/main">
          <a:off x="1779524" y="108659"/>
          <a:ext cx="2608406" cy="707886"/>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2000" b="0" cap="none" spc="0" dirty="0">
              <a:ln w="0"/>
              <a:solidFill>
                <a:schemeClr val="tx1"/>
              </a:solidFill>
              <a:effectLst>
                <a:outerShdw blurRad="38100" dist="19050" dir="2700000" algn="tl" rotWithShape="0">
                  <a:schemeClr val="dk1">
                    <a:alpha val="40000"/>
                  </a:schemeClr>
                </a:outerShdw>
              </a:effectLst>
            </a:rPr>
            <a:t>Da. Što brže čitaš bolje </a:t>
          </a:r>
        </a:p>
        <a:p xmlns:a="http://schemas.openxmlformats.org/drawingml/2006/main">
          <a:pPr algn="ctr"/>
          <a:r>
            <a:rPr lang="hr-HR" sz="2000" b="0" cap="none" spc="0" dirty="0">
              <a:ln w="0"/>
              <a:solidFill>
                <a:schemeClr val="tx1"/>
              </a:solidFill>
              <a:effectLst>
                <a:outerShdw blurRad="38100" dist="19050" dir="2700000" algn="tl" rotWithShape="0">
                  <a:schemeClr val="dk1">
                    <a:alpha val="40000"/>
                  </a:schemeClr>
                </a:outerShdw>
              </a:effectLst>
            </a:rPr>
            <a:t>razumiješ i </a:t>
          </a:r>
          <a:r>
            <a:rPr lang="hr-HR" sz="2000" dirty="0">
              <a:ln w="0"/>
              <a:solidFill>
                <a:schemeClr val="tx1"/>
              </a:solidFill>
              <a:effectLst>
                <a:outerShdw blurRad="38100" dist="19050" dir="2700000" algn="tl" rotWithShape="0">
                  <a:schemeClr val="dk1">
                    <a:alpha val="40000"/>
                  </a:schemeClr>
                </a:outerShdw>
              </a:effectLst>
            </a:rPr>
            <a:t>upamćuješ.</a:t>
          </a:r>
          <a:endParaRPr lang="hr-HR" sz="2000" b="0" cap="none" spc="0" dirty="0">
            <a:ln w="0"/>
            <a:solidFill>
              <a:schemeClr val="tx1"/>
            </a:solidFill>
            <a:effectLst>
              <a:outerShdw blurRad="38100" dist="19050" dir="2700000" algn="tl" rotWithShape="0">
                <a:schemeClr val="dk1">
                  <a:alpha val="40000"/>
                </a:schemeClr>
              </a:outerShdw>
            </a:effectLst>
          </a:endParaRPr>
        </a:p>
      </cdr:txBody>
    </cdr:sp>
  </cdr:relSizeAnchor>
  <cdr:relSizeAnchor xmlns:cdr="http://schemas.openxmlformats.org/drawingml/2006/chartDrawing">
    <cdr:from>
      <cdr:x>0.63238</cdr:x>
      <cdr:y>0.35037</cdr:y>
    </cdr:from>
    <cdr:to>
      <cdr:x>1</cdr:x>
      <cdr:y>0.7576</cdr:y>
    </cdr:to>
    <cdr:sp macro="" textlink="">
      <cdr:nvSpPr>
        <cdr:cNvPr id="7" name="Pravokutnik 6">
          <a:extLst xmlns:a="http://schemas.openxmlformats.org/drawingml/2006/main">
            <a:ext uri="{FF2B5EF4-FFF2-40B4-BE49-F238E27FC236}">
              <a16:creationId xmlns:a16="http://schemas.microsoft.com/office/drawing/2014/main" id="{1A211D18-3658-4F22-9B35-5094B7C65FFD}"/>
            </a:ext>
          </a:extLst>
        </cdr:cNvPr>
        <cdr:cNvSpPr/>
      </cdr:nvSpPr>
      <cdr:spPr>
        <a:xfrm xmlns:a="http://schemas.openxmlformats.org/drawingml/2006/main">
          <a:off x="7429307" y="1986032"/>
          <a:ext cx="4318810" cy="2308324"/>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268A92"/>
              </a:solidFill>
              <a:effectLst>
                <a:outerShdw blurRad="38100" dist="19050" dir="2700000" algn="tl" rotWithShape="0">
                  <a:schemeClr val="dk1">
                    <a:alpha val="40000"/>
                  </a:schemeClr>
                </a:outerShdw>
              </a:effectLst>
            </a:rPr>
            <a:t>Ostalo:</a:t>
          </a:r>
        </a:p>
        <a:p xmlns:a="http://schemas.openxmlformats.org/drawingml/2006/main">
          <a:pPr marL="685800" indent="-685800" algn="ctr">
            <a:buFontTx/>
            <a:buChar char="-"/>
          </a:pPr>
          <a:r>
            <a:rPr lang="hr-HR" sz="1800" dirty="0">
              <a:ln w="0"/>
              <a:solidFill>
                <a:srgbClr val="268A92"/>
              </a:solidFill>
              <a:effectLst>
                <a:outerShdw blurRad="38100" dist="19050" dir="2700000" algn="tl" rotWithShape="0">
                  <a:schemeClr val="dk1">
                    <a:alpha val="40000"/>
                  </a:schemeClr>
                </a:outerShdw>
              </a:effectLst>
            </a:rPr>
            <a:t>Nije bitno, moram pročitati razumno</a:t>
          </a:r>
        </a:p>
        <a:p xmlns:a="http://schemas.openxmlformats.org/drawingml/2006/main">
          <a:pPr marL="685800" indent="-685800" algn="ctr">
            <a:buFontTx/>
            <a:buChar char="-"/>
          </a:pPr>
          <a:r>
            <a:rPr lang="hr-HR" sz="1800" dirty="0">
              <a:ln w="0"/>
              <a:solidFill>
                <a:srgbClr val="268A92"/>
              </a:solidFill>
              <a:effectLst>
                <a:outerShdw blurRad="38100" dist="19050" dir="2700000" algn="tl" rotWithShape="0">
                  <a:schemeClr val="dk1">
                    <a:alpha val="40000"/>
                  </a:schemeClr>
                </a:outerShdw>
              </a:effectLst>
            </a:rPr>
            <a:t>Za mene je bitnije doba dana</a:t>
          </a:r>
        </a:p>
        <a:p xmlns:a="http://schemas.openxmlformats.org/drawingml/2006/main">
          <a:pPr marL="685800" indent="-685800" algn="ctr">
            <a:buFontTx/>
            <a:buChar char="-"/>
          </a:pPr>
          <a:r>
            <a:rPr lang="hr-HR" sz="1800" dirty="0">
              <a:ln w="0"/>
              <a:solidFill>
                <a:srgbClr val="268A92"/>
              </a:solidFill>
              <a:effectLst>
                <a:outerShdw blurRad="38100" dist="19050" dir="2700000" algn="tl" rotWithShape="0">
                  <a:schemeClr val="dk1">
                    <a:alpha val="40000"/>
                  </a:schemeClr>
                </a:outerShdw>
              </a:effectLst>
            </a:rPr>
            <a:t>Važno je da čitaš pravilno</a:t>
          </a:r>
        </a:p>
        <a:p xmlns:a="http://schemas.openxmlformats.org/drawingml/2006/main">
          <a:pPr marL="685800" indent="-685800" algn="ctr">
            <a:buFontTx/>
            <a:buChar char="-"/>
          </a:pPr>
          <a:r>
            <a:rPr lang="hr-HR" sz="1800" dirty="0">
              <a:ln w="0"/>
              <a:solidFill>
                <a:srgbClr val="268A92"/>
              </a:solidFill>
              <a:effectLst>
                <a:outerShdw blurRad="38100" dist="19050" dir="2700000" algn="tl" rotWithShape="0">
                  <a:schemeClr val="dk1">
                    <a:alpha val="40000"/>
                  </a:schemeClr>
                </a:outerShdw>
              </a:effectLst>
            </a:rPr>
            <a:t>Važno je uživati u knjizi</a:t>
          </a:r>
        </a:p>
        <a:p xmlns:a="http://schemas.openxmlformats.org/drawingml/2006/main">
          <a:pPr marL="685800" indent="-685800" algn="ctr">
            <a:buFontTx/>
            <a:buChar char="-"/>
          </a:pPr>
          <a:r>
            <a:rPr lang="hr-HR" sz="1800" dirty="0">
              <a:ln w="0"/>
              <a:solidFill>
                <a:srgbClr val="268A92"/>
              </a:solidFill>
              <a:effectLst>
                <a:outerShdw blurRad="38100" dist="19050" dir="2700000" algn="tl" rotWithShape="0">
                  <a:schemeClr val="dk1">
                    <a:alpha val="40000"/>
                  </a:schemeClr>
                </a:outerShdw>
              </a:effectLst>
            </a:rPr>
            <a:t>Sve ovisi o svemu</a:t>
          </a:r>
        </a:p>
        <a:p xmlns:a="http://schemas.openxmlformats.org/drawingml/2006/main">
          <a:pPr marL="685800" indent="-685800" algn="ctr">
            <a:buFontTx/>
            <a:buChar char="-"/>
          </a:pPr>
          <a:r>
            <a:rPr lang="hr-HR" sz="1800" dirty="0">
              <a:ln w="0"/>
              <a:solidFill>
                <a:srgbClr val="268A92"/>
              </a:solidFill>
              <a:effectLst>
                <a:outerShdw blurRad="38100" dist="19050" dir="2700000" algn="tl" rotWithShape="0">
                  <a:schemeClr val="dk1">
                    <a:alpha val="40000"/>
                  </a:schemeClr>
                </a:outerShdw>
              </a:effectLst>
            </a:rPr>
            <a:t>Sve je točno osim prvog</a:t>
          </a:r>
        </a:p>
        <a:p xmlns:a="http://schemas.openxmlformats.org/drawingml/2006/main">
          <a:pPr marL="685800" indent="-685800" algn="ctr">
            <a:buFontTx/>
            <a:buChar char="-"/>
          </a:pPr>
          <a:endParaRPr lang="hr-HR" sz="1800" b="0" cap="none" spc="0" dirty="0">
            <a:ln w="0"/>
            <a:solidFill>
              <a:srgbClr val="268A92"/>
            </a:solidFill>
            <a:effectLst>
              <a:outerShdw blurRad="38100" dist="19050" dir="2700000" algn="tl" rotWithShape="0">
                <a:schemeClr val="dk1">
                  <a:alpha val="40000"/>
                </a:schemeClr>
              </a:outerShdw>
            </a:effectLst>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0.78043</cdr:x>
      <cdr:y>0</cdr:y>
    </cdr:from>
    <cdr:to>
      <cdr:x>1</cdr:x>
      <cdr:y>0.19004</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8993063" y="0"/>
          <a:ext cx="2530153" cy="1077218"/>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Učenje</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Pretraživanje</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Sve navedeno</a:t>
          </a:r>
          <a:endPar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0.70577</cdr:x>
      <cdr:y>0.10127</cdr:y>
    </cdr:from>
    <cdr:to>
      <cdr:x>1</cdr:x>
      <cdr:y>0.6551</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7957303" y="574044"/>
          <a:ext cx="3317338" cy="3139321"/>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latin typeface="Arial Black" panose="020B0A04020102020204" pitchFamily="34" charset="0"/>
            </a:rPr>
            <a:t>Ostalo:</a:t>
          </a:r>
        </a:p>
        <a:p xmlns:a="http://schemas.openxmlformats.org/drawingml/2006/main">
          <a:pPr marL="285750" indent="-285750" algn="ctr">
            <a:buFontTx/>
            <a:buChar char="-"/>
          </a:pPr>
          <a:r>
            <a:rPr lang="hr-HR" sz="1800" b="0" cap="none" spc="0" dirty="0">
              <a:ln w="0"/>
              <a:solidFill>
                <a:srgbClr val="187270"/>
              </a:solidFill>
              <a:effectLst/>
              <a:latin typeface="Arial Black" panose="020B0A04020102020204" pitchFamily="34" charset="0"/>
            </a:rPr>
            <a:t>Svejedno mi je</a:t>
          </a:r>
        </a:p>
        <a:p xmlns:a="http://schemas.openxmlformats.org/drawingml/2006/main">
          <a:pPr marL="285750" indent="-285750" algn="ctr">
            <a:buFontTx/>
            <a:buChar char="-"/>
          </a:pPr>
          <a:r>
            <a:rPr lang="hr-HR" sz="1800" dirty="0">
              <a:ln w="0"/>
              <a:solidFill>
                <a:srgbClr val="187270"/>
              </a:solidFill>
              <a:effectLst/>
              <a:latin typeface="Arial Black" panose="020B0A04020102020204" pitchFamily="34" charset="0"/>
            </a:rPr>
            <a:t>Bolje je čitati iz papira, ali na ekranu postoje sažeci</a:t>
          </a:r>
        </a:p>
        <a:p xmlns:a="http://schemas.openxmlformats.org/drawingml/2006/main">
          <a:pPr marL="285750" indent="-285750" algn="ctr">
            <a:buFontTx/>
            <a:buChar char="-"/>
          </a:pPr>
          <a:r>
            <a:rPr lang="hr-HR" sz="1800" b="0" cap="none" spc="0" dirty="0">
              <a:ln w="0"/>
              <a:solidFill>
                <a:srgbClr val="187270"/>
              </a:solidFill>
              <a:effectLst/>
              <a:latin typeface="Arial Black" panose="020B0A04020102020204" pitchFamily="34" charset="0"/>
            </a:rPr>
            <a:t>Ako je to velika knjiga volim više u papirnatom obliku, ali ako je to nekakav kratki tekst volim više iz ekrana</a:t>
          </a:r>
        </a:p>
      </cdr:txBody>
    </cdr:sp>
  </cdr:relSizeAnchor>
</c:userShapes>
</file>

<file path=ppt/drawings/drawing14.xml><?xml version="1.0" encoding="utf-8"?>
<c:userShapes xmlns:c="http://schemas.openxmlformats.org/drawingml/2006/chart">
  <cdr:relSizeAnchor xmlns:cdr="http://schemas.openxmlformats.org/drawingml/2006/chartDrawing">
    <cdr:from>
      <cdr:x>0.57887</cdr:x>
      <cdr:y>0.18084</cdr:y>
    </cdr:from>
    <cdr:to>
      <cdr:x>1</cdr:x>
      <cdr:y>0.6315</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6526583" y="1025072"/>
          <a:ext cx="4748058" cy="2554545"/>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600" b="0" cap="none" spc="0" dirty="0">
              <a:ln w="0"/>
              <a:solidFill>
                <a:srgbClr val="187270"/>
              </a:solidFill>
              <a:effectLst/>
              <a:latin typeface="Arial Black" panose="020B0A04020102020204" pitchFamily="34" charset="0"/>
            </a:rPr>
            <a:t>Ostalo:</a:t>
          </a:r>
        </a:p>
        <a:p xmlns:a="http://schemas.openxmlformats.org/drawingml/2006/main">
          <a:pPr marL="285750" indent="-285750" algn="ctr">
            <a:buFontTx/>
            <a:buChar char="-"/>
          </a:pPr>
          <a:r>
            <a:rPr lang="hr-HR" sz="1600" b="0" cap="none" spc="0" dirty="0">
              <a:ln w="0"/>
              <a:solidFill>
                <a:srgbClr val="187270"/>
              </a:solidFill>
              <a:effectLst/>
              <a:latin typeface="Arial Black" panose="020B0A04020102020204" pitchFamily="34" charset="0"/>
            </a:rPr>
            <a:t>Možda</a:t>
          </a:r>
        </a:p>
        <a:p xmlns:a="http://schemas.openxmlformats.org/drawingml/2006/main">
          <a:pPr marL="285750" indent="-285750" algn="ctr">
            <a:buFontTx/>
            <a:buChar char="-"/>
          </a:pPr>
          <a:r>
            <a:rPr lang="hr-HR" sz="1600" dirty="0">
              <a:ln w="0"/>
              <a:solidFill>
                <a:srgbClr val="187270"/>
              </a:solidFill>
              <a:latin typeface="Arial Black" panose="020B0A04020102020204" pitchFamily="34" charset="0"/>
            </a:rPr>
            <a:t>Ne znam</a:t>
          </a:r>
        </a:p>
        <a:p xmlns:a="http://schemas.openxmlformats.org/drawingml/2006/main">
          <a:pPr marL="285750" indent="-285750" algn="ctr">
            <a:buFontTx/>
            <a:buChar char="-"/>
          </a:pPr>
          <a:r>
            <a:rPr lang="hr-HR" sz="1600" b="0" cap="none" spc="0" dirty="0">
              <a:ln w="0"/>
              <a:solidFill>
                <a:srgbClr val="187270"/>
              </a:solidFill>
              <a:effectLst/>
              <a:latin typeface="Arial Black" panose="020B0A04020102020204" pitchFamily="34" charset="0"/>
            </a:rPr>
            <a:t>Uz lektiru ja uvijek čitam još jednu knjigu tako da mi je svejedno</a:t>
          </a:r>
        </a:p>
        <a:p xmlns:a="http://schemas.openxmlformats.org/drawingml/2006/main">
          <a:pPr marL="285750" indent="-285750" algn="ctr">
            <a:buFontTx/>
            <a:buChar char="-"/>
          </a:pPr>
          <a:r>
            <a:rPr lang="hr-HR" sz="1600" dirty="0">
              <a:ln w="0"/>
              <a:solidFill>
                <a:srgbClr val="187270"/>
              </a:solidFill>
              <a:latin typeface="Arial Black" panose="020B0A04020102020204" pitchFamily="34" charset="0"/>
            </a:rPr>
            <a:t>Čitao bi onoliko koliko čitam i redovnu lektiru jedino bi bio više zainteresiran i čitao s više razumijevanja</a:t>
          </a:r>
        </a:p>
        <a:p xmlns:a="http://schemas.openxmlformats.org/drawingml/2006/main">
          <a:pPr marL="285750" indent="-285750" algn="ctr">
            <a:buFontTx/>
            <a:buChar char="-"/>
          </a:pPr>
          <a:r>
            <a:rPr lang="hr-HR" sz="1600" b="0" cap="none" spc="0" dirty="0">
              <a:ln w="0"/>
              <a:solidFill>
                <a:srgbClr val="187270"/>
              </a:solidFill>
              <a:effectLst/>
              <a:latin typeface="Arial Black" panose="020B0A04020102020204" pitchFamily="34" charset="0"/>
            </a:rPr>
            <a:t>Zavisi da li su mi poznate riječi</a:t>
          </a:r>
        </a:p>
        <a:p xmlns:a="http://schemas.openxmlformats.org/drawingml/2006/main">
          <a:pPr marL="285750" indent="-285750" algn="ctr">
            <a:buFontTx/>
            <a:buChar char="-"/>
          </a:pPr>
          <a:endParaRPr lang="hr-HR" sz="1600" b="0" cap="none" spc="0" dirty="0">
            <a:ln w="0"/>
            <a:solidFill>
              <a:srgbClr val="187270"/>
            </a:solidFill>
            <a:effectLst/>
            <a:latin typeface="Arial Black" panose="020B0A04020102020204" pitchFamily="34" charset="0"/>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0.811</cdr:x>
      <cdr:y>0.00172</cdr:y>
    </cdr:from>
    <cdr:to>
      <cdr:x>0.97695</cdr:x>
      <cdr:y>0.36008</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9143691" y="9728"/>
          <a:ext cx="1871025" cy="2031325"/>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latin typeface="Arial Black" panose="020B0A04020102020204" pitchFamily="34" charset="0"/>
            </a:rPr>
            <a:t>Ostalo:</a:t>
          </a:r>
        </a:p>
        <a:p xmlns:a="http://schemas.openxmlformats.org/drawingml/2006/main">
          <a:pPr marL="285750" indent="-285750" algn="ctr">
            <a:buFontTx/>
            <a:buChar char="-"/>
          </a:pPr>
          <a:r>
            <a:rPr lang="hr-HR" sz="1800" dirty="0">
              <a:ln w="0"/>
              <a:solidFill>
                <a:srgbClr val="187270"/>
              </a:solidFill>
              <a:effectLst/>
              <a:latin typeface="Arial Black" panose="020B0A04020102020204" pitchFamily="34" charset="0"/>
            </a:rPr>
            <a:t>Smiješne</a:t>
          </a:r>
        </a:p>
        <a:p xmlns:a="http://schemas.openxmlformats.org/drawingml/2006/main">
          <a:pPr marL="285750" indent="-285750" algn="ctr">
            <a:buFontTx/>
            <a:buChar char="-"/>
          </a:pPr>
          <a:r>
            <a:rPr lang="hr-HR" sz="1800" b="0" cap="none" spc="0" dirty="0">
              <a:ln w="0"/>
              <a:solidFill>
                <a:srgbClr val="187270"/>
              </a:solidFill>
              <a:effectLst/>
              <a:latin typeface="Arial Black" panose="020B0A04020102020204" pitchFamily="34" charset="0"/>
            </a:rPr>
            <a:t>Kratke</a:t>
          </a:r>
        </a:p>
        <a:p xmlns:a="http://schemas.openxmlformats.org/drawingml/2006/main">
          <a:pPr marL="285750" indent="-285750" algn="ctr">
            <a:buFontTx/>
            <a:buChar char="-"/>
          </a:pPr>
          <a:r>
            <a:rPr lang="hr-HR" sz="1800" dirty="0">
              <a:ln w="0"/>
              <a:solidFill>
                <a:srgbClr val="187270"/>
              </a:solidFill>
              <a:effectLst/>
              <a:latin typeface="Arial Black" panose="020B0A04020102020204" pitchFamily="34" charset="0"/>
            </a:rPr>
            <a:t>Stripovi</a:t>
          </a:r>
        </a:p>
        <a:p xmlns:a="http://schemas.openxmlformats.org/drawingml/2006/main">
          <a:pPr marL="285750" indent="-285750" algn="ctr">
            <a:buFontTx/>
            <a:buChar char="-"/>
          </a:pPr>
          <a:r>
            <a:rPr lang="hr-HR" sz="1800" b="0" cap="none" spc="0" dirty="0">
              <a:ln w="0"/>
              <a:solidFill>
                <a:srgbClr val="187270"/>
              </a:solidFill>
              <a:effectLst/>
              <a:latin typeface="Arial Black" panose="020B0A04020102020204" pitchFamily="34" charset="0"/>
            </a:rPr>
            <a:t>Avanture</a:t>
          </a:r>
        </a:p>
        <a:p xmlns:a="http://schemas.openxmlformats.org/drawingml/2006/main">
          <a:pPr marL="285750" indent="-285750" algn="ctr">
            <a:buFontTx/>
            <a:buChar char="-"/>
          </a:pPr>
          <a:r>
            <a:rPr lang="hr-HR" sz="1800" dirty="0">
              <a:ln w="0"/>
              <a:solidFill>
                <a:srgbClr val="187270"/>
              </a:solidFill>
              <a:effectLst/>
              <a:latin typeface="Arial Black" panose="020B0A04020102020204" pitchFamily="34" charset="0"/>
            </a:rPr>
            <a:t>Edukativne</a:t>
          </a:r>
        </a:p>
        <a:p xmlns:a="http://schemas.openxmlformats.org/drawingml/2006/main">
          <a:pPr marL="285750" indent="-285750" algn="ctr">
            <a:buFontTx/>
            <a:buChar char="-"/>
          </a:pPr>
          <a:r>
            <a:rPr lang="hr-HR" sz="1800" b="0" cap="none" spc="0" dirty="0">
              <a:ln w="0"/>
              <a:solidFill>
                <a:srgbClr val="187270"/>
              </a:solidFill>
              <a:effectLst/>
              <a:latin typeface="Arial Black" panose="020B0A04020102020204" pitchFamily="34" charset="0"/>
            </a:rPr>
            <a:t>Krimići </a:t>
          </a:r>
        </a:p>
      </cdr:txBody>
    </cdr:sp>
  </cdr:relSizeAnchor>
</c:userShapes>
</file>

<file path=ppt/drawings/drawing16.xml><?xml version="1.0" encoding="utf-8"?>
<c:userShapes xmlns:c="http://schemas.openxmlformats.org/drawingml/2006/chart">
  <cdr:relSizeAnchor xmlns:cdr="http://schemas.openxmlformats.org/drawingml/2006/chartDrawing">
    <cdr:from>
      <cdr:x>0.78656</cdr:x>
      <cdr:y>0</cdr:y>
    </cdr:from>
    <cdr:to>
      <cdr:x>0.80294</cdr:x>
      <cdr:y>0.06516</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8868180" y="0"/>
          <a:ext cx="184731" cy="369332"/>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dr:relSizeAnchor xmlns:cdr="http://schemas.openxmlformats.org/drawingml/2006/chartDrawing">
    <cdr:from>
      <cdr:x>0.68883</cdr:x>
      <cdr:y>0.03018</cdr:y>
    </cdr:from>
    <cdr:to>
      <cdr:x>1</cdr:x>
      <cdr:y>0.28758</cdr:y>
    </cdr:to>
    <cdr:sp macro="" textlink="">
      <cdr:nvSpPr>
        <cdr:cNvPr id="3" name="Pravokutnik 2">
          <a:extLst xmlns:a="http://schemas.openxmlformats.org/drawingml/2006/main">
            <a:ext uri="{FF2B5EF4-FFF2-40B4-BE49-F238E27FC236}">
              <a16:creationId xmlns:a16="http://schemas.microsoft.com/office/drawing/2014/main" id="{90135517-CAFF-4560-ACA7-40E2ACB88BD2}"/>
            </a:ext>
          </a:extLst>
        </cdr:cNvPr>
        <cdr:cNvSpPr/>
      </cdr:nvSpPr>
      <cdr:spPr>
        <a:xfrm xmlns:a="http://schemas.openxmlformats.org/drawingml/2006/main">
          <a:off x="7766262" y="173188"/>
          <a:ext cx="3508379" cy="1477328"/>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800" b="0" cap="none" spc="0" dirty="0">
              <a:ln w="0"/>
              <a:solidFill>
                <a:srgbClr val="268A92"/>
              </a:solidFill>
              <a:effectLst>
                <a:outerShdw blurRad="38100" dist="19050" dir="2700000" algn="tl" rotWithShape="0">
                  <a:schemeClr val="dk1">
                    <a:alpha val="40000"/>
                  </a:schemeClr>
                </a:outerShdw>
              </a:effectLst>
            </a:rPr>
            <a:t>Ostalo:</a:t>
          </a:r>
        </a:p>
        <a:p xmlns:a="http://schemas.openxmlformats.org/drawingml/2006/main">
          <a:pPr algn="ctr"/>
          <a:r>
            <a:rPr lang="hr-HR" sz="1800" dirty="0">
              <a:ln w="0"/>
              <a:solidFill>
                <a:srgbClr val="268A92"/>
              </a:solidFill>
              <a:effectLst>
                <a:outerShdw blurRad="38100" dist="19050" dir="2700000" algn="tl" rotWithShape="0">
                  <a:schemeClr val="dk1">
                    <a:alpha val="40000"/>
                  </a:schemeClr>
                </a:outerShdw>
              </a:effectLst>
            </a:rPr>
            <a:t>- Kraj</a:t>
          </a:r>
        </a:p>
        <a:p xmlns:a="http://schemas.openxmlformats.org/drawingml/2006/main">
          <a:pPr algn="ctr"/>
          <a:r>
            <a:rPr lang="hr-HR" sz="1800" b="0" cap="none" spc="0" dirty="0">
              <a:ln w="0"/>
              <a:solidFill>
                <a:srgbClr val="268A92"/>
              </a:solidFill>
              <a:effectLst>
                <a:outerShdw blurRad="38100" dist="19050" dir="2700000" algn="tl" rotWithShape="0">
                  <a:schemeClr val="dk1">
                    <a:alpha val="40000"/>
                  </a:schemeClr>
                </a:outerShdw>
              </a:effectLst>
            </a:rPr>
            <a:t>- One koje pričaju o ovisnostima i problemima</a:t>
          </a:r>
        </a:p>
        <a:p xmlns:a="http://schemas.openxmlformats.org/drawingml/2006/main">
          <a:pPr algn="ctr"/>
          <a:r>
            <a:rPr lang="hr-HR" sz="1800" dirty="0">
              <a:ln w="0"/>
              <a:solidFill>
                <a:srgbClr val="268A92"/>
              </a:solidFill>
              <a:effectLst>
                <a:outerShdw blurRad="38100" dist="19050" dir="2700000" algn="tl" rotWithShape="0">
                  <a:schemeClr val="dk1">
                    <a:alpha val="40000"/>
                  </a:schemeClr>
                </a:outerShdw>
              </a:effectLst>
            </a:rPr>
            <a:t>- Zamišljati film dok čitam</a:t>
          </a:r>
          <a:endParaRPr lang="hr-HR" sz="1800" b="0" cap="none" spc="0" dirty="0">
            <a:ln w="0"/>
            <a:solidFill>
              <a:srgbClr val="268A92"/>
            </a:solidFill>
            <a:effectLst>
              <a:outerShdw blurRad="38100" dist="19050" dir="2700000" algn="tl" rotWithShape="0">
                <a:schemeClr val="dk1">
                  <a:alpha val="40000"/>
                </a:schemeClr>
              </a:outerShdw>
            </a:effectLst>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0.77466</cdr:x>
      <cdr:y>0</cdr:y>
    </cdr:from>
    <cdr:to>
      <cdr:x>1</cdr:x>
      <cdr:y>0.76371</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8733959" y="0"/>
          <a:ext cx="2540682" cy="4247317"/>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Ništa me ne može odbiti od knjige</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Dosadni početak</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Pisana u 3. licu i kada je autor problematična osoba u našem društvu.</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Previše povijesti</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Sve od navedenog</a:t>
          </a:r>
        </a:p>
        <a:p xmlns:a="http://schemas.openxmlformats.org/drawingml/2006/main">
          <a:pPr marL="285750" indent="-285750" algn="ctr">
            <a:buFontTx/>
            <a:buChar char="-"/>
          </a:pP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18.xml><?xml version="1.0" encoding="utf-8"?>
<c:userShapes xmlns:c="http://schemas.openxmlformats.org/drawingml/2006/chart">
  <cdr:relSizeAnchor xmlns:cdr="http://schemas.openxmlformats.org/drawingml/2006/chartDrawing">
    <cdr:from>
      <cdr:x>0.7996</cdr:x>
      <cdr:y>0</cdr:y>
    </cdr:from>
    <cdr:to>
      <cdr:x>1</cdr:x>
      <cdr:y>0.40723</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9015203" y="0"/>
          <a:ext cx="2259438" cy="2308324"/>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Tri medvjeda i gitara</a:t>
          </a:r>
        </a:p>
        <a:p xmlns:a="http://schemas.openxmlformats.org/drawingml/2006/main">
          <a:pPr marL="285750" indent="-285750" algn="ctr">
            <a:buFontTx/>
            <a:buChar char="-"/>
          </a:pPr>
          <a:r>
            <a:rPr lang="hr-HR" sz="16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Gregovi</a:t>
          </a: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dnevnici</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Pipi Duga Čarapa</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Emil i detektivi</a:t>
          </a:r>
          <a:endPar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endPar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19.xml><?xml version="1.0" encoding="utf-8"?>
<c:userShapes xmlns:c="http://schemas.openxmlformats.org/drawingml/2006/chart">
  <cdr:relSizeAnchor xmlns:cdr="http://schemas.openxmlformats.org/drawingml/2006/chartDrawing">
    <cdr:from>
      <cdr:x>0.69593</cdr:x>
      <cdr:y>0</cdr:y>
    </cdr:from>
    <cdr:to>
      <cdr:x>1</cdr:x>
      <cdr:y>0.58098</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7846361" y="0"/>
          <a:ext cx="3428280" cy="3293209"/>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Maturalac</a:t>
          </a:r>
        </a:p>
        <a:p xmlns:a="http://schemas.openxmlformats.org/drawingml/2006/main">
          <a:pPr marL="285750" indent="-285750" algn="ctr">
            <a:buFontTx/>
            <a:buChar char="-"/>
          </a:pPr>
          <a:r>
            <a:rPr lang="hr-HR" sz="16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Twist</a:t>
          </a: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na bazenu</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Bajka o ribaru i ribici</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Zabranjena vrata</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Matilda</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Djevojčica iz Afganistana</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Mali princ</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Divlji konj</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Poljubit ću je uskoro možda</a:t>
          </a:r>
        </a:p>
        <a:p xmlns:a="http://schemas.openxmlformats.org/drawingml/2006/main">
          <a:pPr marL="285750" indent="-285750" algn="ctr">
            <a:buFontTx/>
            <a:buChar char="-"/>
          </a:pPr>
          <a:r>
            <a:rPr lang="hr-HR" sz="16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Waitapu</a:t>
          </a:r>
          <a:endPar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Kad pobijedi ljubav</a:t>
          </a:r>
        </a:p>
      </cdr:txBody>
    </cdr:sp>
  </cdr:relSizeAnchor>
</c:userShapes>
</file>

<file path=ppt/drawings/drawing2.xml><?xml version="1.0" encoding="utf-8"?>
<c:userShapes xmlns:c="http://schemas.openxmlformats.org/drawingml/2006/chart">
  <cdr:relSizeAnchor xmlns:cdr="http://schemas.openxmlformats.org/drawingml/2006/chartDrawing">
    <cdr:from>
      <cdr:x>0.74943</cdr:x>
      <cdr:y>0.00522</cdr:y>
    </cdr:from>
    <cdr:to>
      <cdr:x>1</cdr:x>
      <cdr:y>0.3801</cdr:y>
    </cdr:to>
    <cdr:sp macro="" textlink="">
      <cdr:nvSpPr>
        <cdr:cNvPr id="2" name="Pravokutnik 1">
          <a:extLst xmlns:a="http://schemas.openxmlformats.org/drawingml/2006/main">
            <a:ext uri="{FF2B5EF4-FFF2-40B4-BE49-F238E27FC236}">
              <a16:creationId xmlns:a16="http://schemas.microsoft.com/office/drawing/2014/main" id="{CAA8583C-9E33-424E-88F5-E5D32002A4D1}"/>
            </a:ext>
          </a:extLst>
        </cdr:cNvPr>
        <cdr:cNvSpPr/>
      </cdr:nvSpPr>
      <cdr:spPr>
        <a:xfrm xmlns:a="http://schemas.openxmlformats.org/drawingml/2006/main">
          <a:off x="7724901" y="28285"/>
          <a:ext cx="2569934" cy="2031325"/>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endPar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t</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ete</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bratići i sestrične</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ne znam</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sve</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knjižničarku</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prijatelje</a:t>
          </a: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20.xml><?xml version="1.0" encoding="utf-8"?>
<c:userShapes xmlns:c="http://schemas.openxmlformats.org/drawingml/2006/chart">
  <cdr:relSizeAnchor xmlns:cdr="http://schemas.openxmlformats.org/drawingml/2006/chartDrawing">
    <cdr:from>
      <cdr:x>0.71599</cdr:x>
      <cdr:y>0.20937</cdr:y>
    </cdr:from>
    <cdr:to>
      <cdr:x>1</cdr:x>
      <cdr:y>0.52972</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8072478" y="1186775"/>
          <a:ext cx="3202163" cy="1815882"/>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Sherlock Holmes</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Star </a:t>
          </a:r>
          <a:r>
            <a:rPr lang="hr-HR" sz="16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Wars</a:t>
          </a:r>
          <a:endPar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Nazivi filmova, serija i igrica</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Ništa</a:t>
          </a:r>
        </a:p>
        <a:p xmlns:a="http://schemas.openxmlformats.org/drawingml/2006/main">
          <a:pPr algn="ctr"/>
          <a:endPar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21.xml><?xml version="1.0" encoding="utf-8"?>
<c:userShapes xmlns:c="http://schemas.openxmlformats.org/drawingml/2006/chart">
  <cdr:relSizeAnchor xmlns:cdr="http://schemas.openxmlformats.org/drawingml/2006/chartDrawing">
    <cdr:from>
      <cdr:x>0.62781</cdr:x>
      <cdr:y>0.01436</cdr:y>
    </cdr:from>
    <cdr:to>
      <cdr:x>1</cdr:x>
      <cdr:y>0.44036</cdr:y>
    </cdr:to>
    <cdr:sp macro="" textlink="">
      <cdr:nvSpPr>
        <cdr:cNvPr id="2" name="Pravokutnik 1">
          <a:extLst xmlns:a="http://schemas.openxmlformats.org/drawingml/2006/main">
            <a:ext uri="{FF2B5EF4-FFF2-40B4-BE49-F238E27FC236}">
              <a16:creationId xmlns:a16="http://schemas.microsoft.com/office/drawing/2014/main" id="{C0E408D4-9F81-4795-81AD-7B6CCDB0BB6C}"/>
            </a:ext>
          </a:extLst>
        </cdr:cNvPr>
        <cdr:cNvSpPr/>
      </cdr:nvSpPr>
      <cdr:spPr>
        <a:xfrm xmlns:a="http://schemas.openxmlformats.org/drawingml/2006/main">
          <a:off x="5138965" y="77821"/>
          <a:ext cx="3025188" cy="2308324"/>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1" cap="none" spc="0" dirty="0">
              <a:ln w="0"/>
              <a:solidFill>
                <a:srgbClr val="268A92"/>
              </a:solidFill>
              <a:effectLst/>
            </a:rPr>
            <a:t>Ostalo:</a:t>
          </a:r>
        </a:p>
        <a:p xmlns:a="http://schemas.openxmlformats.org/drawingml/2006/main">
          <a:pPr algn="ctr"/>
          <a:r>
            <a:rPr lang="hr-HR" sz="1800" b="1" dirty="0">
              <a:ln w="0"/>
              <a:solidFill>
                <a:srgbClr val="268A92"/>
              </a:solidFill>
              <a:effectLst/>
            </a:rPr>
            <a:t>- 6.8 Ostalo</a:t>
          </a:r>
        </a:p>
        <a:p xmlns:a="http://schemas.openxmlformats.org/drawingml/2006/main">
          <a:pPr algn="ctr"/>
          <a:r>
            <a:rPr lang="hr-HR" sz="1800" b="1" cap="none" spc="0" dirty="0">
              <a:ln w="0"/>
              <a:solidFill>
                <a:srgbClr val="268A92"/>
              </a:solidFill>
              <a:effectLst/>
            </a:rPr>
            <a:t>- Ne znam</a:t>
          </a:r>
        </a:p>
        <a:p xmlns:a="http://schemas.openxmlformats.org/drawingml/2006/main">
          <a:pPr algn="ctr"/>
          <a:r>
            <a:rPr lang="hr-HR" sz="1800" b="1" dirty="0">
              <a:ln w="0"/>
              <a:solidFill>
                <a:srgbClr val="268A92"/>
              </a:solidFill>
              <a:effectLst/>
            </a:rPr>
            <a:t>- Ovisi</a:t>
          </a:r>
        </a:p>
        <a:p xmlns:a="http://schemas.openxmlformats.org/drawingml/2006/main">
          <a:pPr algn="ctr"/>
          <a:r>
            <a:rPr lang="hr-HR" sz="1800" b="1" cap="none" spc="0" dirty="0">
              <a:ln w="0"/>
              <a:solidFill>
                <a:srgbClr val="268A92"/>
              </a:solidFill>
              <a:effectLst/>
            </a:rPr>
            <a:t>- Možda</a:t>
          </a:r>
        </a:p>
        <a:p xmlns:a="http://schemas.openxmlformats.org/drawingml/2006/main">
          <a:pPr algn="ctr"/>
          <a:r>
            <a:rPr lang="hr-HR" sz="1800" b="1" dirty="0">
              <a:ln w="0"/>
              <a:solidFill>
                <a:srgbClr val="268A92"/>
              </a:solidFill>
              <a:effectLst/>
            </a:rPr>
            <a:t>- Ne nego što više pamtiš</a:t>
          </a:r>
        </a:p>
        <a:p xmlns:a="http://schemas.openxmlformats.org/drawingml/2006/main">
          <a:pPr marL="285750" indent="-285750" algn="ctr">
            <a:buFontTx/>
            <a:buChar char="-"/>
          </a:pPr>
          <a:r>
            <a:rPr lang="hr-HR" sz="1800" b="1" cap="none" spc="0" dirty="0">
              <a:ln w="0"/>
              <a:solidFill>
                <a:srgbClr val="268A92"/>
              </a:solidFill>
              <a:effectLst/>
            </a:rPr>
            <a:t>Zbog pamćenja nekih riječi</a:t>
          </a:r>
        </a:p>
        <a:p xmlns:a="http://schemas.openxmlformats.org/drawingml/2006/main">
          <a:pPr marL="285750" indent="-285750" algn="ctr">
            <a:buFontTx/>
            <a:buChar char="-"/>
          </a:pPr>
          <a:r>
            <a:rPr lang="hr-HR" sz="1800" b="1" dirty="0">
              <a:ln w="0"/>
              <a:solidFill>
                <a:srgbClr val="268A92"/>
              </a:solidFill>
            </a:rPr>
            <a:t>Imaš veći vokabular</a:t>
          </a:r>
          <a:endParaRPr lang="hr-HR" sz="1800" b="1" cap="none" spc="0" dirty="0">
            <a:ln w="0"/>
            <a:solidFill>
              <a:srgbClr val="268A92"/>
            </a:solidFill>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0.73927</cdr:x>
      <cdr:y>0.22348</cdr:y>
    </cdr:from>
    <cdr:to>
      <cdr:x>0.93766</cdr:x>
      <cdr:y>0.39388</cdr:y>
    </cdr:to>
    <cdr:sp macro="" textlink="">
      <cdr:nvSpPr>
        <cdr:cNvPr id="2" name="Pravokutnik 1">
          <a:extLst xmlns:a="http://schemas.openxmlformats.org/drawingml/2006/main">
            <a:ext uri="{FF2B5EF4-FFF2-40B4-BE49-F238E27FC236}">
              <a16:creationId xmlns:a16="http://schemas.microsoft.com/office/drawing/2014/main" id="{06D96747-4FF8-4C5E-8965-82052EB7C81C}"/>
            </a:ext>
          </a:extLst>
        </cdr:cNvPr>
        <cdr:cNvSpPr/>
      </cdr:nvSpPr>
      <cdr:spPr>
        <a:xfrm xmlns:a="http://schemas.openxmlformats.org/drawingml/2006/main">
          <a:off x="7617016" y="1210968"/>
          <a:ext cx="2044149" cy="92333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Ne znam</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e sjećam se</a:t>
          </a:r>
        </a:p>
      </cdr:txBody>
    </cdr:sp>
  </cdr:relSizeAnchor>
</c:userShapes>
</file>

<file path=ppt/drawings/drawing4.xml><?xml version="1.0" encoding="utf-8"?>
<c:userShapes xmlns:c="http://schemas.openxmlformats.org/drawingml/2006/chart">
  <cdr:relSizeAnchor xmlns:cdr="http://schemas.openxmlformats.org/drawingml/2006/chartDrawing">
    <cdr:from>
      <cdr:x>0.61314</cdr:x>
      <cdr:y>0</cdr:y>
    </cdr:from>
    <cdr:to>
      <cdr:x>0.905</cdr:x>
      <cdr:y>0.52727</cdr:y>
    </cdr:to>
    <cdr:sp macro="" textlink="">
      <cdr:nvSpPr>
        <cdr:cNvPr id="2" name="Pravokutnik 1">
          <a:extLst xmlns:a="http://schemas.openxmlformats.org/drawingml/2006/main">
            <a:ext uri="{FF2B5EF4-FFF2-40B4-BE49-F238E27FC236}">
              <a16:creationId xmlns:a16="http://schemas.microsoft.com/office/drawing/2014/main" id="{40784191-F3A9-87EC-2231-C81618A4E7A4}"/>
            </a:ext>
          </a:extLst>
        </cdr:cNvPr>
        <cdr:cNvSpPr/>
      </cdr:nvSpPr>
      <cdr:spPr>
        <a:xfrm xmlns:a="http://schemas.openxmlformats.org/drawingml/2006/main">
          <a:off x="6786503" y="0"/>
          <a:ext cx="3230372" cy="3046988"/>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2400" b="0" cap="none" spc="0" dirty="0">
              <a:ln w="0"/>
              <a:solidFill>
                <a:schemeClr val="tx1"/>
              </a:solidFill>
              <a:effectLst>
                <a:outerShdw blurRad="38100" dist="19050" dir="2700000" algn="tl" rotWithShape="0">
                  <a:schemeClr val="dk1">
                    <a:alpha val="40000"/>
                  </a:schemeClr>
                </a:outerShdw>
              </a:effectLst>
            </a:rPr>
            <a:t>Ostalo:</a:t>
          </a:r>
        </a:p>
        <a:p xmlns:a="http://schemas.openxmlformats.org/drawingml/2006/main">
          <a:pPr marL="342900" indent="-342900" algn="ctr">
            <a:buFontTx/>
            <a:buChar char="-"/>
          </a:pPr>
          <a:r>
            <a:rPr lang="hr-HR" sz="2400" dirty="0">
              <a:ln w="0"/>
              <a:solidFill>
                <a:schemeClr val="tx1"/>
              </a:solidFill>
              <a:effectLst>
                <a:outerShdw blurRad="38100" dist="19050" dir="2700000" algn="tl" rotWithShape="0">
                  <a:schemeClr val="dk1">
                    <a:alpha val="40000"/>
                  </a:schemeClr>
                </a:outerShdw>
              </a:effectLst>
            </a:rPr>
            <a:t>Slušam glazbu</a:t>
          </a:r>
        </a:p>
        <a:p xmlns:a="http://schemas.openxmlformats.org/drawingml/2006/main">
          <a:pPr marL="342900" indent="-342900" algn="ctr">
            <a:buFontTx/>
            <a:buChar char="-"/>
          </a:pPr>
          <a:r>
            <a:rPr lang="hr-HR" sz="2400" b="0" cap="none" spc="0" dirty="0">
              <a:ln w="0"/>
              <a:solidFill>
                <a:schemeClr val="tx1"/>
              </a:solidFill>
              <a:effectLst>
                <a:outerShdw blurRad="38100" dist="19050" dir="2700000" algn="tl" rotWithShape="0">
                  <a:schemeClr val="dk1">
                    <a:alpha val="40000"/>
                  </a:schemeClr>
                </a:outerShdw>
              </a:effectLst>
            </a:rPr>
            <a:t>Sviram</a:t>
          </a:r>
        </a:p>
        <a:p xmlns:a="http://schemas.openxmlformats.org/drawingml/2006/main">
          <a:pPr marL="342900" indent="-342900" algn="ctr">
            <a:buFontTx/>
            <a:buChar char="-"/>
          </a:pPr>
          <a:r>
            <a:rPr lang="hr-HR" sz="2400" dirty="0">
              <a:ln w="0"/>
              <a:solidFill>
                <a:schemeClr val="tx1"/>
              </a:solidFill>
              <a:effectLst>
                <a:outerShdw blurRad="38100" dist="19050" dir="2700000" algn="tl" rotWithShape="0">
                  <a:schemeClr val="dk1">
                    <a:alpha val="40000"/>
                  </a:schemeClr>
                </a:outerShdw>
              </a:effectLst>
            </a:rPr>
            <a:t>Gledam TV</a:t>
          </a:r>
        </a:p>
        <a:p xmlns:a="http://schemas.openxmlformats.org/drawingml/2006/main">
          <a:pPr marL="342900" indent="-342900" algn="ctr">
            <a:buFontTx/>
            <a:buChar char="-"/>
          </a:pPr>
          <a:r>
            <a:rPr lang="hr-HR" sz="2400" b="0" cap="none" spc="0" dirty="0">
              <a:ln w="0"/>
              <a:solidFill>
                <a:schemeClr val="tx1"/>
              </a:solidFill>
              <a:effectLst>
                <a:outerShdw blurRad="38100" dist="19050" dir="2700000" algn="tl" rotWithShape="0">
                  <a:schemeClr val="dk1">
                    <a:alpha val="40000"/>
                  </a:schemeClr>
                </a:outerShdw>
              </a:effectLst>
            </a:rPr>
            <a:t>Crtam</a:t>
          </a:r>
        </a:p>
        <a:p xmlns:a="http://schemas.openxmlformats.org/drawingml/2006/main">
          <a:pPr marL="342900" indent="-342900" algn="ctr">
            <a:buFontTx/>
            <a:buChar char="-"/>
          </a:pPr>
          <a:r>
            <a:rPr lang="hr-HR" sz="2400" dirty="0">
              <a:ln w="0"/>
              <a:solidFill>
                <a:schemeClr val="tx1"/>
              </a:solidFill>
              <a:effectLst>
                <a:outerShdw blurRad="38100" dist="19050" dir="2700000" algn="tl" rotWithShape="0">
                  <a:schemeClr val="dk1">
                    <a:alpha val="40000"/>
                  </a:schemeClr>
                </a:outerShdw>
              </a:effectLst>
            </a:rPr>
            <a:t>Igram se s ljubimcima</a:t>
          </a:r>
        </a:p>
        <a:p xmlns:a="http://schemas.openxmlformats.org/drawingml/2006/main">
          <a:pPr marL="342900" indent="-342900" algn="ctr">
            <a:buFontTx/>
            <a:buChar char="-"/>
          </a:pPr>
          <a:r>
            <a:rPr lang="hr-HR" sz="2400" b="0" cap="none" spc="0" dirty="0">
              <a:ln w="0"/>
              <a:solidFill>
                <a:schemeClr val="tx1"/>
              </a:solidFill>
              <a:effectLst>
                <a:outerShdw blurRad="38100" dist="19050" dir="2700000" algn="tl" rotWithShape="0">
                  <a:schemeClr val="dk1">
                    <a:alpha val="40000"/>
                  </a:schemeClr>
                </a:outerShdw>
              </a:effectLst>
            </a:rPr>
            <a:t>Pišem knjige</a:t>
          </a:r>
        </a:p>
        <a:p xmlns:a="http://schemas.openxmlformats.org/drawingml/2006/main">
          <a:pPr marL="342900" indent="-342900" algn="ctr">
            <a:buFontTx/>
            <a:buChar char="-"/>
          </a:pPr>
          <a:r>
            <a:rPr lang="hr-HR" sz="2400" dirty="0">
              <a:ln w="0"/>
              <a:solidFill>
                <a:schemeClr val="tx1"/>
              </a:solidFill>
              <a:effectLst>
                <a:outerShdw blurRad="38100" dist="19050" dir="2700000" algn="tl" rotWithShape="0">
                  <a:schemeClr val="dk1">
                    <a:alpha val="40000"/>
                  </a:schemeClr>
                </a:outerShdw>
              </a:effectLst>
            </a:rPr>
            <a:t>Hobiji</a:t>
          </a:r>
          <a:endParaRPr lang="hr-HR" sz="2400" b="0" cap="none" spc="0" dirty="0">
            <a:ln w="0"/>
            <a:solidFill>
              <a:schemeClr val="tx1"/>
            </a:solidFill>
            <a:effectLst>
              <a:outerShdw blurRad="38100" dist="19050" dir="2700000" algn="tl" rotWithShape="0">
                <a:schemeClr val="dk1">
                  <a:alpha val="40000"/>
                </a:schemeClr>
              </a:outerShdw>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0.67197</cdr:x>
      <cdr:y>0.00814</cdr:y>
    </cdr:from>
    <cdr:to>
      <cdr:x>0.99966</cdr:x>
      <cdr:y>0.36362</cdr:y>
    </cdr:to>
    <cdr:sp macro="" textlink="">
      <cdr:nvSpPr>
        <cdr:cNvPr id="2" name="Pravokutnik 1">
          <a:extLst xmlns:a="http://schemas.openxmlformats.org/drawingml/2006/main">
            <a:ext uri="{FF2B5EF4-FFF2-40B4-BE49-F238E27FC236}">
              <a16:creationId xmlns:a16="http://schemas.microsoft.com/office/drawing/2014/main" id="{2363F0D3-1866-42B5-ACB8-ECDD86280EF5}"/>
            </a:ext>
          </a:extLst>
        </cdr:cNvPr>
        <cdr:cNvSpPr/>
      </cdr:nvSpPr>
      <cdr:spPr>
        <a:xfrm xmlns:a="http://schemas.openxmlformats.org/drawingml/2006/main">
          <a:off x="7902836" y="40174"/>
          <a:ext cx="3853939" cy="1754326"/>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chemeClr val="tx1"/>
              </a:solidFill>
              <a:effectLst>
                <a:outerShdw blurRad="38100" dist="19050" dir="2700000" algn="tl" rotWithShape="0">
                  <a:schemeClr val="dk1">
                    <a:alpha val="40000"/>
                  </a:schemeClr>
                </a:outerShdw>
              </a:effectLst>
            </a:rPr>
            <a:t>Ostalo:</a:t>
          </a:r>
        </a:p>
        <a:p xmlns:a="http://schemas.openxmlformats.org/drawingml/2006/main">
          <a:pPr algn="ctr"/>
          <a:r>
            <a:rPr lang="hr-HR" sz="1800" dirty="0">
              <a:ln w="0"/>
              <a:solidFill>
                <a:schemeClr val="tx1"/>
              </a:solidFill>
              <a:effectLst>
                <a:outerShdw blurRad="38100" dist="19050" dir="2700000" algn="tl" rotWithShape="0">
                  <a:schemeClr val="dk1">
                    <a:alpha val="40000"/>
                  </a:schemeClr>
                </a:outerShdw>
              </a:effectLst>
            </a:rPr>
            <a:t>Prije škole</a:t>
          </a:r>
        </a:p>
        <a:p xmlns:a="http://schemas.openxmlformats.org/drawingml/2006/main">
          <a:pPr algn="ctr"/>
          <a:r>
            <a:rPr lang="hr-HR" sz="1800" b="0" cap="none" spc="0" dirty="0">
              <a:ln w="0"/>
              <a:solidFill>
                <a:schemeClr val="tx1"/>
              </a:solidFill>
              <a:effectLst>
                <a:outerShdw blurRad="38100" dist="19050" dir="2700000" algn="tl" rotWithShape="0">
                  <a:schemeClr val="dk1">
                    <a:alpha val="40000"/>
                  </a:schemeClr>
                </a:outerShdw>
              </a:effectLst>
            </a:rPr>
            <a:t>Ne sjećam se</a:t>
          </a:r>
        </a:p>
        <a:p xmlns:a="http://schemas.openxmlformats.org/drawingml/2006/main">
          <a:pPr algn="ctr"/>
          <a:r>
            <a:rPr lang="hr-HR" sz="1800" dirty="0">
              <a:ln w="0"/>
              <a:solidFill>
                <a:schemeClr val="tx1"/>
              </a:solidFill>
              <a:effectLst>
                <a:outerShdw blurRad="38100" dist="19050" dir="2700000" algn="tl" rotWithShape="0">
                  <a:schemeClr val="dk1">
                    <a:alpha val="40000"/>
                  </a:schemeClr>
                </a:outerShdw>
              </a:effectLst>
            </a:rPr>
            <a:t>Pomagala mi je privatna učiteljica</a:t>
          </a:r>
        </a:p>
        <a:p xmlns:a="http://schemas.openxmlformats.org/drawingml/2006/main">
          <a:pPr algn="ctr"/>
          <a:r>
            <a:rPr lang="hr-HR" sz="1800" b="0" cap="none" spc="0" dirty="0">
              <a:ln w="0"/>
              <a:solidFill>
                <a:schemeClr val="tx1"/>
              </a:solidFill>
              <a:effectLst>
                <a:outerShdw blurRad="38100" dist="19050" dir="2700000" algn="tl" rotWithShape="0">
                  <a:schemeClr val="dk1">
                    <a:alpha val="40000"/>
                  </a:schemeClr>
                </a:outerShdw>
              </a:effectLst>
            </a:rPr>
            <a:t>Pomažu mi i dalje kod nepoznatih riječi</a:t>
          </a:r>
        </a:p>
        <a:p xmlns:a="http://schemas.openxmlformats.org/drawingml/2006/main">
          <a:pPr algn="ctr"/>
          <a:r>
            <a:rPr lang="hr-HR" sz="1800" dirty="0">
              <a:ln w="0"/>
              <a:solidFill>
                <a:schemeClr val="tx1"/>
              </a:solidFill>
              <a:effectLst>
                <a:outerShdw blurRad="38100" dist="19050" dir="2700000" algn="tl" rotWithShape="0">
                  <a:schemeClr val="dk1">
                    <a:alpha val="40000"/>
                  </a:schemeClr>
                </a:outerShdw>
              </a:effectLst>
            </a:rPr>
            <a:t>Kad ne razumijem mi pomažu</a:t>
          </a:r>
          <a:endParaRPr lang="hr-HR" sz="1800" b="0" cap="none" spc="0" dirty="0">
            <a:ln w="0"/>
            <a:solidFill>
              <a:schemeClr val="tx1"/>
            </a:solidFill>
            <a:effectLst>
              <a:outerShdw blurRad="38100" dist="19050" dir="2700000" algn="tl" rotWithShape="0">
                <a:schemeClr val="dk1">
                  <a:alpha val="40000"/>
                </a:schemeClr>
              </a:outerShdw>
            </a:effectLst>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0.62251</cdr:x>
      <cdr:y>0.0414</cdr:y>
    </cdr:from>
    <cdr:to>
      <cdr:x>1</cdr:x>
      <cdr:y>0.67187</cdr:y>
    </cdr:to>
    <cdr:sp macro="" textlink="">
      <cdr:nvSpPr>
        <cdr:cNvPr id="2" name="Pravokutnik 1">
          <a:extLst xmlns:a="http://schemas.openxmlformats.org/drawingml/2006/main">
            <a:ext uri="{FF2B5EF4-FFF2-40B4-BE49-F238E27FC236}">
              <a16:creationId xmlns:a16="http://schemas.microsoft.com/office/drawing/2014/main" id="{5B1FED42-AD8F-492A-AE4D-13B78B8CA55A}"/>
            </a:ext>
          </a:extLst>
        </cdr:cNvPr>
        <cdr:cNvSpPr/>
      </cdr:nvSpPr>
      <cdr:spPr>
        <a:xfrm xmlns:a="http://schemas.openxmlformats.org/drawingml/2006/main">
          <a:off x="6051454" y="224314"/>
          <a:ext cx="3669594" cy="341632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chemeClr val="tx1"/>
              </a:solidFill>
              <a:effectLst>
                <a:outerShdw blurRad="38100" dist="19050" dir="2700000" algn="tl" rotWithShape="0">
                  <a:schemeClr val="dk1">
                    <a:alpha val="40000"/>
                  </a:schemeClr>
                </a:outerShdw>
              </a:effectLst>
            </a:rPr>
            <a:t>Ostalo:</a:t>
          </a:r>
        </a:p>
        <a:p xmlns:a="http://schemas.openxmlformats.org/drawingml/2006/main">
          <a:pPr algn="ctr"/>
          <a:r>
            <a:rPr lang="hr-HR" sz="1800" dirty="0">
              <a:ln w="0"/>
              <a:solidFill>
                <a:schemeClr val="tx1"/>
              </a:solidFill>
              <a:effectLst>
                <a:outerShdw blurRad="38100" dist="19050" dir="2700000" algn="tl" rotWithShape="0">
                  <a:schemeClr val="dk1">
                    <a:alpha val="40000"/>
                  </a:schemeClr>
                </a:outerShdw>
              </a:effectLst>
            </a:rPr>
            <a:t>- Kombinacije navedenog</a:t>
          </a:r>
        </a:p>
        <a:p xmlns:a="http://schemas.openxmlformats.org/drawingml/2006/main">
          <a:pPr algn="ctr"/>
          <a:r>
            <a:rPr lang="hr-HR" sz="1800" b="0" cap="none" spc="0" dirty="0">
              <a:ln w="0"/>
              <a:solidFill>
                <a:schemeClr val="tx1"/>
              </a:solidFill>
              <a:effectLst>
                <a:outerShdw blurRad="38100" dist="19050" dir="2700000" algn="tl" rotWithShape="0">
                  <a:schemeClr val="dk1">
                    <a:alpha val="40000"/>
                  </a:schemeClr>
                </a:outerShdw>
              </a:effectLst>
            </a:rPr>
            <a:t>- Ne čitam uopće</a:t>
          </a:r>
        </a:p>
        <a:p xmlns:a="http://schemas.openxmlformats.org/drawingml/2006/main">
          <a:pPr algn="ctr"/>
          <a:r>
            <a:rPr lang="hr-HR" sz="1800" dirty="0">
              <a:ln w="0"/>
              <a:solidFill>
                <a:schemeClr val="tx1"/>
              </a:solidFill>
              <a:effectLst>
                <a:outerShdw blurRad="38100" dist="19050" dir="2700000" algn="tl" rotWithShape="0">
                  <a:schemeClr val="dk1">
                    <a:alpha val="40000"/>
                  </a:schemeClr>
                </a:outerShdw>
              </a:effectLst>
            </a:rPr>
            <a:t>- Nikad ne pročitam do kraja</a:t>
          </a:r>
        </a:p>
        <a:p xmlns:a="http://schemas.openxmlformats.org/drawingml/2006/main">
          <a:pPr algn="ctr"/>
          <a:r>
            <a:rPr lang="hr-HR" sz="1800" b="0" cap="none" spc="0" dirty="0">
              <a:ln w="0"/>
              <a:solidFill>
                <a:schemeClr val="tx1"/>
              </a:solidFill>
              <a:effectLst>
                <a:outerShdw blurRad="38100" dist="19050" dir="2700000" algn="tl" rotWithShape="0">
                  <a:schemeClr val="dk1">
                    <a:alpha val="40000"/>
                  </a:schemeClr>
                </a:outerShdw>
              </a:effectLst>
            </a:rPr>
            <a:t>- Imam prilagođeni program</a:t>
          </a:r>
        </a:p>
        <a:p xmlns:a="http://schemas.openxmlformats.org/drawingml/2006/main">
          <a:pPr algn="ctr"/>
          <a:r>
            <a:rPr lang="hr-HR" sz="1800" dirty="0">
              <a:ln w="0"/>
              <a:solidFill>
                <a:schemeClr val="tx1"/>
              </a:solidFill>
              <a:effectLst>
                <a:outerShdw blurRad="38100" dist="19050" dir="2700000" algn="tl" rotWithShape="0">
                  <a:schemeClr val="dk1">
                    <a:alpha val="40000"/>
                  </a:schemeClr>
                </a:outerShdw>
              </a:effectLst>
            </a:rPr>
            <a:t>pa mi učiteljica da sažetak</a:t>
          </a:r>
        </a:p>
        <a:p xmlns:a="http://schemas.openxmlformats.org/drawingml/2006/main">
          <a:pPr marL="285750" indent="-285750" algn="ctr">
            <a:buFontTx/>
            <a:buChar char="-"/>
          </a:pPr>
          <a:r>
            <a:rPr lang="hr-HR" sz="1800" b="0" cap="none" spc="0" dirty="0">
              <a:ln w="0"/>
              <a:solidFill>
                <a:schemeClr val="tx1"/>
              </a:solidFill>
              <a:effectLst>
                <a:outerShdw blurRad="38100" dist="19050" dir="2700000" algn="tl" rotWithShape="0">
                  <a:schemeClr val="dk1">
                    <a:alpha val="40000"/>
                  </a:schemeClr>
                </a:outerShdw>
              </a:effectLst>
            </a:rPr>
            <a:t>Pogledam film</a:t>
          </a:r>
        </a:p>
        <a:p xmlns:a="http://schemas.openxmlformats.org/drawingml/2006/main">
          <a:pPr marL="285750" indent="-285750" algn="ctr">
            <a:buFontTx/>
            <a:buChar char="-"/>
          </a:pPr>
          <a:r>
            <a:rPr lang="hr-HR" sz="1800" dirty="0">
              <a:ln w="0"/>
              <a:solidFill>
                <a:schemeClr val="tx1"/>
              </a:solidFill>
              <a:effectLst>
                <a:outerShdw blurRad="38100" dist="19050" dir="2700000" algn="tl" rotWithShape="0">
                  <a:schemeClr val="dk1">
                    <a:alpha val="40000"/>
                  </a:schemeClr>
                </a:outerShdw>
              </a:effectLst>
            </a:rPr>
            <a:t>Kada mi knjiga nije jasna pročitam</a:t>
          </a:r>
        </a:p>
        <a:p xmlns:a="http://schemas.openxmlformats.org/drawingml/2006/main">
          <a:pPr algn="ctr"/>
          <a:r>
            <a:rPr lang="hr-HR" sz="1800" dirty="0">
              <a:ln w="0"/>
              <a:solidFill>
                <a:schemeClr val="tx1"/>
              </a:solidFill>
              <a:effectLst>
                <a:outerShdw blurRad="38100" dist="19050" dir="2700000" algn="tl" rotWithShape="0">
                  <a:schemeClr val="dk1">
                    <a:alpha val="40000"/>
                  </a:schemeClr>
                </a:outerShdw>
              </a:effectLst>
            </a:rPr>
            <a:t>n</a:t>
          </a:r>
          <a:r>
            <a:rPr lang="hr-HR" sz="1800" b="0" cap="none" spc="0" dirty="0">
              <a:ln w="0"/>
              <a:solidFill>
                <a:schemeClr val="tx1"/>
              </a:solidFill>
              <a:effectLst>
                <a:outerShdw blurRad="38100" dist="19050" dir="2700000" algn="tl" rotWithShape="0">
                  <a:schemeClr val="dk1">
                    <a:alpha val="40000"/>
                  </a:schemeClr>
                </a:outerShdw>
              </a:effectLst>
            </a:rPr>
            <a:t>a internetu</a:t>
          </a:r>
        </a:p>
        <a:p xmlns:a="http://schemas.openxmlformats.org/drawingml/2006/main">
          <a:pPr marL="285750" indent="-285750" algn="ctr">
            <a:buFontTx/>
            <a:buChar char="-"/>
          </a:pPr>
          <a:r>
            <a:rPr lang="hr-HR" sz="1800" dirty="0">
              <a:ln w="0"/>
              <a:solidFill>
                <a:schemeClr val="tx1"/>
              </a:solidFill>
              <a:effectLst>
                <a:outerShdw blurRad="38100" dist="19050" dir="2700000" algn="tl" rotWithShape="0">
                  <a:schemeClr val="dk1">
                    <a:alpha val="40000"/>
                  </a:schemeClr>
                </a:outerShdw>
              </a:effectLst>
            </a:rPr>
            <a:t>Učiteljica je ukinula lektiru</a:t>
          </a:r>
        </a:p>
        <a:p xmlns:a="http://schemas.openxmlformats.org/drawingml/2006/main">
          <a:pPr marL="285750" indent="-285750" algn="ctr">
            <a:buFontTx/>
            <a:buChar char="-"/>
          </a:pPr>
          <a:r>
            <a:rPr lang="hr-HR" sz="1800" b="0" cap="none" spc="0" dirty="0">
              <a:ln w="0"/>
              <a:solidFill>
                <a:schemeClr val="tx1"/>
              </a:solidFill>
              <a:effectLst>
                <a:outerShdw blurRad="38100" dist="19050" dir="2700000" algn="tl" rotWithShape="0">
                  <a:schemeClr val="dk1">
                    <a:alpha val="40000"/>
                  </a:schemeClr>
                </a:outerShdw>
              </a:effectLst>
            </a:rPr>
            <a:t>Prepišem</a:t>
          </a:r>
        </a:p>
        <a:p xmlns:a="http://schemas.openxmlformats.org/drawingml/2006/main">
          <a:pPr algn="ctr"/>
          <a:endParaRPr lang="hr-HR" sz="1800" b="0" cap="none" spc="0" dirty="0">
            <a:ln w="0"/>
            <a:solidFill>
              <a:schemeClr val="tx1"/>
            </a:solidFill>
            <a:effectLst>
              <a:outerShdw blurRad="38100" dist="19050" dir="2700000" algn="tl" rotWithShape="0">
                <a:schemeClr val="dk1">
                  <a:alpha val="40000"/>
                </a:schemeClr>
              </a:outerShdw>
            </a:effectLst>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0.74371</cdr:x>
      <cdr:y>0</cdr:y>
    </cdr:from>
    <cdr:to>
      <cdr:x>0.99611</cdr:x>
      <cdr:y>0.40723</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8385092" y="0"/>
          <a:ext cx="2845651" cy="2308324"/>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Sanja Pilić</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J.K. Rowling</a:t>
          </a:r>
        </a:p>
        <a:p xmlns:a="http://schemas.openxmlformats.org/drawingml/2006/main">
          <a:pPr marL="285750" indent="-285750" algn="ctr">
            <a:buFontTx/>
            <a:buChar char="-"/>
          </a:pPr>
          <a:r>
            <a:rPr lang="hr-HR" sz="18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Jeff</a:t>
          </a: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a:t>
          </a:r>
          <a:r>
            <a:rPr lang="hr-HR" sz="18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Kinney</a:t>
          </a:r>
          <a:endPar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r>
            <a:rPr lang="hr-HR" sz="1800" b="0" cap="none" spc="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R.L.Stine</a:t>
          </a: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r>
            <a:rPr lang="hr-HR" sz="18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Roald</a:t>
          </a: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a:t>
          </a:r>
          <a:r>
            <a:rPr lang="hr-HR" sz="18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Dahl</a:t>
          </a:r>
          <a:endPar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Ernest Hemingway</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Ratko </a:t>
          </a:r>
          <a:r>
            <a:rPr lang="hr-HR" sz="18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Zvrko</a:t>
          </a: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0.53172</cdr:x>
      <cdr:y>0.05235</cdr:y>
    </cdr:from>
    <cdr:to>
      <cdr:x>0.98544</cdr:x>
      <cdr:y>0.41071</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5994949" y="296741"/>
          <a:ext cx="5115503" cy="2031325"/>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Tati je važno mami nije</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Sada previše čitam pa im je dosadilo</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Šta njih boli briga čitam li</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Jako im je važno, ali ja ne čitam</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Mami je jako važno, a tati baš i nije</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Važno im je, ali ne kužim zašto…</a:t>
          </a:r>
        </a:p>
      </cdr:txBody>
    </cdr:sp>
  </cdr:relSizeAnchor>
</c:userShapes>
</file>

<file path=ppt/drawings/drawing9.xml><?xml version="1.0" encoding="utf-8"?>
<c:userShapes xmlns:c="http://schemas.openxmlformats.org/drawingml/2006/chart">
  <cdr:relSizeAnchor xmlns:cdr="http://schemas.openxmlformats.org/drawingml/2006/chartDrawing">
    <cdr:from>
      <cdr:x>0.5525</cdr:x>
      <cdr:y>0.06877</cdr:y>
    </cdr:from>
    <cdr:to>
      <cdr:x>0.86879</cdr:x>
      <cdr:y>0.46513</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6229291" y="400501"/>
          <a:ext cx="3565973" cy="2308324"/>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Ponekad</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Nikad ne čitam</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Ne zašto ja najbolje čitam</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Da, jer mi kažu da ružno čitam i vrijeđaju me svakodnevno</a:t>
          </a: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0286DBF-F340-4D78-977D-C845444A1758}"/>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0BA2F835-A37D-4F0B-A16E-4BF6ABA75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4DEA35C2-8AEA-46CE-81D8-1753BEE10CCC}"/>
              </a:ext>
            </a:extLst>
          </p:cNvPr>
          <p:cNvSpPr>
            <a:spLocks noGrp="1"/>
          </p:cNvSpPr>
          <p:nvPr>
            <p:ph type="dt" sz="half" idx="10"/>
          </p:nvPr>
        </p:nvSpPr>
        <p:spPr/>
        <p:txBody>
          <a:bodyPr/>
          <a:lstStyle/>
          <a:p>
            <a:fld id="{AD5F4D8B-BA4C-4371-8C21-041D4C2F81F1}" type="datetimeFigureOut">
              <a:rPr lang="hr-HR" smtClean="0"/>
              <a:t>8.9.2023.</a:t>
            </a:fld>
            <a:endParaRPr lang="hr-HR"/>
          </a:p>
        </p:txBody>
      </p:sp>
      <p:sp>
        <p:nvSpPr>
          <p:cNvPr id="5" name="Rezervirano mjesto podnožja 4">
            <a:extLst>
              <a:ext uri="{FF2B5EF4-FFF2-40B4-BE49-F238E27FC236}">
                <a16:creationId xmlns:a16="http://schemas.microsoft.com/office/drawing/2014/main" id="{49DFA611-3662-48E0-AAAC-A0ECACDF1E04}"/>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C54CBAD4-4E04-404F-82D5-D0A731226DAF}"/>
              </a:ext>
            </a:extLst>
          </p:cNvPr>
          <p:cNvSpPr>
            <a:spLocks noGrp="1"/>
          </p:cNvSpPr>
          <p:nvPr>
            <p:ph type="sldNum" sz="quarter" idx="12"/>
          </p:nvPr>
        </p:nvSpPr>
        <p:spPr/>
        <p:txBody>
          <a:bodyPr/>
          <a:lstStyle/>
          <a:p>
            <a:fld id="{0C8A05C4-5426-4FC1-AC64-B1AE17006AC6}" type="slidenum">
              <a:rPr lang="hr-HR" smtClean="0"/>
              <a:t>‹#›</a:t>
            </a:fld>
            <a:endParaRPr lang="hr-HR"/>
          </a:p>
        </p:txBody>
      </p:sp>
    </p:spTree>
    <p:extLst>
      <p:ext uri="{BB962C8B-B14F-4D97-AF65-F5344CB8AC3E}">
        <p14:creationId xmlns:p14="http://schemas.microsoft.com/office/powerpoint/2010/main" val="18804825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38992F1-77AC-4623-AB67-C4E60720CCB4}"/>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7C2DCA23-6981-409B-97FC-1D5DE1C00CFB}"/>
              </a:ext>
            </a:extLst>
          </p:cNvPr>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C3734241-F20A-4697-9590-EE97BF338885}"/>
              </a:ext>
            </a:extLst>
          </p:cNvPr>
          <p:cNvSpPr>
            <a:spLocks noGrp="1"/>
          </p:cNvSpPr>
          <p:nvPr>
            <p:ph type="dt" sz="half" idx="10"/>
          </p:nvPr>
        </p:nvSpPr>
        <p:spPr/>
        <p:txBody>
          <a:bodyPr/>
          <a:lstStyle/>
          <a:p>
            <a:fld id="{AD5F4D8B-BA4C-4371-8C21-041D4C2F81F1}" type="datetimeFigureOut">
              <a:rPr lang="hr-HR" smtClean="0"/>
              <a:t>8.9.2023.</a:t>
            </a:fld>
            <a:endParaRPr lang="hr-HR"/>
          </a:p>
        </p:txBody>
      </p:sp>
      <p:sp>
        <p:nvSpPr>
          <p:cNvPr id="5" name="Rezervirano mjesto podnožja 4">
            <a:extLst>
              <a:ext uri="{FF2B5EF4-FFF2-40B4-BE49-F238E27FC236}">
                <a16:creationId xmlns:a16="http://schemas.microsoft.com/office/drawing/2014/main" id="{F8354A5A-6F82-4BEA-B99F-17E61816E177}"/>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96B95181-1C47-4D40-BE6E-04F7DCA2A6B7}"/>
              </a:ext>
            </a:extLst>
          </p:cNvPr>
          <p:cNvSpPr>
            <a:spLocks noGrp="1"/>
          </p:cNvSpPr>
          <p:nvPr>
            <p:ph type="sldNum" sz="quarter" idx="12"/>
          </p:nvPr>
        </p:nvSpPr>
        <p:spPr/>
        <p:txBody>
          <a:bodyPr/>
          <a:lstStyle/>
          <a:p>
            <a:fld id="{0C8A05C4-5426-4FC1-AC64-B1AE17006AC6}" type="slidenum">
              <a:rPr lang="hr-HR" smtClean="0"/>
              <a:t>‹#›</a:t>
            </a:fld>
            <a:endParaRPr lang="hr-HR"/>
          </a:p>
        </p:txBody>
      </p:sp>
    </p:spTree>
    <p:extLst>
      <p:ext uri="{BB962C8B-B14F-4D97-AF65-F5344CB8AC3E}">
        <p14:creationId xmlns:p14="http://schemas.microsoft.com/office/powerpoint/2010/main" val="2451547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92CEBA77-57AB-43A5-9FDE-9D9C624ABE88}"/>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C6391A6F-4220-42B7-B637-BBF93AB18958}"/>
              </a:ext>
            </a:extLst>
          </p:cNvPr>
          <p:cNvSpPr>
            <a:spLocks noGrp="1"/>
          </p:cNvSpPr>
          <p:nvPr>
            <p:ph type="body" orient="vert" idx="1"/>
          </p:nvPr>
        </p:nvSpPr>
        <p:spPr>
          <a:xfrm>
            <a:off x="838200" y="365125"/>
            <a:ext cx="7734300" cy="5811838"/>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BABA3660-9022-4ACD-A9A6-360308F363EE}"/>
              </a:ext>
            </a:extLst>
          </p:cNvPr>
          <p:cNvSpPr>
            <a:spLocks noGrp="1"/>
          </p:cNvSpPr>
          <p:nvPr>
            <p:ph type="dt" sz="half" idx="10"/>
          </p:nvPr>
        </p:nvSpPr>
        <p:spPr/>
        <p:txBody>
          <a:bodyPr/>
          <a:lstStyle/>
          <a:p>
            <a:fld id="{AD5F4D8B-BA4C-4371-8C21-041D4C2F81F1}" type="datetimeFigureOut">
              <a:rPr lang="hr-HR" smtClean="0"/>
              <a:t>8.9.2023.</a:t>
            </a:fld>
            <a:endParaRPr lang="hr-HR"/>
          </a:p>
        </p:txBody>
      </p:sp>
      <p:sp>
        <p:nvSpPr>
          <p:cNvPr id="5" name="Rezervirano mjesto podnožja 4">
            <a:extLst>
              <a:ext uri="{FF2B5EF4-FFF2-40B4-BE49-F238E27FC236}">
                <a16:creationId xmlns:a16="http://schemas.microsoft.com/office/drawing/2014/main" id="{7BA2A23A-7D69-4D60-8362-90FF1BF49008}"/>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456EC53F-7B4B-4F0E-9282-3D0B4E6D7081}"/>
              </a:ext>
            </a:extLst>
          </p:cNvPr>
          <p:cNvSpPr>
            <a:spLocks noGrp="1"/>
          </p:cNvSpPr>
          <p:nvPr>
            <p:ph type="sldNum" sz="quarter" idx="12"/>
          </p:nvPr>
        </p:nvSpPr>
        <p:spPr/>
        <p:txBody>
          <a:bodyPr/>
          <a:lstStyle/>
          <a:p>
            <a:fld id="{0C8A05C4-5426-4FC1-AC64-B1AE17006AC6}" type="slidenum">
              <a:rPr lang="hr-HR" smtClean="0"/>
              <a:t>‹#›</a:t>
            </a:fld>
            <a:endParaRPr lang="hr-HR"/>
          </a:p>
        </p:txBody>
      </p:sp>
    </p:spTree>
    <p:extLst>
      <p:ext uri="{BB962C8B-B14F-4D97-AF65-F5344CB8AC3E}">
        <p14:creationId xmlns:p14="http://schemas.microsoft.com/office/powerpoint/2010/main" val="1534090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047E913-F560-409F-BA73-5D28EFC9EF61}"/>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62554F76-886E-403A-A2CC-D2B6EDD48F02}"/>
              </a:ext>
            </a:extLst>
          </p:cNvPr>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13D11591-C841-44CB-A578-0CCA56B01DE4}"/>
              </a:ext>
            </a:extLst>
          </p:cNvPr>
          <p:cNvSpPr>
            <a:spLocks noGrp="1"/>
          </p:cNvSpPr>
          <p:nvPr>
            <p:ph type="dt" sz="half" idx="10"/>
          </p:nvPr>
        </p:nvSpPr>
        <p:spPr/>
        <p:txBody>
          <a:bodyPr/>
          <a:lstStyle/>
          <a:p>
            <a:fld id="{AD5F4D8B-BA4C-4371-8C21-041D4C2F81F1}" type="datetimeFigureOut">
              <a:rPr lang="hr-HR" smtClean="0"/>
              <a:t>8.9.2023.</a:t>
            </a:fld>
            <a:endParaRPr lang="hr-HR"/>
          </a:p>
        </p:txBody>
      </p:sp>
      <p:sp>
        <p:nvSpPr>
          <p:cNvPr id="5" name="Rezervirano mjesto podnožja 4">
            <a:extLst>
              <a:ext uri="{FF2B5EF4-FFF2-40B4-BE49-F238E27FC236}">
                <a16:creationId xmlns:a16="http://schemas.microsoft.com/office/drawing/2014/main" id="{1E215021-5251-41C0-B789-86CB792DA991}"/>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74A47648-6137-4C43-B157-FA13BE570E4A}"/>
              </a:ext>
            </a:extLst>
          </p:cNvPr>
          <p:cNvSpPr>
            <a:spLocks noGrp="1"/>
          </p:cNvSpPr>
          <p:nvPr>
            <p:ph type="sldNum" sz="quarter" idx="12"/>
          </p:nvPr>
        </p:nvSpPr>
        <p:spPr/>
        <p:txBody>
          <a:bodyPr/>
          <a:lstStyle/>
          <a:p>
            <a:fld id="{0C8A05C4-5426-4FC1-AC64-B1AE17006AC6}" type="slidenum">
              <a:rPr lang="hr-HR" smtClean="0"/>
              <a:t>‹#›</a:t>
            </a:fld>
            <a:endParaRPr lang="hr-HR"/>
          </a:p>
        </p:txBody>
      </p:sp>
    </p:spTree>
    <p:extLst>
      <p:ext uri="{BB962C8B-B14F-4D97-AF65-F5344CB8AC3E}">
        <p14:creationId xmlns:p14="http://schemas.microsoft.com/office/powerpoint/2010/main" val="1151313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71EFC68-48D4-40A4-8155-8C7650046682}"/>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2C84E944-E837-4700-BEB2-0BE78E7DE5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Uredite stilove teksta matrice</a:t>
            </a:r>
          </a:p>
        </p:txBody>
      </p:sp>
      <p:sp>
        <p:nvSpPr>
          <p:cNvPr id="4" name="Rezervirano mjesto datuma 3">
            <a:extLst>
              <a:ext uri="{FF2B5EF4-FFF2-40B4-BE49-F238E27FC236}">
                <a16:creationId xmlns:a16="http://schemas.microsoft.com/office/drawing/2014/main" id="{8CCB8144-2146-4EC8-BF2A-EAA9F72E5E13}"/>
              </a:ext>
            </a:extLst>
          </p:cNvPr>
          <p:cNvSpPr>
            <a:spLocks noGrp="1"/>
          </p:cNvSpPr>
          <p:nvPr>
            <p:ph type="dt" sz="half" idx="10"/>
          </p:nvPr>
        </p:nvSpPr>
        <p:spPr/>
        <p:txBody>
          <a:bodyPr/>
          <a:lstStyle/>
          <a:p>
            <a:fld id="{AD5F4D8B-BA4C-4371-8C21-041D4C2F81F1}" type="datetimeFigureOut">
              <a:rPr lang="hr-HR" smtClean="0"/>
              <a:t>8.9.2023.</a:t>
            </a:fld>
            <a:endParaRPr lang="hr-HR"/>
          </a:p>
        </p:txBody>
      </p:sp>
      <p:sp>
        <p:nvSpPr>
          <p:cNvPr id="5" name="Rezervirano mjesto podnožja 4">
            <a:extLst>
              <a:ext uri="{FF2B5EF4-FFF2-40B4-BE49-F238E27FC236}">
                <a16:creationId xmlns:a16="http://schemas.microsoft.com/office/drawing/2014/main" id="{D3CD2402-FE4C-4A46-9A04-01E6F3ECC6C6}"/>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C3EF8251-7A86-40EC-A3B4-C90689EF1AC9}"/>
              </a:ext>
            </a:extLst>
          </p:cNvPr>
          <p:cNvSpPr>
            <a:spLocks noGrp="1"/>
          </p:cNvSpPr>
          <p:nvPr>
            <p:ph type="sldNum" sz="quarter" idx="12"/>
          </p:nvPr>
        </p:nvSpPr>
        <p:spPr/>
        <p:txBody>
          <a:bodyPr/>
          <a:lstStyle/>
          <a:p>
            <a:fld id="{0C8A05C4-5426-4FC1-AC64-B1AE17006AC6}" type="slidenum">
              <a:rPr lang="hr-HR" smtClean="0"/>
              <a:t>‹#›</a:t>
            </a:fld>
            <a:endParaRPr lang="hr-HR"/>
          </a:p>
        </p:txBody>
      </p:sp>
    </p:spTree>
    <p:extLst>
      <p:ext uri="{BB962C8B-B14F-4D97-AF65-F5344CB8AC3E}">
        <p14:creationId xmlns:p14="http://schemas.microsoft.com/office/powerpoint/2010/main" val="17953538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CFC9CD5-EBBB-44FC-B14E-4B1A9531576A}"/>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8108C879-1312-43D6-B88B-87383EAB8B8D}"/>
              </a:ext>
            </a:extLst>
          </p:cNvPr>
          <p:cNvSpPr>
            <a:spLocks noGrp="1"/>
          </p:cNvSpPr>
          <p:nvPr>
            <p:ph sz="half" idx="1"/>
          </p:nvPr>
        </p:nvSpPr>
        <p:spPr>
          <a:xfrm>
            <a:off x="838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a:extLst>
              <a:ext uri="{FF2B5EF4-FFF2-40B4-BE49-F238E27FC236}">
                <a16:creationId xmlns:a16="http://schemas.microsoft.com/office/drawing/2014/main" id="{FD11DCA3-3C42-424B-B697-FDF779BAB217}"/>
              </a:ext>
            </a:extLst>
          </p:cNvPr>
          <p:cNvSpPr>
            <a:spLocks noGrp="1"/>
          </p:cNvSpPr>
          <p:nvPr>
            <p:ph sz="half" idx="2"/>
          </p:nvPr>
        </p:nvSpPr>
        <p:spPr>
          <a:xfrm>
            <a:off x="6172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a:extLst>
              <a:ext uri="{FF2B5EF4-FFF2-40B4-BE49-F238E27FC236}">
                <a16:creationId xmlns:a16="http://schemas.microsoft.com/office/drawing/2014/main" id="{DD5EC3F3-05E6-43E7-ABAD-2065F7F9314B}"/>
              </a:ext>
            </a:extLst>
          </p:cNvPr>
          <p:cNvSpPr>
            <a:spLocks noGrp="1"/>
          </p:cNvSpPr>
          <p:nvPr>
            <p:ph type="dt" sz="half" idx="10"/>
          </p:nvPr>
        </p:nvSpPr>
        <p:spPr/>
        <p:txBody>
          <a:bodyPr/>
          <a:lstStyle/>
          <a:p>
            <a:fld id="{AD5F4D8B-BA4C-4371-8C21-041D4C2F81F1}" type="datetimeFigureOut">
              <a:rPr lang="hr-HR" smtClean="0"/>
              <a:t>8.9.2023.</a:t>
            </a:fld>
            <a:endParaRPr lang="hr-HR"/>
          </a:p>
        </p:txBody>
      </p:sp>
      <p:sp>
        <p:nvSpPr>
          <p:cNvPr id="6" name="Rezervirano mjesto podnožja 5">
            <a:extLst>
              <a:ext uri="{FF2B5EF4-FFF2-40B4-BE49-F238E27FC236}">
                <a16:creationId xmlns:a16="http://schemas.microsoft.com/office/drawing/2014/main" id="{D046F432-69CB-47F1-A123-22E93CE754BC}"/>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AE3CD1B6-E940-4B98-BCA4-CDFC1F0B67D7}"/>
              </a:ext>
            </a:extLst>
          </p:cNvPr>
          <p:cNvSpPr>
            <a:spLocks noGrp="1"/>
          </p:cNvSpPr>
          <p:nvPr>
            <p:ph type="sldNum" sz="quarter" idx="12"/>
          </p:nvPr>
        </p:nvSpPr>
        <p:spPr/>
        <p:txBody>
          <a:bodyPr/>
          <a:lstStyle/>
          <a:p>
            <a:fld id="{0C8A05C4-5426-4FC1-AC64-B1AE17006AC6}" type="slidenum">
              <a:rPr lang="hr-HR" smtClean="0"/>
              <a:t>‹#›</a:t>
            </a:fld>
            <a:endParaRPr lang="hr-HR"/>
          </a:p>
        </p:txBody>
      </p:sp>
    </p:spTree>
    <p:extLst>
      <p:ext uri="{BB962C8B-B14F-4D97-AF65-F5344CB8AC3E}">
        <p14:creationId xmlns:p14="http://schemas.microsoft.com/office/powerpoint/2010/main" val="2324270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93443D2-65E2-4FC5-AFA0-AB65300D41D0}"/>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4162EC62-1533-43CB-9EF1-A81AB5D0ED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a:extLst>
              <a:ext uri="{FF2B5EF4-FFF2-40B4-BE49-F238E27FC236}">
                <a16:creationId xmlns:a16="http://schemas.microsoft.com/office/drawing/2014/main" id="{A22CA023-399D-4C24-9B8F-9E77654444A5}"/>
              </a:ext>
            </a:extLst>
          </p:cNvPr>
          <p:cNvSpPr>
            <a:spLocks noGrp="1"/>
          </p:cNvSpPr>
          <p:nvPr>
            <p:ph sz="half" idx="2"/>
          </p:nvPr>
        </p:nvSpPr>
        <p:spPr>
          <a:xfrm>
            <a:off x="839788" y="2505075"/>
            <a:ext cx="5157787"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a:extLst>
              <a:ext uri="{FF2B5EF4-FFF2-40B4-BE49-F238E27FC236}">
                <a16:creationId xmlns:a16="http://schemas.microsoft.com/office/drawing/2014/main" id="{F7D6B8FC-13CD-4BE0-B690-D19736A136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a:extLst>
              <a:ext uri="{FF2B5EF4-FFF2-40B4-BE49-F238E27FC236}">
                <a16:creationId xmlns:a16="http://schemas.microsoft.com/office/drawing/2014/main" id="{4F438127-A2A1-4BF0-9626-3D0017BD3981}"/>
              </a:ext>
            </a:extLst>
          </p:cNvPr>
          <p:cNvSpPr>
            <a:spLocks noGrp="1"/>
          </p:cNvSpPr>
          <p:nvPr>
            <p:ph sz="quarter" idx="4"/>
          </p:nvPr>
        </p:nvSpPr>
        <p:spPr>
          <a:xfrm>
            <a:off x="6172200" y="2505075"/>
            <a:ext cx="5183188"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a:extLst>
              <a:ext uri="{FF2B5EF4-FFF2-40B4-BE49-F238E27FC236}">
                <a16:creationId xmlns:a16="http://schemas.microsoft.com/office/drawing/2014/main" id="{3BD80021-B9BC-484C-969C-06A08D475ABE}"/>
              </a:ext>
            </a:extLst>
          </p:cNvPr>
          <p:cNvSpPr>
            <a:spLocks noGrp="1"/>
          </p:cNvSpPr>
          <p:nvPr>
            <p:ph type="dt" sz="half" idx="10"/>
          </p:nvPr>
        </p:nvSpPr>
        <p:spPr/>
        <p:txBody>
          <a:bodyPr/>
          <a:lstStyle/>
          <a:p>
            <a:fld id="{AD5F4D8B-BA4C-4371-8C21-041D4C2F81F1}" type="datetimeFigureOut">
              <a:rPr lang="hr-HR" smtClean="0"/>
              <a:t>8.9.2023.</a:t>
            </a:fld>
            <a:endParaRPr lang="hr-HR"/>
          </a:p>
        </p:txBody>
      </p:sp>
      <p:sp>
        <p:nvSpPr>
          <p:cNvPr id="8" name="Rezervirano mjesto podnožja 7">
            <a:extLst>
              <a:ext uri="{FF2B5EF4-FFF2-40B4-BE49-F238E27FC236}">
                <a16:creationId xmlns:a16="http://schemas.microsoft.com/office/drawing/2014/main" id="{296BA170-BCE2-4F49-A322-D396A7F7B88F}"/>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47422F4F-B695-4358-844D-AC83F187FBE9}"/>
              </a:ext>
            </a:extLst>
          </p:cNvPr>
          <p:cNvSpPr>
            <a:spLocks noGrp="1"/>
          </p:cNvSpPr>
          <p:nvPr>
            <p:ph type="sldNum" sz="quarter" idx="12"/>
          </p:nvPr>
        </p:nvSpPr>
        <p:spPr/>
        <p:txBody>
          <a:bodyPr/>
          <a:lstStyle/>
          <a:p>
            <a:fld id="{0C8A05C4-5426-4FC1-AC64-B1AE17006AC6}" type="slidenum">
              <a:rPr lang="hr-HR" smtClean="0"/>
              <a:t>‹#›</a:t>
            </a:fld>
            <a:endParaRPr lang="hr-HR"/>
          </a:p>
        </p:txBody>
      </p:sp>
    </p:spTree>
    <p:extLst>
      <p:ext uri="{BB962C8B-B14F-4D97-AF65-F5344CB8AC3E}">
        <p14:creationId xmlns:p14="http://schemas.microsoft.com/office/powerpoint/2010/main" val="32692365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DCF259B-1A21-42E7-883A-5F94D7468812}"/>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C7656D83-6AAB-4A57-AD85-DE686BDACCB0}"/>
              </a:ext>
            </a:extLst>
          </p:cNvPr>
          <p:cNvSpPr>
            <a:spLocks noGrp="1"/>
          </p:cNvSpPr>
          <p:nvPr>
            <p:ph type="dt" sz="half" idx="10"/>
          </p:nvPr>
        </p:nvSpPr>
        <p:spPr/>
        <p:txBody>
          <a:bodyPr/>
          <a:lstStyle/>
          <a:p>
            <a:fld id="{AD5F4D8B-BA4C-4371-8C21-041D4C2F81F1}" type="datetimeFigureOut">
              <a:rPr lang="hr-HR" smtClean="0"/>
              <a:t>8.9.2023.</a:t>
            </a:fld>
            <a:endParaRPr lang="hr-HR"/>
          </a:p>
        </p:txBody>
      </p:sp>
      <p:sp>
        <p:nvSpPr>
          <p:cNvPr id="4" name="Rezervirano mjesto podnožja 3">
            <a:extLst>
              <a:ext uri="{FF2B5EF4-FFF2-40B4-BE49-F238E27FC236}">
                <a16:creationId xmlns:a16="http://schemas.microsoft.com/office/drawing/2014/main" id="{F785C44C-17C1-4622-B139-0CDF6E95F33B}"/>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2F88DBE9-7F64-43BB-A565-F9D1F51E128E}"/>
              </a:ext>
            </a:extLst>
          </p:cNvPr>
          <p:cNvSpPr>
            <a:spLocks noGrp="1"/>
          </p:cNvSpPr>
          <p:nvPr>
            <p:ph type="sldNum" sz="quarter" idx="12"/>
          </p:nvPr>
        </p:nvSpPr>
        <p:spPr/>
        <p:txBody>
          <a:bodyPr/>
          <a:lstStyle/>
          <a:p>
            <a:fld id="{0C8A05C4-5426-4FC1-AC64-B1AE17006AC6}" type="slidenum">
              <a:rPr lang="hr-HR" smtClean="0"/>
              <a:t>‹#›</a:t>
            </a:fld>
            <a:endParaRPr lang="hr-HR"/>
          </a:p>
        </p:txBody>
      </p:sp>
    </p:spTree>
    <p:extLst>
      <p:ext uri="{BB962C8B-B14F-4D97-AF65-F5344CB8AC3E}">
        <p14:creationId xmlns:p14="http://schemas.microsoft.com/office/powerpoint/2010/main" val="497407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D83CE545-E465-4153-9131-63CEBB667FDC}"/>
              </a:ext>
            </a:extLst>
          </p:cNvPr>
          <p:cNvSpPr>
            <a:spLocks noGrp="1"/>
          </p:cNvSpPr>
          <p:nvPr>
            <p:ph type="dt" sz="half" idx="10"/>
          </p:nvPr>
        </p:nvSpPr>
        <p:spPr/>
        <p:txBody>
          <a:bodyPr/>
          <a:lstStyle/>
          <a:p>
            <a:fld id="{AD5F4D8B-BA4C-4371-8C21-041D4C2F81F1}" type="datetimeFigureOut">
              <a:rPr lang="hr-HR" smtClean="0"/>
              <a:t>8.9.2023.</a:t>
            </a:fld>
            <a:endParaRPr lang="hr-HR"/>
          </a:p>
        </p:txBody>
      </p:sp>
      <p:sp>
        <p:nvSpPr>
          <p:cNvPr id="3" name="Rezervirano mjesto podnožja 2">
            <a:extLst>
              <a:ext uri="{FF2B5EF4-FFF2-40B4-BE49-F238E27FC236}">
                <a16:creationId xmlns:a16="http://schemas.microsoft.com/office/drawing/2014/main" id="{61810AB7-A934-43CA-8DE4-666E388E1E9D}"/>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CDE6296B-3D1A-49E3-9C37-2D93BC987C41}"/>
              </a:ext>
            </a:extLst>
          </p:cNvPr>
          <p:cNvSpPr>
            <a:spLocks noGrp="1"/>
          </p:cNvSpPr>
          <p:nvPr>
            <p:ph type="sldNum" sz="quarter" idx="12"/>
          </p:nvPr>
        </p:nvSpPr>
        <p:spPr/>
        <p:txBody>
          <a:bodyPr/>
          <a:lstStyle/>
          <a:p>
            <a:fld id="{0C8A05C4-5426-4FC1-AC64-B1AE17006AC6}" type="slidenum">
              <a:rPr lang="hr-HR" smtClean="0"/>
              <a:t>‹#›</a:t>
            </a:fld>
            <a:endParaRPr lang="hr-HR"/>
          </a:p>
        </p:txBody>
      </p:sp>
    </p:spTree>
    <p:extLst>
      <p:ext uri="{BB962C8B-B14F-4D97-AF65-F5344CB8AC3E}">
        <p14:creationId xmlns:p14="http://schemas.microsoft.com/office/powerpoint/2010/main" val="6721370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94E936-328A-4929-B6E5-C8AA57B96A7A}"/>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8EC84457-9E28-4D01-BFAB-6E67C932F6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a:extLst>
              <a:ext uri="{FF2B5EF4-FFF2-40B4-BE49-F238E27FC236}">
                <a16:creationId xmlns:a16="http://schemas.microsoft.com/office/drawing/2014/main" id="{9D5775A5-FD00-442E-94F9-4715A7C13E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a:extLst>
              <a:ext uri="{FF2B5EF4-FFF2-40B4-BE49-F238E27FC236}">
                <a16:creationId xmlns:a16="http://schemas.microsoft.com/office/drawing/2014/main" id="{0D3060D3-D4A8-4D59-832A-49FAAE93B553}"/>
              </a:ext>
            </a:extLst>
          </p:cNvPr>
          <p:cNvSpPr>
            <a:spLocks noGrp="1"/>
          </p:cNvSpPr>
          <p:nvPr>
            <p:ph type="dt" sz="half" idx="10"/>
          </p:nvPr>
        </p:nvSpPr>
        <p:spPr/>
        <p:txBody>
          <a:bodyPr/>
          <a:lstStyle/>
          <a:p>
            <a:fld id="{AD5F4D8B-BA4C-4371-8C21-041D4C2F81F1}" type="datetimeFigureOut">
              <a:rPr lang="hr-HR" smtClean="0"/>
              <a:t>8.9.2023.</a:t>
            </a:fld>
            <a:endParaRPr lang="hr-HR"/>
          </a:p>
        </p:txBody>
      </p:sp>
      <p:sp>
        <p:nvSpPr>
          <p:cNvPr id="6" name="Rezervirano mjesto podnožja 5">
            <a:extLst>
              <a:ext uri="{FF2B5EF4-FFF2-40B4-BE49-F238E27FC236}">
                <a16:creationId xmlns:a16="http://schemas.microsoft.com/office/drawing/2014/main" id="{E3FEBA91-A37C-488E-9EB7-26C23555E4B7}"/>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03DFB966-3804-4BE4-993F-9F5302150441}"/>
              </a:ext>
            </a:extLst>
          </p:cNvPr>
          <p:cNvSpPr>
            <a:spLocks noGrp="1"/>
          </p:cNvSpPr>
          <p:nvPr>
            <p:ph type="sldNum" sz="quarter" idx="12"/>
          </p:nvPr>
        </p:nvSpPr>
        <p:spPr/>
        <p:txBody>
          <a:bodyPr/>
          <a:lstStyle/>
          <a:p>
            <a:fld id="{0C8A05C4-5426-4FC1-AC64-B1AE17006AC6}" type="slidenum">
              <a:rPr lang="hr-HR" smtClean="0"/>
              <a:t>‹#›</a:t>
            </a:fld>
            <a:endParaRPr lang="hr-HR"/>
          </a:p>
        </p:txBody>
      </p:sp>
    </p:spTree>
    <p:extLst>
      <p:ext uri="{BB962C8B-B14F-4D97-AF65-F5344CB8AC3E}">
        <p14:creationId xmlns:p14="http://schemas.microsoft.com/office/powerpoint/2010/main" val="22202397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4922313-EC97-4E84-B038-AEE18C11D172}"/>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A987EB2F-785A-48E7-9807-0E64D191B2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176BB6DD-0863-4548-8073-36B7BB0DBC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a:extLst>
              <a:ext uri="{FF2B5EF4-FFF2-40B4-BE49-F238E27FC236}">
                <a16:creationId xmlns:a16="http://schemas.microsoft.com/office/drawing/2014/main" id="{670D231A-245D-4CAB-90BD-48E1A1607463}"/>
              </a:ext>
            </a:extLst>
          </p:cNvPr>
          <p:cNvSpPr>
            <a:spLocks noGrp="1"/>
          </p:cNvSpPr>
          <p:nvPr>
            <p:ph type="dt" sz="half" idx="10"/>
          </p:nvPr>
        </p:nvSpPr>
        <p:spPr/>
        <p:txBody>
          <a:bodyPr/>
          <a:lstStyle/>
          <a:p>
            <a:fld id="{AD5F4D8B-BA4C-4371-8C21-041D4C2F81F1}" type="datetimeFigureOut">
              <a:rPr lang="hr-HR" smtClean="0"/>
              <a:t>8.9.2023.</a:t>
            </a:fld>
            <a:endParaRPr lang="hr-HR"/>
          </a:p>
        </p:txBody>
      </p:sp>
      <p:sp>
        <p:nvSpPr>
          <p:cNvPr id="6" name="Rezervirano mjesto podnožja 5">
            <a:extLst>
              <a:ext uri="{FF2B5EF4-FFF2-40B4-BE49-F238E27FC236}">
                <a16:creationId xmlns:a16="http://schemas.microsoft.com/office/drawing/2014/main" id="{92FCA101-A7ED-45A1-B344-37D5D0203FC6}"/>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BD744F57-896F-49CB-894E-F5592AA8D1E8}"/>
              </a:ext>
            </a:extLst>
          </p:cNvPr>
          <p:cNvSpPr>
            <a:spLocks noGrp="1"/>
          </p:cNvSpPr>
          <p:nvPr>
            <p:ph type="sldNum" sz="quarter" idx="12"/>
          </p:nvPr>
        </p:nvSpPr>
        <p:spPr/>
        <p:txBody>
          <a:bodyPr/>
          <a:lstStyle/>
          <a:p>
            <a:fld id="{0C8A05C4-5426-4FC1-AC64-B1AE17006AC6}" type="slidenum">
              <a:rPr lang="hr-HR" smtClean="0"/>
              <a:t>‹#›</a:t>
            </a:fld>
            <a:endParaRPr lang="hr-HR"/>
          </a:p>
        </p:txBody>
      </p:sp>
    </p:spTree>
    <p:extLst>
      <p:ext uri="{BB962C8B-B14F-4D97-AF65-F5344CB8AC3E}">
        <p14:creationId xmlns:p14="http://schemas.microsoft.com/office/powerpoint/2010/main" val="3331470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CE320F7B-A634-45AB-A11B-BA5EF50A54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4587D2F6-9A9F-4F20-A0F9-AE104F3E3C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84FFEBE6-DB47-4C80-8A83-86BF9BACD1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F4D8B-BA4C-4371-8C21-041D4C2F81F1}" type="datetimeFigureOut">
              <a:rPr lang="hr-HR" smtClean="0"/>
              <a:t>8.9.2023.</a:t>
            </a:fld>
            <a:endParaRPr lang="hr-HR"/>
          </a:p>
        </p:txBody>
      </p:sp>
      <p:sp>
        <p:nvSpPr>
          <p:cNvPr id="5" name="Rezervirano mjesto podnožja 4">
            <a:extLst>
              <a:ext uri="{FF2B5EF4-FFF2-40B4-BE49-F238E27FC236}">
                <a16:creationId xmlns:a16="http://schemas.microsoft.com/office/drawing/2014/main" id="{A4009156-A604-4373-A864-08D384B3D3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D771C2C9-75EE-4FFB-BD5F-33F3AECB5D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A05C4-5426-4FC1-AC64-B1AE17006AC6}" type="slidenum">
              <a:rPr lang="hr-HR" smtClean="0"/>
              <a:t>‹#›</a:t>
            </a:fld>
            <a:endParaRPr lang="hr-HR"/>
          </a:p>
        </p:txBody>
      </p:sp>
    </p:spTree>
    <p:extLst>
      <p:ext uri="{BB962C8B-B14F-4D97-AF65-F5344CB8AC3E}">
        <p14:creationId xmlns:p14="http://schemas.microsoft.com/office/powerpoint/2010/main" val="2791706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12D44A2-C9B3-4D2E-BCF6-3537A3B97225}"/>
              </a:ext>
            </a:extLst>
          </p:cNvPr>
          <p:cNvSpPr>
            <a:spLocks noGrp="1"/>
          </p:cNvSpPr>
          <p:nvPr>
            <p:ph type="ctrTitle"/>
          </p:nvPr>
        </p:nvSpPr>
        <p:spPr/>
        <p:txBody>
          <a:bodyPr>
            <a:normAutofit fontScale="90000"/>
          </a:bodyPr>
          <a:lstStyle/>
          <a:p>
            <a:r>
              <a:rPr lang="sv-SE" b="1" dirty="0">
                <a:solidFill>
                  <a:srgbClr val="268A92"/>
                </a:solidFill>
              </a:rPr>
              <a:t>NAVIKE ČITANJA UČENIKA OSNOVNOŠKOLSKE DOBI</a:t>
            </a:r>
            <a:br>
              <a:rPr lang="hr-HR" b="1" dirty="0">
                <a:solidFill>
                  <a:srgbClr val="268A92"/>
                </a:solidFill>
                <a:latin typeface="Arial CE" panose="020B0604020202020204" pitchFamily="34" charset="-18"/>
              </a:rPr>
            </a:br>
            <a:r>
              <a:rPr lang="hr-HR" b="1" dirty="0">
                <a:solidFill>
                  <a:srgbClr val="268A92"/>
                </a:solidFill>
                <a:latin typeface="Arial CE" panose="020B0604020202020204" pitchFamily="34" charset="-18"/>
              </a:rPr>
              <a:t>5. – 8. RAZRED</a:t>
            </a:r>
          </a:p>
        </p:txBody>
      </p:sp>
      <p:sp>
        <p:nvSpPr>
          <p:cNvPr id="3" name="Podnaslov 2">
            <a:extLst>
              <a:ext uri="{FF2B5EF4-FFF2-40B4-BE49-F238E27FC236}">
                <a16:creationId xmlns:a16="http://schemas.microsoft.com/office/drawing/2014/main" id="{D89EFBB4-1ABD-4452-9845-51CAD0987FEA}"/>
              </a:ext>
            </a:extLst>
          </p:cNvPr>
          <p:cNvSpPr>
            <a:spLocks noGrp="1"/>
          </p:cNvSpPr>
          <p:nvPr>
            <p:ph type="subTitle" idx="1"/>
          </p:nvPr>
        </p:nvSpPr>
        <p:spPr>
          <a:xfrm>
            <a:off x="1552281" y="3875416"/>
            <a:ext cx="9144000" cy="2365128"/>
          </a:xfrm>
        </p:spPr>
        <p:txBody>
          <a:bodyPr>
            <a:normAutofit fontScale="92500" lnSpcReduction="20000"/>
          </a:bodyPr>
          <a:lstStyle/>
          <a:p>
            <a:pPr>
              <a:lnSpc>
                <a:spcPct val="170000"/>
              </a:lnSpc>
            </a:pPr>
            <a:r>
              <a:rPr lang="hr-HR" dirty="0">
                <a:solidFill>
                  <a:srgbClr val="268A92"/>
                </a:solidFill>
                <a:latin typeface="Arial CE" panose="020B0604020202020204" pitchFamily="34" charset="-18"/>
              </a:rPr>
              <a:t>ŽUPANIJSKO STRUČNO VIJEĆE KNJIŽNIČARA ISTARSKE ŽUPANIJE</a:t>
            </a:r>
          </a:p>
          <a:p>
            <a:pPr>
              <a:lnSpc>
                <a:spcPct val="170000"/>
              </a:lnSpc>
            </a:pPr>
            <a:r>
              <a:rPr lang="hr-HR" dirty="0">
                <a:solidFill>
                  <a:srgbClr val="268A92"/>
                </a:solidFill>
                <a:latin typeface="Arial CE" panose="020B0604020202020204" pitchFamily="34" charset="-18"/>
              </a:rPr>
              <a:t>Amadea </a:t>
            </a:r>
            <a:r>
              <a:rPr lang="hr-HR" dirty="0" err="1">
                <a:solidFill>
                  <a:srgbClr val="268A92"/>
                </a:solidFill>
                <a:latin typeface="Arial CE" panose="020B0604020202020204" pitchFamily="34" charset="-18"/>
              </a:rPr>
              <a:t>Draguzet</a:t>
            </a:r>
            <a:r>
              <a:rPr lang="hr-HR" dirty="0">
                <a:solidFill>
                  <a:srgbClr val="268A92"/>
                </a:solidFill>
                <a:latin typeface="Arial CE" panose="020B0604020202020204" pitchFamily="34" charset="-18"/>
              </a:rPr>
              <a:t>, školska knjižničarka mentorica</a:t>
            </a:r>
          </a:p>
          <a:p>
            <a:pPr>
              <a:lnSpc>
                <a:spcPct val="170000"/>
              </a:lnSpc>
            </a:pPr>
            <a:r>
              <a:rPr lang="hr-HR" dirty="0">
                <a:solidFill>
                  <a:srgbClr val="268A92"/>
                </a:solidFill>
                <a:latin typeface="Arial CE" panose="020B0604020202020204" pitchFamily="34" charset="-18"/>
              </a:rPr>
              <a:t>8. rujna 2023.</a:t>
            </a:r>
          </a:p>
          <a:p>
            <a:pPr>
              <a:lnSpc>
                <a:spcPct val="170000"/>
              </a:lnSpc>
            </a:pPr>
            <a:endParaRPr lang="hr-HR" dirty="0">
              <a:solidFill>
                <a:srgbClr val="268A92"/>
              </a:solidFill>
              <a:latin typeface="Arial CE" panose="020B0604020202020204" pitchFamily="34" charset="-18"/>
            </a:endParaRPr>
          </a:p>
        </p:txBody>
      </p:sp>
    </p:spTree>
    <p:extLst>
      <p:ext uri="{BB962C8B-B14F-4D97-AF65-F5344CB8AC3E}">
        <p14:creationId xmlns:p14="http://schemas.microsoft.com/office/powerpoint/2010/main" val="822954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287FEAA-7C77-4361-B7E5-70D65CF5A1B7}"/>
              </a:ext>
            </a:extLst>
          </p:cNvPr>
          <p:cNvSpPr>
            <a:spLocks noGrp="1"/>
          </p:cNvSpPr>
          <p:nvPr>
            <p:ph type="title"/>
          </p:nvPr>
        </p:nvSpPr>
        <p:spPr/>
        <p:txBody>
          <a:bodyPr>
            <a:normAutofit/>
          </a:bodyPr>
          <a:lstStyle/>
          <a:p>
            <a:pPr algn="ctr"/>
            <a:r>
              <a:rPr lang="pl-PL" sz="3600" dirty="0">
                <a:solidFill>
                  <a:srgbClr val="187270"/>
                </a:solidFill>
                <a:latin typeface="Arial Black" panose="020B0A04020102020204" pitchFamily="34" charset="0"/>
              </a:rPr>
              <a:t>4. Jesi li za rođendane dobivala/dobivao knjigu na poklon?</a:t>
            </a:r>
            <a:endParaRPr lang="hr-HR" sz="3600" dirty="0">
              <a:solidFill>
                <a:srgbClr val="187270"/>
              </a:solidFill>
              <a:latin typeface="Arial Black" panose="020B0A04020102020204" pitchFamily="34" charset="0"/>
            </a:endParaRPr>
          </a:p>
        </p:txBody>
      </p:sp>
      <p:graphicFrame>
        <p:nvGraphicFramePr>
          <p:cNvPr id="5" name="Grafikon 4">
            <a:extLst>
              <a:ext uri="{FF2B5EF4-FFF2-40B4-BE49-F238E27FC236}">
                <a16:creationId xmlns:a16="http://schemas.microsoft.com/office/drawing/2014/main" id="{41CABFA9-8D54-4D95-A1AA-C82260A2968B}"/>
              </a:ext>
            </a:extLst>
          </p:cNvPr>
          <p:cNvGraphicFramePr/>
          <p:nvPr>
            <p:extLst>
              <p:ext uri="{D42A27DB-BD31-4B8C-83A1-F6EECF244321}">
                <p14:modId xmlns:p14="http://schemas.microsoft.com/office/powerpoint/2010/main" val="2269268691"/>
              </p:ext>
            </p:extLst>
          </p:nvPr>
        </p:nvGraphicFramePr>
        <p:xfrm>
          <a:off x="963225" y="1439333"/>
          <a:ext cx="10515601"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29413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9283593-08BA-4DFE-A9E7-424CAAEEDC61}"/>
              </a:ext>
            </a:extLst>
          </p:cNvPr>
          <p:cNvSpPr>
            <a:spLocks noGrp="1"/>
          </p:cNvSpPr>
          <p:nvPr>
            <p:ph type="title"/>
          </p:nvPr>
        </p:nvSpPr>
        <p:spPr>
          <a:xfrm>
            <a:off x="696798" y="0"/>
            <a:ext cx="10515600" cy="1325563"/>
          </a:xfrm>
        </p:spPr>
        <p:txBody>
          <a:bodyPr/>
          <a:lstStyle/>
          <a:p>
            <a:pPr algn="ctr"/>
            <a:r>
              <a:rPr lang="hr-HR" dirty="0">
                <a:solidFill>
                  <a:srgbClr val="187270"/>
                </a:solidFill>
                <a:latin typeface="Arial Black" panose="020B0A04020102020204" pitchFamily="34" charset="0"/>
              </a:rPr>
              <a:t>5. Koga u obitelji najčešće viđaš da čita?</a:t>
            </a:r>
          </a:p>
        </p:txBody>
      </p:sp>
      <p:graphicFrame>
        <p:nvGraphicFramePr>
          <p:cNvPr id="5" name="Grafikon 4">
            <a:extLst>
              <a:ext uri="{FF2B5EF4-FFF2-40B4-BE49-F238E27FC236}">
                <a16:creationId xmlns:a16="http://schemas.microsoft.com/office/drawing/2014/main" id="{C808F895-B04D-4B2B-9B52-FB6C88F54CE5}"/>
              </a:ext>
            </a:extLst>
          </p:cNvPr>
          <p:cNvGraphicFramePr/>
          <p:nvPr>
            <p:extLst>
              <p:ext uri="{D42A27DB-BD31-4B8C-83A1-F6EECF244321}">
                <p14:modId xmlns:p14="http://schemas.microsoft.com/office/powerpoint/2010/main" val="4167397032"/>
              </p:ext>
            </p:extLst>
          </p:nvPr>
        </p:nvGraphicFramePr>
        <p:xfrm>
          <a:off x="631595" y="1241370"/>
          <a:ext cx="10256363"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8851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9283593-08BA-4DFE-A9E7-424CAAEEDC61}"/>
              </a:ext>
            </a:extLst>
          </p:cNvPr>
          <p:cNvSpPr>
            <a:spLocks noGrp="1"/>
          </p:cNvSpPr>
          <p:nvPr>
            <p:ph type="title"/>
          </p:nvPr>
        </p:nvSpPr>
        <p:spPr>
          <a:xfrm>
            <a:off x="498835" y="0"/>
            <a:ext cx="10515600" cy="1325563"/>
          </a:xfrm>
        </p:spPr>
        <p:txBody>
          <a:bodyPr>
            <a:normAutofit fontScale="90000"/>
          </a:bodyPr>
          <a:lstStyle/>
          <a:p>
            <a:pPr algn="ctr"/>
            <a:r>
              <a:rPr lang="hr-HR" dirty="0">
                <a:solidFill>
                  <a:srgbClr val="187270"/>
                </a:solidFill>
                <a:latin typeface="Arial Black" panose="020B0A04020102020204" pitchFamily="34" charset="0"/>
              </a:rPr>
              <a:t>6. Kada si prvi put posjetila/posjetio bilo koju  knjižnicu?</a:t>
            </a:r>
          </a:p>
        </p:txBody>
      </p:sp>
      <p:graphicFrame>
        <p:nvGraphicFramePr>
          <p:cNvPr id="5" name="Grafikon 4">
            <a:extLst>
              <a:ext uri="{FF2B5EF4-FFF2-40B4-BE49-F238E27FC236}">
                <a16:creationId xmlns:a16="http://schemas.microsoft.com/office/drawing/2014/main" id="{C808F895-B04D-4B2B-9B52-FB6C88F54CE5}"/>
              </a:ext>
            </a:extLst>
          </p:cNvPr>
          <p:cNvGraphicFramePr/>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ikon 5">
            <a:extLst>
              <a:ext uri="{FF2B5EF4-FFF2-40B4-BE49-F238E27FC236}">
                <a16:creationId xmlns:a16="http://schemas.microsoft.com/office/drawing/2014/main" id="{2934C8F7-21E0-4762-B760-2CB1FE1D952C}"/>
              </a:ext>
            </a:extLst>
          </p:cNvPr>
          <p:cNvGraphicFramePr/>
          <p:nvPr>
            <p:extLst>
              <p:ext uri="{D42A27DB-BD31-4B8C-83A1-F6EECF244321}">
                <p14:modId xmlns:p14="http://schemas.microsoft.com/office/powerpoint/2010/main" val="3273018340"/>
              </p:ext>
            </p:extLst>
          </p:nvPr>
        </p:nvGraphicFramePr>
        <p:xfrm>
          <a:off x="1102937" y="1294701"/>
          <a:ext cx="10303496"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3471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9283593-08BA-4DFE-A9E7-424CAAEEDC61}"/>
              </a:ext>
            </a:extLst>
          </p:cNvPr>
          <p:cNvSpPr>
            <a:spLocks noGrp="1"/>
          </p:cNvSpPr>
          <p:nvPr>
            <p:ph type="title"/>
          </p:nvPr>
        </p:nvSpPr>
        <p:spPr>
          <a:xfrm>
            <a:off x="744894" y="1"/>
            <a:ext cx="10515600" cy="1091682"/>
          </a:xfrm>
        </p:spPr>
        <p:txBody>
          <a:bodyPr/>
          <a:lstStyle/>
          <a:p>
            <a:pPr algn="ctr"/>
            <a:r>
              <a:rPr lang="hr-HR" dirty="0">
                <a:solidFill>
                  <a:srgbClr val="187270"/>
                </a:solidFill>
                <a:latin typeface="Arial Black" panose="020B0A04020102020204" pitchFamily="34" charset="0"/>
              </a:rPr>
              <a:t>7. Knjižnica u tvojoj školi radi:</a:t>
            </a:r>
          </a:p>
        </p:txBody>
      </p:sp>
      <p:graphicFrame>
        <p:nvGraphicFramePr>
          <p:cNvPr id="5" name="Grafikon 4">
            <a:extLst>
              <a:ext uri="{FF2B5EF4-FFF2-40B4-BE49-F238E27FC236}">
                <a16:creationId xmlns:a16="http://schemas.microsoft.com/office/drawing/2014/main" id="{C808F895-B04D-4B2B-9B52-FB6C88F54CE5}"/>
              </a:ext>
            </a:extLst>
          </p:cNvPr>
          <p:cNvGraphicFramePr/>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Grafikon 3">
            <a:extLst>
              <a:ext uri="{FF2B5EF4-FFF2-40B4-BE49-F238E27FC236}">
                <a16:creationId xmlns:a16="http://schemas.microsoft.com/office/drawing/2014/main" id="{EA7C6E36-70B1-4D7B-8105-95C7A107988E}"/>
              </a:ext>
            </a:extLst>
          </p:cNvPr>
          <p:cNvGraphicFramePr/>
          <p:nvPr>
            <p:extLst>
              <p:ext uri="{D42A27DB-BD31-4B8C-83A1-F6EECF244321}">
                <p14:modId xmlns:p14="http://schemas.microsoft.com/office/powerpoint/2010/main" val="2935559465"/>
              </p:ext>
            </p:extLst>
          </p:nvPr>
        </p:nvGraphicFramePr>
        <p:xfrm>
          <a:off x="1093509" y="905069"/>
          <a:ext cx="10011266" cy="56778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36306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r>
              <a:rPr lang="hr-HR" sz="4000" dirty="0">
                <a:solidFill>
                  <a:srgbClr val="187270"/>
                </a:solidFill>
                <a:latin typeface="Arial Black" panose="020B0A04020102020204" pitchFamily="34" charset="0"/>
              </a:rPr>
              <a:t>8. Jesi li učlanjen u neku drugu knjižnicu osim u školsku?</a:t>
            </a:r>
          </a:p>
        </p:txBody>
      </p:sp>
      <p:graphicFrame>
        <p:nvGraphicFramePr>
          <p:cNvPr id="6" name="Grafikon 5">
            <a:extLst>
              <a:ext uri="{FF2B5EF4-FFF2-40B4-BE49-F238E27FC236}">
                <a16:creationId xmlns:a16="http://schemas.microsoft.com/office/drawing/2014/main" id="{BC1138F7-6298-42C3-9D91-7B7ADB5941E5}"/>
              </a:ext>
            </a:extLst>
          </p:cNvPr>
          <p:cNvGraphicFramePr/>
          <p:nvPr>
            <p:extLst>
              <p:ext uri="{D42A27DB-BD31-4B8C-83A1-F6EECF244321}">
                <p14:modId xmlns:p14="http://schemas.microsoft.com/office/powerpoint/2010/main" val="363152367"/>
              </p:ext>
            </p:extLst>
          </p:nvPr>
        </p:nvGraphicFramePr>
        <p:xfrm>
          <a:off x="809920" y="1193714"/>
          <a:ext cx="10828705"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4384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3046140269"/>
              </p:ext>
            </p:extLst>
          </p:nvPr>
        </p:nvGraphicFramePr>
        <p:xfrm>
          <a:off x="809920" y="719666"/>
          <a:ext cx="10979626" cy="5778788"/>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257452" y="0"/>
            <a:ext cx="11265764" cy="1325563"/>
          </a:xfrm>
        </p:spPr>
        <p:txBody>
          <a:bodyPr>
            <a:normAutofit/>
          </a:bodyPr>
          <a:lstStyle/>
          <a:p>
            <a:pPr algn="ctr"/>
            <a:r>
              <a:rPr lang="hr-HR" sz="4000" dirty="0">
                <a:solidFill>
                  <a:srgbClr val="187270"/>
                </a:solidFill>
                <a:latin typeface="Arial Black" panose="020B0A04020102020204" pitchFamily="34" charset="0"/>
              </a:rPr>
              <a:t>9. Što najradije radiš u slobodno vrijeme?</a:t>
            </a:r>
          </a:p>
        </p:txBody>
      </p:sp>
    </p:spTree>
    <p:extLst>
      <p:ext uri="{BB962C8B-B14F-4D97-AF65-F5344CB8AC3E}">
        <p14:creationId xmlns:p14="http://schemas.microsoft.com/office/powerpoint/2010/main" val="3025459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4273203536"/>
              </p:ext>
            </p:extLst>
          </p:nvPr>
        </p:nvGraphicFramePr>
        <p:xfrm>
          <a:off x="630786" y="834509"/>
          <a:ext cx="11266141" cy="5848393"/>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r>
              <a:rPr lang="hr-HR" sz="4000" dirty="0">
                <a:solidFill>
                  <a:srgbClr val="187270"/>
                </a:solidFill>
                <a:latin typeface="Arial Black" panose="020B0A04020102020204" pitchFamily="34" charset="0"/>
              </a:rPr>
              <a:t>10. Koliko knjiga mjesečno pročitaš?</a:t>
            </a:r>
          </a:p>
        </p:txBody>
      </p:sp>
    </p:spTree>
    <p:extLst>
      <p:ext uri="{BB962C8B-B14F-4D97-AF65-F5344CB8AC3E}">
        <p14:creationId xmlns:p14="http://schemas.microsoft.com/office/powerpoint/2010/main" val="16976537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a:solidFill>
            <a:schemeClr val="bg1"/>
          </a:solidFill>
        </p:spPr>
        <p:txBody>
          <a:bodyPr>
            <a:normAutofit/>
          </a:bodyPr>
          <a:lstStyle/>
          <a:p>
            <a:pPr algn="ctr"/>
            <a:r>
              <a:rPr lang="hr-HR" sz="4000" dirty="0">
                <a:solidFill>
                  <a:srgbClr val="187270"/>
                </a:solidFill>
                <a:latin typeface="Arial Black" panose="020B0A04020102020204" pitchFamily="34" charset="0"/>
              </a:rPr>
              <a:t> 11. Čitaš li knjige izvan lektire?</a:t>
            </a:r>
          </a:p>
        </p:txBody>
      </p:sp>
      <p:graphicFrame>
        <p:nvGraphicFramePr>
          <p:cNvPr id="9" name="Grafikon 8">
            <a:extLst>
              <a:ext uri="{FF2B5EF4-FFF2-40B4-BE49-F238E27FC236}">
                <a16:creationId xmlns:a16="http://schemas.microsoft.com/office/drawing/2014/main" id="{A87C5D7A-E860-4F52-8FF6-C7A809522A21}"/>
              </a:ext>
            </a:extLst>
          </p:cNvPr>
          <p:cNvGraphicFramePr/>
          <p:nvPr>
            <p:extLst>
              <p:ext uri="{D42A27DB-BD31-4B8C-83A1-F6EECF244321}">
                <p14:modId xmlns:p14="http://schemas.microsoft.com/office/powerpoint/2010/main" val="1239898555"/>
              </p:ext>
            </p:extLst>
          </p:nvPr>
        </p:nvGraphicFramePr>
        <p:xfrm>
          <a:off x="1352144" y="1118680"/>
          <a:ext cx="8326877" cy="56008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98386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p:txBody>
          <a:bodyPr>
            <a:normAutofit/>
          </a:bodyPr>
          <a:lstStyle/>
          <a:p>
            <a:pPr algn="ctr"/>
            <a:r>
              <a:rPr lang="pl-PL" sz="4000" dirty="0">
                <a:solidFill>
                  <a:srgbClr val="187270"/>
                </a:solidFill>
                <a:latin typeface="Arial Black" panose="020B0A04020102020204" pitchFamily="34" charset="0"/>
              </a:rPr>
              <a:t>12. Do kada su ti članovi obitelji pomagali u čitanju?</a:t>
            </a:r>
            <a:endParaRPr lang="hr-HR" sz="4000" dirty="0">
              <a:solidFill>
                <a:srgbClr val="187270"/>
              </a:solidFill>
              <a:latin typeface="Arial Black" panose="020B0A04020102020204" pitchFamily="34" charset="0"/>
            </a:endParaRPr>
          </a:p>
        </p:txBody>
      </p:sp>
      <p:graphicFrame>
        <p:nvGraphicFramePr>
          <p:cNvPr id="8" name="Rezervirano mjesto sadržaja 7">
            <a:extLst>
              <a:ext uri="{FF2B5EF4-FFF2-40B4-BE49-F238E27FC236}">
                <a16:creationId xmlns:a16="http://schemas.microsoft.com/office/drawing/2014/main" id="{8776347E-126B-492D-AEFA-C4DA63D78F74}"/>
              </a:ext>
            </a:extLst>
          </p:cNvPr>
          <p:cNvGraphicFramePr>
            <a:graphicFrameLocks noGrp="1"/>
          </p:cNvGraphicFramePr>
          <p:nvPr>
            <p:ph idx="1"/>
            <p:extLst>
              <p:ext uri="{D42A27DB-BD31-4B8C-83A1-F6EECF244321}">
                <p14:modId xmlns:p14="http://schemas.microsoft.com/office/powerpoint/2010/main" val="1639688805"/>
              </p:ext>
            </p:extLst>
          </p:nvPr>
        </p:nvGraphicFramePr>
        <p:xfrm>
          <a:off x="223737" y="1825625"/>
          <a:ext cx="11760740" cy="49350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61298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1360878580"/>
              </p:ext>
            </p:extLst>
          </p:nvPr>
        </p:nvGraphicFramePr>
        <p:xfrm>
          <a:off x="1091953" y="1146370"/>
          <a:ext cx="9721049"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r>
              <a:rPr lang="hr-HR" sz="4000" dirty="0">
                <a:solidFill>
                  <a:srgbClr val="187270"/>
                </a:solidFill>
                <a:latin typeface="Arial Black" panose="020B0A04020102020204" pitchFamily="34" charset="0"/>
              </a:rPr>
              <a:t>13. Čitaš li lektire?</a:t>
            </a:r>
          </a:p>
        </p:txBody>
      </p:sp>
    </p:spTree>
    <p:extLst>
      <p:ext uri="{BB962C8B-B14F-4D97-AF65-F5344CB8AC3E}">
        <p14:creationId xmlns:p14="http://schemas.microsoft.com/office/powerpoint/2010/main" val="1730584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EB3AE49-237D-4A99-9F78-879DABA800B0}"/>
              </a:ext>
            </a:extLst>
          </p:cNvPr>
          <p:cNvSpPr>
            <a:spLocks noGrp="1"/>
          </p:cNvSpPr>
          <p:nvPr>
            <p:ph type="title"/>
          </p:nvPr>
        </p:nvSpPr>
        <p:spPr>
          <a:xfrm>
            <a:off x="838200" y="365125"/>
            <a:ext cx="10515600" cy="473861"/>
          </a:xfrm>
        </p:spPr>
        <p:txBody>
          <a:bodyPr>
            <a:normAutofit fontScale="90000"/>
          </a:bodyPr>
          <a:lstStyle/>
          <a:p>
            <a:pPr algn="ctr"/>
            <a:r>
              <a:rPr lang="hr-HR" sz="3200" b="1" dirty="0">
                <a:solidFill>
                  <a:srgbClr val="268A92"/>
                </a:solidFill>
                <a:latin typeface="Arial CE" panose="020B0604020202020204" pitchFamily="34" charset="-18"/>
              </a:rPr>
              <a:t>SAŽETAK</a:t>
            </a:r>
          </a:p>
        </p:txBody>
      </p:sp>
      <p:sp>
        <p:nvSpPr>
          <p:cNvPr id="3" name="Rezervirano mjesto sadržaja 2">
            <a:extLst>
              <a:ext uri="{FF2B5EF4-FFF2-40B4-BE49-F238E27FC236}">
                <a16:creationId xmlns:a16="http://schemas.microsoft.com/office/drawing/2014/main" id="{5344AE89-B19E-4D4D-B66F-8F1020B260D4}"/>
              </a:ext>
            </a:extLst>
          </p:cNvPr>
          <p:cNvSpPr>
            <a:spLocks noGrp="1"/>
          </p:cNvSpPr>
          <p:nvPr>
            <p:ph idx="1"/>
          </p:nvPr>
        </p:nvSpPr>
        <p:spPr>
          <a:xfrm>
            <a:off x="612742" y="754144"/>
            <a:ext cx="10991654" cy="5618375"/>
          </a:xfrm>
        </p:spPr>
        <p:txBody>
          <a:bodyPr>
            <a:normAutofit fontScale="62500" lnSpcReduction="20000"/>
          </a:bodyPr>
          <a:lstStyle/>
          <a:p>
            <a:pPr marL="0" indent="0">
              <a:lnSpc>
                <a:spcPct val="160000"/>
              </a:lnSpc>
              <a:buNone/>
            </a:pPr>
            <a:r>
              <a:rPr lang="hr-HR" dirty="0">
                <a:solidFill>
                  <a:srgbClr val="268A92"/>
                </a:solidFill>
                <a:latin typeface="Arial CE" panose="020B0604020202020204" pitchFamily="34" charset="-18"/>
              </a:rPr>
              <a:t>Opći cilj ovoga istraživanja bile su navike čitanja učenika osnovnoškolske dobi.</a:t>
            </a:r>
          </a:p>
          <a:p>
            <a:pPr marL="0" indent="0">
              <a:lnSpc>
                <a:spcPct val="160000"/>
              </a:lnSpc>
              <a:buNone/>
            </a:pPr>
            <a:r>
              <a:rPr lang="hr-HR" dirty="0">
                <a:solidFill>
                  <a:srgbClr val="268A92"/>
                </a:solidFill>
                <a:latin typeface="Arial CE" panose="020B0604020202020204" pitchFamily="34" charset="-18"/>
              </a:rPr>
              <a:t>Specifični ciljevi su:</a:t>
            </a:r>
          </a:p>
          <a:p>
            <a:pPr marL="0" indent="0">
              <a:lnSpc>
                <a:spcPct val="160000"/>
              </a:lnSpc>
              <a:buNone/>
            </a:pPr>
            <a:r>
              <a:rPr lang="hr-HR" dirty="0">
                <a:solidFill>
                  <a:srgbClr val="268A92"/>
                </a:solidFill>
                <a:latin typeface="Arial CE" panose="020B0604020202020204" pitchFamily="34" charset="-18"/>
              </a:rPr>
              <a:t>- Zainteresiranost za čitanje </a:t>
            </a:r>
            <a:r>
              <a:rPr lang="hr-HR" dirty="0" err="1">
                <a:solidFill>
                  <a:srgbClr val="268A92"/>
                </a:solidFill>
                <a:latin typeface="Arial CE" panose="020B0604020202020204" pitchFamily="34" charset="-18"/>
              </a:rPr>
              <a:t>lektirnih</a:t>
            </a:r>
            <a:r>
              <a:rPr lang="hr-HR" dirty="0">
                <a:solidFill>
                  <a:srgbClr val="268A92"/>
                </a:solidFill>
                <a:latin typeface="Arial CE" panose="020B0604020202020204" pitchFamily="34" charset="-18"/>
              </a:rPr>
              <a:t> naslova, ali i čitanje naslova koji nisu zadani školskim </a:t>
            </a:r>
            <a:r>
              <a:rPr lang="hr-HR" dirty="0" err="1">
                <a:solidFill>
                  <a:srgbClr val="268A92"/>
                </a:solidFill>
                <a:latin typeface="Arial CE" panose="020B0604020202020204" pitchFamily="34" charset="-18"/>
              </a:rPr>
              <a:t>kurikulom</a:t>
            </a:r>
            <a:r>
              <a:rPr lang="hr-HR" dirty="0">
                <a:solidFill>
                  <a:srgbClr val="268A92"/>
                </a:solidFill>
                <a:latin typeface="Arial CE" panose="020B0604020202020204" pitchFamily="34" charset="-18"/>
              </a:rPr>
              <a:t> te interes za dječje časopise. Pod pojmom čitanja ne misli se isključivo na čitanje knjiga u papirnatom obliku već na čitanje bilo kojeg medija. </a:t>
            </a:r>
          </a:p>
          <a:p>
            <a:pPr>
              <a:lnSpc>
                <a:spcPct val="160000"/>
              </a:lnSpc>
              <a:buFontTx/>
              <a:buChar char="-"/>
            </a:pPr>
            <a:r>
              <a:rPr lang="hr-HR" dirty="0">
                <a:solidFill>
                  <a:srgbClr val="268A92"/>
                </a:solidFill>
                <a:latin typeface="Arial CE" panose="020B0604020202020204" pitchFamily="34" charset="-18"/>
              </a:rPr>
              <a:t>Utvrditi </a:t>
            </a:r>
            <a:r>
              <a:rPr lang="hr-HR" dirty="0" err="1">
                <a:solidFill>
                  <a:srgbClr val="268A92"/>
                </a:solidFill>
                <a:latin typeface="Arial CE" panose="020B0604020202020204" pitchFamily="34" charset="-18"/>
              </a:rPr>
              <a:t>motivatore</a:t>
            </a:r>
            <a:r>
              <a:rPr lang="hr-HR" dirty="0">
                <a:solidFill>
                  <a:srgbClr val="268A92"/>
                </a:solidFill>
                <a:latin typeface="Arial CE" panose="020B0604020202020204" pitchFamily="34" charset="-18"/>
              </a:rPr>
              <a:t> i </a:t>
            </a:r>
            <a:r>
              <a:rPr lang="hr-HR" dirty="0" err="1">
                <a:solidFill>
                  <a:srgbClr val="268A92"/>
                </a:solidFill>
                <a:latin typeface="Arial CE" panose="020B0604020202020204" pitchFamily="34" charset="-18"/>
              </a:rPr>
              <a:t>demotivatore</a:t>
            </a:r>
            <a:r>
              <a:rPr lang="hr-HR" dirty="0">
                <a:solidFill>
                  <a:srgbClr val="268A92"/>
                </a:solidFill>
                <a:latin typeface="Arial CE" panose="020B0604020202020204" pitchFamily="34" charset="-18"/>
              </a:rPr>
              <a:t> čitanja u području: teme, grafičkog oblikovanja knjige, stila pisanja, </a:t>
            </a:r>
            <a:r>
              <a:rPr lang="hr-HR" dirty="0" err="1">
                <a:solidFill>
                  <a:srgbClr val="268A92"/>
                </a:solidFill>
                <a:latin typeface="Arial CE" panose="020B0604020202020204" pitchFamily="34" charset="-18"/>
              </a:rPr>
              <a:t>okolinskih</a:t>
            </a:r>
            <a:r>
              <a:rPr lang="hr-HR" dirty="0">
                <a:solidFill>
                  <a:srgbClr val="268A92"/>
                </a:solidFill>
                <a:latin typeface="Arial CE" panose="020B0604020202020204" pitchFamily="34" charset="-18"/>
              </a:rPr>
              <a:t> uvjeta, roditeljskih stavova i poteškoća s čitanjem.</a:t>
            </a:r>
          </a:p>
          <a:p>
            <a:pPr marL="0" indent="0">
              <a:lnSpc>
                <a:spcPct val="160000"/>
              </a:lnSpc>
              <a:buNone/>
            </a:pPr>
            <a:r>
              <a:rPr lang="hr-HR" dirty="0">
                <a:solidFill>
                  <a:srgbClr val="268A92"/>
                </a:solidFill>
                <a:latin typeface="Arial CE" panose="020B0604020202020204" pitchFamily="34" charset="-18"/>
              </a:rPr>
              <a:t>Nastavno je potrebno utvrditi usklađenost opremljenosti školskih knjižnica sa zahtjevima i ishodima </a:t>
            </a:r>
            <a:r>
              <a:rPr lang="hr-HR" dirty="0" err="1">
                <a:solidFill>
                  <a:srgbClr val="268A92"/>
                </a:solidFill>
                <a:latin typeface="Arial CE" panose="020B0604020202020204" pitchFamily="34" charset="-18"/>
              </a:rPr>
              <a:t>kurikula</a:t>
            </a:r>
            <a:r>
              <a:rPr lang="hr-HR" dirty="0">
                <a:solidFill>
                  <a:srgbClr val="268A92"/>
                </a:solidFill>
                <a:latin typeface="Arial CE" panose="020B0604020202020204" pitchFamily="34" charset="-18"/>
              </a:rPr>
              <a:t> Hrvatskog jezika, ali i s interesima učenika.  Za sada se može pretpostaviti da je potrebno još puno suvremene knjižnične građe kako bi se odgovorilo na učeničke interese i ishode </a:t>
            </a:r>
            <a:r>
              <a:rPr lang="hr-HR" dirty="0" err="1">
                <a:solidFill>
                  <a:srgbClr val="268A92"/>
                </a:solidFill>
                <a:latin typeface="Arial CE" panose="020B0604020202020204" pitchFamily="34" charset="-18"/>
              </a:rPr>
              <a:t>kurikula</a:t>
            </a:r>
            <a:r>
              <a:rPr lang="hr-HR" dirty="0">
                <a:solidFill>
                  <a:srgbClr val="268A92"/>
                </a:solidFill>
                <a:latin typeface="Arial CE" panose="020B0604020202020204" pitchFamily="34" charset="-18"/>
              </a:rPr>
              <a:t> Hrvatskog jezika. Učitelju se daje profesionalna autonomija prilikom izbora djela za cjelovito čitanje s naglaskom na odabir suvremenih tekstova, a knjižničar je tu da knjižničnom građom odgovori na navedene potrebe.</a:t>
            </a:r>
          </a:p>
          <a:p>
            <a:pPr marL="0" indent="0">
              <a:lnSpc>
                <a:spcPct val="160000"/>
              </a:lnSpc>
              <a:buNone/>
            </a:pPr>
            <a:endParaRPr lang="hr-HR" dirty="0">
              <a:solidFill>
                <a:srgbClr val="268A92"/>
              </a:solidFill>
              <a:latin typeface="Arial CE" panose="020B0604020202020204" pitchFamily="34" charset="-18"/>
            </a:endParaRPr>
          </a:p>
        </p:txBody>
      </p:sp>
    </p:spTree>
    <p:extLst>
      <p:ext uri="{BB962C8B-B14F-4D97-AF65-F5344CB8AC3E}">
        <p14:creationId xmlns:p14="http://schemas.microsoft.com/office/powerpoint/2010/main" val="3753966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1842897059"/>
              </p:ext>
            </p:extLst>
          </p:nvPr>
        </p:nvGraphicFramePr>
        <p:xfrm>
          <a:off x="443883" y="896646"/>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662200" y="0"/>
            <a:ext cx="10515600" cy="1325563"/>
          </a:xfrm>
        </p:spPr>
        <p:txBody>
          <a:bodyPr>
            <a:normAutofit/>
          </a:bodyPr>
          <a:lstStyle/>
          <a:p>
            <a:r>
              <a:rPr lang="pl-PL" sz="4000" dirty="0">
                <a:solidFill>
                  <a:srgbClr val="187270"/>
                </a:solidFill>
                <a:latin typeface="Arial Black" panose="020B0A04020102020204" pitchFamily="34" charset="0"/>
              </a:rPr>
              <a:t>14. Koji su ti od sljedećih pisaca poznati?</a:t>
            </a:r>
            <a:endParaRPr lang="hr-HR" sz="40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31806417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3079516859"/>
              </p:ext>
            </p:extLst>
          </p:nvPr>
        </p:nvGraphicFramePr>
        <p:xfrm>
          <a:off x="443883" y="896646"/>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r>
              <a:rPr lang="hr-HR" sz="4000" dirty="0">
                <a:solidFill>
                  <a:srgbClr val="187270"/>
                </a:solidFill>
                <a:latin typeface="Arial Black" panose="020B0A04020102020204" pitchFamily="34" charset="0"/>
              </a:rPr>
              <a:t>15. Misliš li da je tvojim roditeljima važno da redovno čitaš?</a:t>
            </a:r>
          </a:p>
        </p:txBody>
      </p:sp>
    </p:spTree>
    <p:extLst>
      <p:ext uri="{BB962C8B-B14F-4D97-AF65-F5344CB8AC3E}">
        <p14:creationId xmlns:p14="http://schemas.microsoft.com/office/powerpoint/2010/main" val="3770124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1638680467"/>
              </p:ext>
            </p:extLst>
          </p:nvPr>
        </p:nvGraphicFramePr>
        <p:xfrm>
          <a:off x="443883" y="896646"/>
          <a:ext cx="11274641" cy="5823750"/>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it-IT" sz="4000" dirty="0">
                <a:solidFill>
                  <a:srgbClr val="187270"/>
                </a:solidFill>
                <a:latin typeface="Arial Black" panose="020B0A04020102020204" pitchFamily="34" charset="0"/>
              </a:rPr>
              <a:t>16. </a:t>
            </a:r>
            <a:r>
              <a:rPr lang="it-IT" sz="4000" dirty="0" err="1">
                <a:solidFill>
                  <a:srgbClr val="187270"/>
                </a:solidFill>
                <a:latin typeface="Arial Black" panose="020B0A04020102020204" pitchFamily="34" charset="0"/>
              </a:rPr>
              <a:t>Sramiš</a:t>
            </a:r>
            <a:r>
              <a:rPr lang="it-IT" sz="4000" dirty="0">
                <a:solidFill>
                  <a:srgbClr val="187270"/>
                </a:solidFill>
                <a:latin typeface="Arial Black" panose="020B0A04020102020204" pitchFamily="34" charset="0"/>
              </a:rPr>
              <a:t> li se </a:t>
            </a:r>
            <a:r>
              <a:rPr lang="it-IT" sz="4000" dirty="0" err="1">
                <a:solidFill>
                  <a:srgbClr val="187270"/>
                </a:solidFill>
                <a:latin typeface="Arial Black" panose="020B0A04020102020204" pitchFamily="34" charset="0"/>
              </a:rPr>
              <a:t>glasno</a:t>
            </a:r>
            <a:r>
              <a:rPr lang="it-IT" sz="4000" dirty="0">
                <a:solidFill>
                  <a:srgbClr val="187270"/>
                </a:solidFill>
                <a:latin typeface="Arial Black" panose="020B0A04020102020204" pitchFamily="34" charset="0"/>
              </a:rPr>
              <a:t> </a:t>
            </a:r>
            <a:r>
              <a:rPr lang="it-IT" sz="4000" dirty="0" err="1">
                <a:solidFill>
                  <a:srgbClr val="187270"/>
                </a:solidFill>
                <a:latin typeface="Arial Black" panose="020B0A04020102020204" pitchFamily="34" charset="0"/>
              </a:rPr>
              <a:t>čitati</a:t>
            </a:r>
            <a:r>
              <a:rPr lang="it-IT" sz="4000" dirty="0">
                <a:solidFill>
                  <a:srgbClr val="187270"/>
                </a:solidFill>
                <a:latin typeface="Arial Black" panose="020B0A04020102020204" pitchFamily="34" charset="0"/>
              </a:rPr>
              <a:t> </a:t>
            </a:r>
            <a:r>
              <a:rPr lang="it-IT" sz="4000" dirty="0" err="1">
                <a:solidFill>
                  <a:srgbClr val="187270"/>
                </a:solidFill>
                <a:latin typeface="Arial Black" panose="020B0A04020102020204" pitchFamily="34" charset="0"/>
              </a:rPr>
              <a:t>pred</a:t>
            </a:r>
            <a:r>
              <a:rPr lang="it-IT" sz="4000" dirty="0">
                <a:solidFill>
                  <a:srgbClr val="187270"/>
                </a:solidFill>
                <a:latin typeface="Arial Black" panose="020B0A04020102020204" pitchFamily="34" charset="0"/>
              </a:rPr>
              <a:t> </a:t>
            </a:r>
            <a:r>
              <a:rPr lang="it-IT" sz="4000" dirty="0" err="1">
                <a:solidFill>
                  <a:srgbClr val="187270"/>
                </a:solidFill>
                <a:latin typeface="Arial Black" panose="020B0A04020102020204" pitchFamily="34" charset="0"/>
              </a:rPr>
              <a:t>razredom</a:t>
            </a:r>
            <a:r>
              <a:rPr lang="it-IT" sz="4000" dirty="0">
                <a:solidFill>
                  <a:srgbClr val="187270"/>
                </a:solidFill>
                <a:latin typeface="Arial Black" panose="020B0A04020102020204" pitchFamily="34" charset="0"/>
              </a:rPr>
              <a:t>?</a:t>
            </a:r>
            <a:endParaRPr lang="hr-HR" sz="40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975463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2474399117"/>
              </p:ext>
            </p:extLst>
          </p:nvPr>
        </p:nvGraphicFramePr>
        <p:xfrm>
          <a:off x="525870" y="1056444"/>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177553" y="0"/>
            <a:ext cx="11204527" cy="1325563"/>
          </a:xfrm>
        </p:spPr>
        <p:txBody>
          <a:bodyPr>
            <a:normAutofit/>
          </a:bodyPr>
          <a:lstStyle/>
          <a:p>
            <a:pPr algn="ctr"/>
            <a:r>
              <a:rPr lang="hr-HR" sz="4000" dirty="0">
                <a:solidFill>
                  <a:srgbClr val="187270"/>
                </a:solidFill>
                <a:latin typeface="Arial Black" panose="020B0A04020102020204" pitchFamily="34" charset="0"/>
              </a:rPr>
              <a:t>17. Koju bi si ocjenu dala/dao iz čitanja?</a:t>
            </a:r>
          </a:p>
        </p:txBody>
      </p:sp>
    </p:spTree>
    <p:extLst>
      <p:ext uri="{BB962C8B-B14F-4D97-AF65-F5344CB8AC3E}">
        <p14:creationId xmlns:p14="http://schemas.microsoft.com/office/powerpoint/2010/main" val="1321704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1768276042"/>
              </p:ext>
            </p:extLst>
          </p:nvPr>
        </p:nvGraphicFramePr>
        <p:xfrm>
          <a:off x="159074" y="985026"/>
          <a:ext cx="11748117"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1"/>
            <a:ext cx="10515600" cy="963038"/>
          </a:xfrm>
        </p:spPr>
        <p:txBody>
          <a:bodyPr>
            <a:normAutofit/>
          </a:bodyPr>
          <a:lstStyle/>
          <a:p>
            <a:pPr algn="ctr"/>
            <a:r>
              <a:rPr lang="it-IT" sz="2800" dirty="0">
                <a:solidFill>
                  <a:srgbClr val="187270"/>
                </a:solidFill>
                <a:latin typeface="Arial Black" panose="020B0A04020102020204" pitchFamily="34" charset="0"/>
              </a:rPr>
              <a:t>18. </a:t>
            </a:r>
            <a:r>
              <a:rPr lang="it-IT" sz="2800" dirty="0" err="1">
                <a:solidFill>
                  <a:srgbClr val="187270"/>
                </a:solidFill>
                <a:latin typeface="Arial Black" panose="020B0A04020102020204" pitchFamily="34" charset="0"/>
              </a:rPr>
              <a:t>Što</a:t>
            </a:r>
            <a:r>
              <a:rPr lang="it-IT" sz="2800" dirty="0">
                <a:solidFill>
                  <a:srgbClr val="187270"/>
                </a:solidFill>
                <a:latin typeface="Arial Black" panose="020B0A04020102020204" pitchFamily="34" charset="0"/>
              </a:rPr>
              <a:t> </a:t>
            </a:r>
            <a:r>
              <a:rPr lang="it-IT" sz="2800" dirty="0" err="1">
                <a:solidFill>
                  <a:srgbClr val="187270"/>
                </a:solidFill>
                <a:latin typeface="Arial Black" panose="020B0A04020102020204" pitchFamily="34" charset="0"/>
              </a:rPr>
              <a:t>misliš</a:t>
            </a:r>
            <a:r>
              <a:rPr lang="it-IT" sz="2800" dirty="0">
                <a:solidFill>
                  <a:srgbClr val="187270"/>
                </a:solidFill>
                <a:latin typeface="Arial Black" panose="020B0A04020102020204" pitchFamily="34" charset="0"/>
              </a:rPr>
              <a:t> </a:t>
            </a:r>
            <a:r>
              <a:rPr lang="it-IT" sz="2800" dirty="0" err="1">
                <a:solidFill>
                  <a:srgbClr val="187270"/>
                </a:solidFill>
                <a:latin typeface="Arial Black" panose="020B0A04020102020204" pitchFamily="34" charset="0"/>
              </a:rPr>
              <a:t>utječe</a:t>
            </a:r>
            <a:r>
              <a:rPr lang="it-IT" sz="2800" dirty="0">
                <a:solidFill>
                  <a:srgbClr val="187270"/>
                </a:solidFill>
                <a:latin typeface="Arial Black" panose="020B0A04020102020204" pitchFamily="34" charset="0"/>
              </a:rPr>
              <a:t> li </a:t>
            </a:r>
            <a:r>
              <a:rPr lang="it-IT" sz="2800" dirty="0" err="1">
                <a:solidFill>
                  <a:srgbClr val="187270"/>
                </a:solidFill>
                <a:latin typeface="Arial Black" panose="020B0A04020102020204" pitchFamily="34" charset="0"/>
              </a:rPr>
              <a:t>brzina</a:t>
            </a:r>
            <a:r>
              <a:rPr lang="it-IT" sz="2800" dirty="0">
                <a:solidFill>
                  <a:srgbClr val="187270"/>
                </a:solidFill>
                <a:latin typeface="Arial Black" panose="020B0A04020102020204" pitchFamily="34" charset="0"/>
              </a:rPr>
              <a:t> </a:t>
            </a:r>
            <a:r>
              <a:rPr lang="it-IT" sz="2800" dirty="0" err="1">
                <a:solidFill>
                  <a:srgbClr val="187270"/>
                </a:solidFill>
                <a:latin typeface="Arial Black" panose="020B0A04020102020204" pitchFamily="34" charset="0"/>
              </a:rPr>
              <a:t>čitanja</a:t>
            </a:r>
            <a:r>
              <a:rPr lang="it-IT" sz="2800" dirty="0">
                <a:solidFill>
                  <a:srgbClr val="187270"/>
                </a:solidFill>
                <a:latin typeface="Arial Black" panose="020B0A04020102020204" pitchFamily="34" charset="0"/>
              </a:rPr>
              <a:t> </a:t>
            </a:r>
            <a:r>
              <a:rPr lang="it-IT" sz="2800" dirty="0" err="1">
                <a:solidFill>
                  <a:srgbClr val="187270"/>
                </a:solidFill>
                <a:latin typeface="Arial Black" panose="020B0A04020102020204" pitchFamily="34" charset="0"/>
              </a:rPr>
              <a:t>na</a:t>
            </a:r>
            <a:r>
              <a:rPr lang="it-IT" sz="2800" dirty="0">
                <a:solidFill>
                  <a:srgbClr val="187270"/>
                </a:solidFill>
                <a:latin typeface="Arial Black" panose="020B0A04020102020204" pitchFamily="34" charset="0"/>
              </a:rPr>
              <a:t> </a:t>
            </a:r>
            <a:r>
              <a:rPr lang="it-IT" sz="2800" dirty="0" err="1">
                <a:solidFill>
                  <a:srgbClr val="187270"/>
                </a:solidFill>
                <a:latin typeface="Arial Black" panose="020B0A04020102020204" pitchFamily="34" charset="0"/>
              </a:rPr>
              <a:t>razumijevanje</a:t>
            </a:r>
            <a:r>
              <a:rPr lang="it-IT" sz="2800" dirty="0">
                <a:solidFill>
                  <a:srgbClr val="187270"/>
                </a:solidFill>
                <a:latin typeface="Arial Black" panose="020B0A04020102020204" pitchFamily="34" charset="0"/>
              </a:rPr>
              <a:t> i </a:t>
            </a:r>
            <a:r>
              <a:rPr lang="it-IT" sz="2800" dirty="0" err="1">
                <a:solidFill>
                  <a:srgbClr val="187270"/>
                </a:solidFill>
                <a:latin typeface="Arial Black" panose="020B0A04020102020204" pitchFamily="34" charset="0"/>
              </a:rPr>
              <a:t>upamćivanje</a:t>
            </a:r>
            <a:r>
              <a:rPr lang="it-IT" sz="2800" dirty="0">
                <a:solidFill>
                  <a:srgbClr val="187270"/>
                </a:solidFill>
                <a:latin typeface="Arial Black" panose="020B0A04020102020204" pitchFamily="34" charset="0"/>
              </a:rPr>
              <a:t> </a:t>
            </a:r>
            <a:r>
              <a:rPr lang="it-IT" sz="2800" dirty="0" err="1">
                <a:solidFill>
                  <a:srgbClr val="187270"/>
                </a:solidFill>
                <a:latin typeface="Arial Black" panose="020B0A04020102020204" pitchFamily="34" charset="0"/>
              </a:rPr>
              <a:t>pročitanog</a:t>
            </a:r>
            <a:r>
              <a:rPr lang="it-IT" sz="2800" dirty="0">
                <a:solidFill>
                  <a:srgbClr val="187270"/>
                </a:solidFill>
                <a:latin typeface="Arial Black" panose="020B0A04020102020204" pitchFamily="34" charset="0"/>
              </a:rPr>
              <a:t>?</a:t>
            </a:r>
            <a:endParaRPr lang="hr-HR" sz="28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3094573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2469552706"/>
              </p:ext>
            </p:extLst>
          </p:nvPr>
        </p:nvGraphicFramePr>
        <p:xfrm>
          <a:off x="443883" y="896646"/>
          <a:ext cx="11523216"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hr-HR" sz="4000" dirty="0">
                <a:solidFill>
                  <a:srgbClr val="187270"/>
                </a:solidFill>
                <a:latin typeface="Arial Black" panose="020B0A04020102020204" pitchFamily="34" charset="0"/>
              </a:rPr>
              <a:t>19. Pametni telefon/tablet/računalo najčešće koristiš za:</a:t>
            </a:r>
          </a:p>
        </p:txBody>
      </p:sp>
    </p:spTree>
    <p:extLst>
      <p:ext uri="{BB962C8B-B14F-4D97-AF65-F5344CB8AC3E}">
        <p14:creationId xmlns:p14="http://schemas.microsoft.com/office/powerpoint/2010/main" val="2122392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4273364751"/>
              </p:ext>
            </p:extLst>
          </p:nvPr>
        </p:nvGraphicFramePr>
        <p:xfrm>
          <a:off x="458679" y="967667"/>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hr-HR" sz="4000" dirty="0">
                <a:solidFill>
                  <a:srgbClr val="187270"/>
                </a:solidFill>
                <a:latin typeface="Arial Black" panose="020B0A04020102020204" pitchFamily="34" charset="0"/>
              </a:rPr>
              <a:t>20. Čitaš li radije tekstove u papirnatom ili elektroničkom obliku?</a:t>
            </a:r>
          </a:p>
        </p:txBody>
      </p:sp>
    </p:spTree>
    <p:extLst>
      <p:ext uri="{BB962C8B-B14F-4D97-AF65-F5344CB8AC3E}">
        <p14:creationId xmlns:p14="http://schemas.microsoft.com/office/powerpoint/2010/main" val="3828552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2347433130"/>
              </p:ext>
            </p:extLst>
          </p:nvPr>
        </p:nvGraphicFramePr>
        <p:xfrm>
          <a:off x="443883" y="896646"/>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it-IT" sz="4000" dirty="0">
                <a:solidFill>
                  <a:srgbClr val="187270"/>
                </a:solidFill>
                <a:latin typeface="Arial Black" panose="020B0A04020102020204" pitchFamily="34" charset="0"/>
              </a:rPr>
              <a:t>21. </a:t>
            </a:r>
            <a:r>
              <a:rPr lang="it-IT" sz="4000" dirty="0" err="1">
                <a:solidFill>
                  <a:srgbClr val="187270"/>
                </a:solidFill>
                <a:latin typeface="Arial Black" panose="020B0A04020102020204" pitchFamily="34" charset="0"/>
              </a:rPr>
              <a:t>Zašto</a:t>
            </a:r>
            <a:r>
              <a:rPr lang="it-IT" sz="4000" dirty="0">
                <a:solidFill>
                  <a:srgbClr val="187270"/>
                </a:solidFill>
                <a:latin typeface="Arial Black" panose="020B0A04020102020204" pitchFamily="34" charset="0"/>
              </a:rPr>
              <a:t> </a:t>
            </a:r>
            <a:r>
              <a:rPr lang="it-IT" sz="4000" dirty="0" err="1">
                <a:solidFill>
                  <a:srgbClr val="187270"/>
                </a:solidFill>
                <a:latin typeface="Arial Black" panose="020B0A04020102020204" pitchFamily="34" charset="0"/>
              </a:rPr>
              <a:t>radije</a:t>
            </a:r>
            <a:r>
              <a:rPr lang="it-IT" sz="4000" dirty="0">
                <a:solidFill>
                  <a:srgbClr val="187270"/>
                </a:solidFill>
                <a:latin typeface="Arial Black" panose="020B0A04020102020204" pitchFamily="34" charset="0"/>
              </a:rPr>
              <a:t> </a:t>
            </a:r>
            <a:r>
              <a:rPr lang="it-IT" sz="4000" dirty="0" err="1">
                <a:solidFill>
                  <a:srgbClr val="187270"/>
                </a:solidFill>
                <a:latin typeface="Arial Black" panose="020B0A04020102020204" pitchFamily="34" charset="0"/>
              </a:rPr>
              <a:t>čitaš</a:t>
            </a:r>
            <a:r>
              <a:rPr lang="it-IT" sz="4000" dirty="0">
                <a:solidFill>
                  <a:srgbClr val="187270"/>
                </a:solidFill>
                <a:latin typeface="Arial Black" panose="020B0A04020102020204" pitchFamily="34" charset="0"/>
              </a:rPr>
              <a:t> </a:t>
            </a:r>
            <a:r>
              <a:rPr lang="it-IT" sz="4000" dirty="0" err="1">
                <a:solidFill>
                  <a:srgbClr val="187270"/>
                </a:solidFill>
                <a:latin typeface="Arial Black" panose="020B0A04020102020204" pitchFamily="34" charset="0"/>
              </a:rPr>
              <a:t>iz</a:t>
            </a:r>
            <a:r>
              <a:rPr lang="it-IT" sz="4000" dirty="0">
                <a:solidFill>
                  <a:srgbClr val="187270"/>
                </a:solidFill>
                <a:latin typeface="Arial Black" panose="020B0A04020102020204" pitchFamily="34" charset="0"/>
              </a:rPr>
              <a:t> </a:t>
            </a:r>
            <a:r>
              <a:rPr lang="it-IT" sz="4000" dirty="0" err="1">
                <a:solidFill>
                  <a:srgbClr val="187270"/>
                </a:solidFill>
                <a:latin typeface="Arial Black" panose="020B0A04020102020204" pitchFamily="34" charset="0"/>
              </a:rPr>
              <a:t>ekrana</a:t>
            </a:r>
            <a:r>
              <a:rPr lang="it-IT" sz="4000" dirty="0">
                <a:solidFill>
                  <a:srgbClr val="187270"/>
                </a:solidFill>
                <a:latin typeface="Arial Black" panose="020B0A04020102020204" pitchFamily="34" charset="0"/>
              </a:rPr>
              <a:t>?</a:t>
            </a:r>
            <a:endParaRPr lang="hr-HR" sz="40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38683304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3950084284"/>
              </p:ext>
            </p:extLst>
          </p:nvPr>
        </p:nvGraphicFramePr>
        <p:xfrm>
          <a:off x="420972" y="1517715"/>
          <a:ext cx="11274641" cy="5090064"/>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1"/>
            <a:ext cx="10515600" cy="1913640"/>
          </a:xfrm>
        </p:spPr>
        <p:txBody>
          <a:bodyPr>
            <a:normAutofit/>
          </a:bodyPr>
          <a:lstStyle/>
          <a:p>
            <a:pPr algn="ctr"/>
            <a:r>
              <a:rPr lang="hr-HR" sz="3600" dirty="0">
                <a:solidFill>
                  <a:srgbClr val="187270"/>
                </a:solidFill>
                <a:latin typeface="Arial Black" panose="020B0A04020102020204" pitchFamily="34" charset="0"/>
              </a:rPr>
              <a:t>22. Bi li više čitao kada bi umjesto zadane lektire mogao pročitati bilo koju knjigu?</a:t>
            </a:r>
          </a:p>
        </p:txBody>
      </p:sp>
    </p:spTree>
    <p:extLst>
      <p:ext uri="{BB962C8B-B14F-4D97-AF65-F5344CB8AC3E}">
        <p14:creationId xmlns:p14="http://schemas.microsoft.com/office/powerpoint/2010/main" val="3621721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2560890665"/>
              </p:ext>
            </p:extLst>
          </p:nvPr>
        </p:nvGraphicFramePr>
        <p:xfrm>
          <a:off x="443883" y="896646"/>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pl-PL" sz="4000" dirty="0">
                <a:solidFill>
                  <a:srgbClr val="187270"/>
                </a:solidFill>
                <a:latin typeface="Arial Black" panose="020B0A04020102020204" pitchFamily="34" charset="0"/>
              </a:rPr>
              <a:t>23. Koje bi knjige trebale biti za lektiru? </a:t>
            </a:r>
            <a:endParaRPr lang="hr-HR" sz="40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10997287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A37D168-147F-4079-98BE-C8A9C0E482D4}"/>
              </a:ext>
            </a:extLst>
          </p:cNvPr>
          <p:cNvSpPr>
            <a:spLocks noGrp="1"/>
          </p:cNvSpPr>
          <p:nvPr>
            <p:ph type="title"/>
          </p:nvPr>
        </p:nvSpPr>
        <p:spPr/>
        <p:txBody>
          <a:bodyPr/>
          <a:lstStyle/>
          <a:p>
            <a:pPr algn="ctr"/>
            <a:r>
              <a:rPr lang="hr-HR" dirty="0">
                <a:solidFill>
                  <a:srgbClr val="268A92"/>
                </a:solidFill>
                <a:latin typeface="Arial CE" panose="020B0604020202020204" pitchFamily="34" charset="-18"/>
              </a:rPr>
              <a:t>METODOLOGIJA I ISPITANICI</a:t>
            </a:r>
          </a:p>
        </p:txBody>
      </p:sp>
      <p:sp>
        <p:nvSpPr>
          <p:cNvPr id="3" name="Rezervirano mjesto sadržaja 2">
            <a:extLst>
              <a:ext uri="{FF2B5EF4-FFF2-40B4-BE49-F238E27FC236}">
                <a16:creationId xmlns:a16="http://schemas.microsoft.com/office/drawing/2014/main" id="{BADA6604-90A2-43BC-8F6A-052A92EEBC5B}"/>
              </a:ext>
            </a:extLst>
          </p:cNvPr>
          <p:cNvSpPr>
            <a:spLocks noGrp="1"/>
          </p:cNvSpPr>
          <p:nvPr>
            <p:ph idx="1"/>
          </p:nvPr>
        </p:nvSpPr>
        <p:spPr/>
        <p:txBody>
          <a:bodyPr>
            <a:normAutofit/>
          </a:bodyPr>
          <a:lstStyle/>
          <a:p>
            <a:pPr marL="0" indent="0">
              <a:lnSpc>
                <a:spcPct val="150000"/>
              </a:lnSpc>
              <a:buNone/>
            </a:pPr>
            <a:r>
              <a:rPr lang="hr-HR" sz="2400" dirty="0">
                <a:solidFill>
                  <a:srgbClr val="268A92"/>
                </a:solidFill>
                <a:latin typeface="Arial CE" panose="020B0604020202020204" pitchFamily="34" charset="-18"/>
              </a:rPr>
              <a:t>Podaci su prikupljeni anketnim upitnikom na daljinu među učenicima osnovnih škola Istarske županije od 1. do 8. razreda koji se ispunjavao od 1. do 30. lipnja 2023. </a:t>
            </a:r>
          </a:p>
          <a:p>
            <a:pPr marL="0" indent="0">
              <a:lnSpc>
                <a:spcPct val="150000"/>
              </a:lnSpc>
              <a:buNone/>
            </a:pPr>
            <a:r>
              <a:rPr lang="hr-HR" sz="2400" dirty="0">
                <a:solidFill>
                  <a:srgbClr val="268A92"/>
                </a:solidFill>
                <a:latin typeface="Arial CE" panose="020B0604020202020204" pitchFamily="34" charset="-18"/>
              </a:rPr>
              <a:t>Anketni upitnik sastojao se od 28 pitanja otvorenog tipa i višestrukog izbora za učenike od 1. do 4. razreda te od 30 pitanja za učenike od 5. do 8. razreda.</a:t>
            </a:r>
          </a:p>
          <a:p>
            <a:pPr marL="0" indent="0">
              <a:lnSpc>
                <a:spcPct val="150000"/>
              </a:lnSpc>
              <a:buNone/>
            </a:pPr>
            <a:r>
              <a:rPr lang="hr-HR" sz="2400" dirty="0">
                <a:solidFill>
                  <a:srgbClr val="268A92"/>
                </a:solidFill>
                <a:latin typeface="Arial CE" panose="020B0604020202020204" pitchFamily="34" charset="-18"/>
              </a:rPr>
              <a:t>Anketni upitnik ispunio je 4541 učenik osnovnih škola Istarske županije.</a:t>
            </a:r>
          </a:p>
        </p:txBody>
      </p:sp>
    </p:spTree>
    <p:extLst>
      <p:ext uri="{BB962C8B-B14F-4D97-AF65-F5344CB8AC3E}">
        <p14:creationId xmlns:p14="http://schemas.microsoft.com/office/powerpoint/2010/main" val="1774345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3103312192"/>
              </p:ext>
            </p:extLst>
          </p:nvPr>
        </p:nvGraphicFramePr>
        <p:xfrm>
          <a:off x="473066" y="1313234"/>
          <a:ext cx="11274641" cy="5739320"/>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nl-NL" sz="4000" dirty="0">
                <a:solidFill>
                  <a:srgbClr val="187270"/>
                </a:solidFill>
                <a:latin typeface="Arial Black" panose="020B0A04020102020204" pitchFamily="34" charset="0"/>
              </a:rPr>
              <a:t>24. Što te kod knjige najviše privlači?</a:t>
            </a:r>
            <a:endParaRPr lang="hr-HR" sz="40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16770605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272284903"/>
              </p:ext>
            </p:extLst>
          </p:nvPr>
        </p:nvGraphicFramePr>
        <p:xfrm>
          <a:off x="458679" y="1074655"/>
          <a:ext cx="11274641" cy="5561403"/>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Autofit/>
          </a:bodyPr>
          <a:lstStyle/>
          <a:p>
            <a:pPr algn="ctr"/>
            <a:r>
              <a:rPr lang="pl-PL" sz="3200" dirty="0">
                <a:solidFill>
                  <a:srgbClr val="187270"/>
                </a:solidFill>
                <a:latin typeface="Arial Black" panose="020B0A04020102020204" pitchFamily="34" charset="0"/>
              </a:rPr>
              <a:t>25. Što te od knjige najviše može odbiti?</a:t>
            </a:r>
            <a:endParaRPr lang="hr-HR" sz="32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768952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4057010875"/>
              </p:ext>
            </p:extLst>
          </p:nvPr>
        </p:nvGraphicFramePr>
        <p:xfrm>
          <a:off x="458679" y="967667"/>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fontScale="90000"/>
          </a:bodyPr>
          <a:lstStyle/>
          <a:p>
            <a:pPr algn="ctr"/>
            <a:r>
              <a:rPr lang="nl-NL" sz="4000" dirty="0">
                <a:solidFill>
                  <a:srgbClr val="187270"/>
                </a:solidFill>
                <a:latin typeface="Arial Black" panose="020B0A04020102020204" pitchFamily="34" charset="0"/>
              </a:rPr>
              <a:t>26. Navedi najzanimljiviju lektiru koju si pročitala/pročitao od 1. do 4. razreda.</a:t>
            </a:r>
            <a:endParaRPr lang="hr-HR" sz="40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3765385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376307628"/>
              </p:ext>
            </p:extLst>
          </p:nvPr>
        </p:nvGraphicFramePr>
        <p:xfrm>
          <a:off x="458679" y="967667"/>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fontScale="90000"/>
          </a:bodyPr>
          <a:lstStyle/>
          <a:p>
            <a:pPr algn="ctr"/>
            <a:r>
              <a:rPr lang="pl-PL" sz="4000" dirty="0">
                <a:solidFill>
                  <a:srgbClr val="187270"/>
                </a:solidFill>
                <a:latin typeface="Arial Black" panose="020B0A04020102020204" pitchFamily="34" charset="0"/>
              </a:rPr>
              <a:t>27. Navedi najzanimljiviju lektiru koju si pročitala/pročitao od 5. do 8. razreda.</a:t>
            </a:r>
            <a:endParaRPr lang="hr-HR" sz="40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4068006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2817299904"/>
              </p:ext>
            </p:extLst>
          </p:nvPr>
        </p:nvGraphicFramePr>
        <p:xfrm>
          <a:off x="458679" y="967667"/>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hr-HR" sz="4000" dirty="0">
                <a:solidFill>
                  <a:srgbClr val="187270"/>
                </a:solidFill>
                <a:latin typeface="Arial Black" panose="020B0A04020102020204" pitchFamily="34" charset="0"/>
              </a:rPr>
              <a:t>28. Navedi naslove knjiga koje bi stavila/stavio u lektiru.</a:t>
            </a:r>
          </a:p>
        </p:txBody>
      </p:sp>
    </p:spTree>
    <p:extLst>
      <p:ext uri="{BB962C8B-B14F-4D97-AF65-F5344CB8AC3E}">
        <p14:creationId xmlns:p14="http://schemas.microsoft.com/office/powerpoint/2010/main" val="4059915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702340"/>
          </a:xfrm>
        </p:spPr>
        <p:txBody>
          <a:bodyPr>
            <a:normAutofit fontScale="90000"/>
          </a:bodyPr>
          <a:lstStyle/>
          <a:p>
            <a:pPr algn="ctr"/>
            <a:r>
              <a:rPr lang="hr-HR" sz="4000" dirty="0">
                <a:solidFill>
                  <a:srgbClr val="187270"/>
                </a:solidFill>
                <a:latin typeface="Arial Black" panose="020B0A04020102020204" pitchFamily="34" charset="0"/>
              </a:rPr>
              <a:t>29. Bi li u knjižnici radije posuđivala/ posuđivao knjige u elektroničkom obliku?</a:t>
            </a:r>
          </a:p>
        </p:txBody>
      </p:sp>
      <p:graphicFrame>
        <p:nvGraphicFramePr>
          <p:cNvPr id="6" name="Grafikon 5">
            <a:extLst>
              <a:ext uri="{FF2B5EF4-FFF2-40B4-BE49-F238E27FC236}">
                <a16:creationId xmlns:a16="http://schemas.microsoft.com/office/drawing/2014/main" id="{B35FEB6F-BC65-4440-8D16-FE167E8E8E74}"/>
              </a:ext>
            </a:extLst>
          </p:cNvPr>
          <p:cNvGraphicFramePr/>
          <p:nvPr>
            <p:extLst>
              <p:ext uri="{D42A27DB-BD31-4B8C-83A1-F6EECF244321}">
                <p14:modId xmlns:p14="http://schemas.microsoft.com/office/powerpoint/2010/main" val="896630785"/>
              </p:ext>
            </p:extLst>
          </p:nvPr>
        </p:nvGraphicFramePr>
        <p:xfrm>
          <a:off x="2042810" y="1225685"/>
          <a:ext cx="9776298" cy="56323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64386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hr-HR" sz="4000" dirty="0">
                <a:solidFill>
                  <a:srgbClr val="187270"/>
                </a:solidFill>
                <a:latin typeface="Arial Black" panose="020B0A04020102020204" pitchFamily="34" charset="0"/>
              </a:rPr>
              <a:t>30. Što više čitaš to si pametniji. Slažeš li se s ovom tvrdnjom?</a:t>
            </a:r>
          </a:p>
        </p:txBody>
      </p:sp>
      <p:graphicFrame>
        <p:nvGraphicFramePr>
          <p:cNvPr id="6" name="Grafikon 5">
            <a:extLst>
              <a:ext uri="{FF2B5EF4-FFF2-40B4-BE49-F238E27FC236}">
                <a16:creationId xmlns:a16="http://schemas.microsoft.com/office/drawing/2014/main" id="{2837C267-54CD-4AF7-ABEA-F36D9EB1A31D}"/>
              </a:ext>
            </a:extLst>
          </p:cNvPr>
          <p:cNvGraphicFramePr/>
          <p:nvPr>
            <p:extLst>
              <p:ext uri="{D42A27DB-BD31-4B8C-83A1-F6EECF244321}">
                <p14:modId xmlns:p14="http://schemas.microsoft.com/office/powerpoint/2010/main" val="2605790816"/>
              </p:ext>
            </p:extLst>
          </p:nvPr>
        </p:nvGraphicFramePr>
        <p:xfrm>
          <a:off x="2032000" y="134223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6083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E2C960EF-F86C-2EC9-5489-26E394C9D0C8}"/>
              </a:ext>
            </a:extLst>
          </p:cNvPr>
          <p:cNvSpPr>
            <a:spLocks noGrp="1"/>
          </p:cNvSpPr>
          <p:nvPr>
            <p:ph type="title"/>
          </p:nvPr>
        </p:nvSpPr>
        <p:spPr>
          <a:xfrm>
            <a:off x="206505" y="114136"/>
            <a:ext cx="5251316" cy="701675"/>
          </a:xfrm>
        </p:spPr>
        <p:txBody>
          <a:bodyPr vert="horz" lIns="91440" tIns="45720" rIns="91440" bIns="45720" rtlCol="0">
            <a:normAutofit/>
          </a:bodyPr>
          <a:lstStyle/>
          <a:p>
            <a:r>
              <a:rPr lang="en-US" dirty="0"/>
              <a:t>ZAKLJUČNO</a:t>
            </a:r>
          </a:p>
        </p:txBody>
      </p:sp>
      <p:sp>
        <p:nvSpPr>
          <p:cNvPr id="4" name="Rezervirano mjesto sadržaja 3">
            <a:extLst>
              <a:ext uri="{FF2B5EF4-FFF2-40B4-BE49-F238E27FC236}">
                <a16:creationId xmlns:a16="http://schemas.microsoft.com/office/drawing/2014/main" id="{3EFB0321-524A-2A88-5489-F6BA267043C6}"/>
              </a:ext>
            </a:extLst>
          </p:cNvPr>
          <p:cNvSpPr>
            <a:spLocks noGrp="1"/>
          </p:cNvSpPr>
          <p:nvPr>
            <p:ph idx="1"/>
          </p:nvPr>
        </p:nvSpPr>
        <p:spPr>
          <a:xfrm>
            <a:off x="585926" y="748423"/>
            <a:ext cx="11168108" cy="5900951"/>
          </a:xfrm>
        </p:spPr>
        <p:txBody>
          <a:bodyPr vert="horz" lIns="91440" tIns="45720" rIns="91440" bIns="45720" rtlCol="0">
            <a:normAutofit/>
          </a:bodyPr>
          <a:lstStyle/>
          <a:p>
            <a:pPr marL="0" indent="0">
              <a:lnSpc>
                <a:spcPct val="150000"/>
              </a:lnSpc>
              <a:buNone/>
            </a:pPr>
            <a:r>
              <a:rPr lang="en-US" sz="2400" dirty="0" err="1"/>
              <a:t>Prikupljeni</a:t>
            </a:r>
            <a:r>
              <a:rPr lang="en-US" sz="2400" dirty="0"/>
              <a:t> </a:t>
            </a:r>
            <a:r>
              <a:rPr lang="en-US" sz="2400" dirty="0" err="1"/>
              <a:t>podaci</a:t>
            </a:r>
            <a:r>
              <a:rPr lang="en-US" sz="2400" dirty="0"/>
              <a:t> </a:t>
            </a:r>
            <a:r>
              <a:rPr lang="hr-HR" sz="2400" dirty="0"/>
              <a:t>ukazuju </a:t>
            </a:r>
            <a:r>
              <a:rPr lang="en-US" sz="2400" dirty="0"/>
              <a:t>d</a:t>
            </a:r>
            <a:r>
              <a:rPr lang="hr-HR" sz="2400" dirty="0"/>
              <a:t>a navike čitanja učenika osnovnoškolske dobi nisu razvijene u dovoljnoj mjeri te da je na njima još potrebno puno raditi. Interesi učenika zahtijevaju suvremene tekstove koji su tematski, recepcijski – spoznajno, jezično i grafički drugačiji od trenutno, većim dijelom, zastupljenih naslova zaostalih iz prethodnih </a:t>
            </a:r>
            <a:r>
              <a:rPr lang="hr-HR" sz="2400" dirty="0" err="1"/>
              <a:t>kurikulskih</a:t>
            </a:r>
            <a:r>
              <a:rPr lang="hr-HR" sz="2400" dirty="0"/>
              <a:t> popisa lektire. Ono što učenike najviše odbija od mnogih knjiga, prema dobivenim podacima, jesu riječi i rečenice koje ne razumiju, teme koje su od njih udaljene i ne prate njihovu svakodnevicu o kojoj žele čitati. </a:t>
            </a:r>
          </a:p>
          <a:p>
            <a:pPr marL="0" indent="0">
              <a:lnSpc>
                <a:spcPct val="150000"/>
              </a:lnSpc>
              <a:buNone/>
            </a:pPr>
            <a:r>
              <a:rPr lang="hr-HR" sz="2400" dirty="0"/>
              <a:t>Moderna tehnologija unazađuje čitalačke sposobnosti i demotivira. Čitanje putem mobitela, računala ili tableta je na zadnjem mjestu i bira se igranje igrica, gledanje videozapisa i društvene mreže na kojima je komunikacija krnja. </a:t>
            </a:r>
          </a:p>
        </p:txBody>
      </p:sp>
    </p:spTree>
    <p:extLst>
      <p:ext uri="{BB962C8B-B14F-4D97-AF65-F5344CB8AC3E}">
        <p14:creationId xmlns:p14="http://schemas.microsoft.com/office/powerpoint/2010/main" val="12471455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4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E2C960EF-F86C-2EC9-5489-26E394C9D0C8}"/>
              </a:ext>
            </a:extLst>
          </p:cNvPr>
          <p:cNvSpPr>
            <a:spLocks noGrp="1"/>
          </p:cNvSpPr>
          <p:nvPr>
            <p:ph type="title"/>
          </p:nvPr>
        </p:nvSpPr>
        <p:spPr>
          <a:xfrm>
            <a:off x="206505" y="114136"/>
            <a:ext cx="5251316" cy="701675"/>
          </a:xfrm>
        </p:spPr>
        <p:txBody>
          <a:bodyPr vert="horz" lIns="91440" tIns="45720" rIns="91440" bIns="45720" rtlCol="0">
            <a:normAutofit/>
          </a:bodyPr>
          <a:lstStyle/>
          <a:p>
            <a:r>
              <a:rPr lang="en-US" dirty="0"/>
              <a:t>ZAKLJUČNO</a:t>
            </a:r>
          </a:p>
        </p:txBody>
      </p:sp>
      <p:sp>
        <p:nvSpPr>
          <p:cNvPr id="4" name="Rezervirano mjesto sadržaja 3">
            <a:extLst>
              <a:ext uri="{FF2B5EF4-FFF2-40B4-BE49-F238E27FC236}">
                <a16:creationId xmlns:a16="http://schemas.microsoft.com/office/drawing/2014/main" id="{3EFB0321-524A-2A88-5489-F6BA267043C6}"/>
              </a:ext>
            </a:extLst>
          </p:cNvPr>
          <p:cNvSpPr>
            <a:spLocks noGrp="1"/>
          </p:cNvSpPr>
          <p:nvPr>
            <p:ph idx="1"/>
          </p:nvPr>
        </p:nvSpPr>
        <p:spPr>
          <a:xfrm>
            <a:off x="754602" y="695157"/>
            <a:ext cx="10999432" cy="5900951"/>
          </a:xfrm>
        </p:spPr>
        <p:txBody>
          <a:bodyPr vert="horz" lIns="91440" tIns="45720" rIns="91440" bIns="45720" rtlCol="0">
            <a:normAutofit/>
          </a:bodyPr>
          <a:lstStyle/>
          <a:p>
            <a:pPr marL="0" indent="0">
              <a:lnSpc>
                <a:spcPct val="150000"/>
              </a:lnSpc>
              <a:buNone/>
            </a:pPr>
            <a:r>
              <a:rPr lang="hr-HR" sz="2400" dirty="0"/>
              <a:t>U obiteljskom okruženju ne čita se dovoljno, ne odlazi u knjižnice, ne poklanja knjige i ukupno ne pokazuju stavovi koji ističu važnost čitanja. Usporednom analizom pokazalo se da se stavovi o čitanju s dobi mijenjaju u smjeru smanjenja interesa za čitanje.</a:t>
            </a:r>
          </a:p>
          <a:p>
            <a:pPr marL="0" indent="0">
              <a:lnSpc>
                <a:spcPct val="150000"/>
              </a:lnSpc>
              <a:buNone/>
            </a:pPr>
            <a:r>
              <a:rPr lang="hr-HR" sz="2400" dirty="0"/>
              <a:t>Najveći dio čita samo jednu knjigu mjesečno što se odnosi na onu zadanu lektirom, 56% ne čita ništa izvan lektire, 50% prvi put dolazi u knjižnicu kada krene u školu. </a:t>
            </a:r>
          </a:p>
          <a:p>
            <a:pPr marL="0" indent="0">
              <a:lnSpc>
                <a:spcPct val="150000"/>
              </a:lnSpc>
              <a:buNone/>
            </a:pPr>
            <a:r>
              <a:rPr lang="hr-HR" sz="2400" dirty="0"/>
              <a:t>Sve to navodi na zaključak koliko su školske knjižnice neophodne i jedine koje osiguravaju postojanje kakvih takvih čitatelja te ih je stoga potrebno osuvremenjivati njihovim osnovnim oružjem, knjigama zbog kojih će čitatelji ostati čitatelji, a ne pobjeći od knjiga.</a:t>
            </a:r>
            <a:endParaRPr lang="en-US" sz="2400" dirty="0"/>
          </a:p>
        </p:txBody>
      </p:sp>
    </p:spTree>
    <p:extLst>
      <p:ext uri="{BB962C8B-B14F-4D97-AF65-F5344CB8AC3E}">
        <p14:creationId xmlns:p14="http://schemas.microsoft.com/office/powerpoint/2010/main" val="400629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4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AE837D0-ABC9-42E8-B005-0249C7E4578F}"/>
              </a:ext>
            </a:extLst>
          </p:cNvPr>
          <p:cNvSpPr>
            <a:spLocks noGrp="1"/>
          </p:cNvSpPr>
          <p:nvPr>
            <p:ph type="title"/>
          </p:nvPr>
        </p:nvSpPr>
        <p:spPr>
          <a:xfrm>
            <a:off x="894760" y="254524"/>
            <a:ext cx="10515600" cy="820133"/>
          </a:xfrm>
        </p:spPr>
        <p:txBody>
          <a:bodyPr>
            <a:normAutofit fontScale="90000"/>
          </a:bodyPr>
          <a:lstStyle/>
          <a:p>
            <a:pPr algn="ctr"/>
            <a:r>
              <a:rPr lang="hr-HR" b="1" dirty="0">
                <a:solidFill>
                  <a:srgbClr val="268A92"/>
                </a:solidFill>
              </a:rPr>
              <a:t>HIPOTEZA</a:t>
            </a:r>
            <a:br>
              <a:rPr lang="hr-HR" dirty="0">
                <a:solidFill>
                  <a:srgbClr val="268A92"/>
                </a:solidFill>
              </a:rPr>
            </a:br>
            <a:endParaRPr lang="hr-HR" dirty="0">
              <a:solidFill>
                <a:srgbClr val="268A92"/>
              </a:solidFill>
            </a:endParaRPr>
          </a:p>
        </p:txBody>
      </p:sp>
      <p:sp>
        <p:nvSpPr>
          <p:cNvPr id="3" name="Rezervirano mjesto sadržaja 2">
            <a:extLst>
              <a:ext uri="{FF2B5EF4-FFF2-40B4-BE49-F238E27FC236}">
                <a16:creationId xmlns:a16="http://schemas.microsoft.com/office/drawing/2014/main" id="{57285DD0-ADA1-4B43-A414-089E767FAE61}"/>
              </a:ext>
            </a:extLst>
          </p:cNvPr>
          <p:cNvSpPr>
            <a:spLocks noGrp="1"/>
          </p:cNvSpPr>
          <p:nvPr>
            <p:ph idx="1"/>
          </p:nvPr>
        </p:nvSpPr>
        <p:spPr>
          <a:xfrm>
            <a:off x="838200" y="735291"/>
            <a:ext cx="10515600" cy="5441672"/>
          </a:xfrm>
        </p:spPr>
        <p:txBody>
          <a:bodyPr>
            <a:normAutofit/>
          </a:bodyPr>
          <a:lstStyle/>
          <a:p>
            <a:pPr>
              <a:lnSpc>
                <a:spcPct val="150000"/>
              </a:lnSpc>
            </a:pPr>
            <a:r>
              <a:rPr lang="hr-HR" sz="2400" dirty="0">
                <a:solidFill>
                  <a:srgbClr val="268A92"/>
                </a:solidFill>
              </a:rPr>
              <a:t>Navike čitanja učenika osnovnoškolske dobi nisu dovoljno razvijene.</a:t>
            </a:r>
          </a:p>
          <a:p>
            <a:pPr>
              <a:lnSpc>
                <a:spcPct val="150000"/>
              </a:lnSpc>
            </a:pPr>
            <a:r>
              <a:rPr lang="hr-HR" sz="2400" dirty="0">
                <a:solidFill>
                  <a:srgbClr val="268A92"/>
                </a:solidFill>
              </a:rPr>
              <a:t>Stanje knjižnične građe u školskim knjižnicama još nije sasvim usklađeno s interesima učenika i nepovoljno utječe na razvoj navika te nije usklađeno s </a:t>
            </a:r>
            <a:r>
              <a:rPr lang="hr-HR" sz="2400" dirty="0" err="1">
                <a:solidFill>
                  <a:srgbClr val="268A92"/>
                </a:solidFill>
              </a:rPr>
              <a:t>kurikulom</a:t>
            </a:r>
            <a:r>
              <a:rPr lang="hr-HR" sz="2400" dirty="0">
                <a:solidFill>
                  <a:srgbClr val="268A92"/>
                </a:solidFill>
              </a:rPr>
              <a:t> Hrvatskog jezika koji stavlja naglasak na </a:t>
            </a:r>
            <a:r>
              <a:rPr lang="hr-HR" sz="2400" b="1" dirty="0">
                <a:solidFill>
                  <a:srgbClr val="268A92"/>
                </a:solidFill>
              </a:rPr>
              <a:t>suvremene tekstove </a:t>
            </a:r>
            <a:r>
              <a:rPr lang="hr-HR" sz="2400" dirty="0">
                <a:solidFill>
                  <a:srgbClr val="268A92"/>
                </a:solidFill>
              </a:rPr>
              <a:t>i vodi se načelima: recepcijsko-spoznajnih mogućnosti učenika, primjerenosti, zanimljivosti, povezivanja </a:t>
            </a:r>
            <a:r>
              <a:rPr lang="hr-HR" sz="2400" b="1" dirty="0">
                <a:solidFill>
                  <a:srgbClr val="268A92"/>
                </a:solidFill>
              </a:rPr>
              <a:t>jezičnih razina, </a:t>
            </a:r>
            <a:r>
              <a:rPr lang="hr-HR" sz="2400" dirty="0">
                <a:solidFill>
                  <a:srgbClr val="268A92"/>
                </a:solidFill>
              </a:rPr>
              <a:t>od </a:t>
            </a:r>
            <a:r>
              <a:rPr lang="hr-HR" sz="2400" b="1" dirty="0">
                <a:solidFill>
                  <a:srgbClr val="268A92"/>
                </a:solidFill>
              </a:rPr>
              <a:t>poznatoga prema nepoznatome</a:t>
            </a:r>
            <a:r>
              <a:rPr lang="hr-HR" sz="2400" dirty="0">
                <a:solidFill>
                  <a:srgbClr val="268A92"/>
                </a:solidFill>
              </a:rPr>
              <a:t> i mnogih drugih.</a:t>
            </a:r>
          </a:p>
        </p:txBody>
      </p:sp>
    </p:spTree>
    <p:extLst>
      <p:ext uri="{BB962C8B-B14F-4D97-AF65-F5344CB8AC3E}">
        <p14:creationId xmlns:p14="http://schemas.microsoft.com/office/powerpoint/2010/main" val="1358646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57285DD0-ADA1-4B43-A414-089E767FAE61}"/>
              </a:ext>
            </a:extLst>
          </p:cNvPr>
          <p:cNvSpPr>
            <a:spLocks noGrp="1"/>
          </p:cNvSpPr>
          <p:nvPr>
            <p:ph idx="1"/>
          </p:nvPr>
        </p:nvSpPr>
        <p:spPr>
          <a:xfrm>
            <a:off x="838200" y="735291"/>
            <a:ext cx="10515600" cy="5722070"/>
          </a:xfrm>
        </p:spPr>
        <p:txBody>
          <a:bodyPr>
            <a:normAutofit fontScale="92500" lnSpcReduction="10000"/>
          </a:bodyPr>
          <a:lstStyle/>
          <a:p>
            <a:pPr>
              <a:lnSpc>
                <a:spcPct val="150000"/>
              </a:lnSpc>
            </a:pPr>
            <a:r>
              <a:rPr lang="hr-HR" sz="2400" i="1" dirty="0">
                <a:solidFill>
                  <a:srgbClr val="268A92"/>
                </a:solidFill>
                <a:latin typeface="Arial CE" panose="020B0604020202020204" pitchFamily="34" charset="-18"/>
              </a:rPr>
              <a:t>U prvom i drugom razredu osnovne škole učenik godišnje čita 10 cjelovitih književnih tekstova, od toga 2 obvezna književna teksta.</a:t>
            </a:r>
          </a:p>
          <a:p>
            <a:pPr>
              <a:lnSpc>
                <a:spcPct val="150000"/>
              </a:lnSpc>
            </a:pPr>
            <a:r>
              <a:rPr lang="hr-HR" sz="2400" i="1" dirty="0">
                <a:solidFill>
                  <a:srgbClr val="268A92"/>
                </a:solidFill>
                <a:latin typeface="Arial CE" panose="020B0604020202020204" pitchFamily="34" charset="-18"/>
              </a:rPr>
              <a:t>Od trećeg do osmog razreda osnovne škole učenik čita 8 cjelovitih književnih tekstova, od toga 2 obvezna književna teksta.</a:t>
            </a:r>
          </a:p>
          <a:p>
            <a:pPr>
              <a:lnSpc>
                <a:spcPct val="150000"/>
              </a:lnSpc>
            </a:pPr>
            <a:r>
              <a:rPr lang="hr-HR" sz="2400" i="1" dirty="0">
                <a:solidFill>
                  <a:srgbClr val="268A92"/>
                </a:solidFill>
                <a:latin typeface="Arial CE" panose="020B0604020202020204" pitchFamily="34" charset="-18"/>
              </a:rPr>
              <a:t>Učenik tijekom osnovne i srednje škole čita jedno djelo po vlastitome izboru godišnje. Broj djela za čitanje po vlastitome izboru učenika nije ograničen, čak štoviše, učenike valja poticati na čitanje iz užitka radi poticanja literarnoga čitanja te stvaranja čitateljskih navika i čitateljske kulture.</a:t>
            </a:r>
          </a:p>
          <a:p>
            <a:pPr>
              <a:lnSpc>
                <a:spcPct val="150000"/>
              </a:lnSpc>
            </a:pPr>
            <a:r>
              <a:rPr lang="hr-HR" sz="2400" b="1" dirty="0">
                <a:solidFill>
                  <a:srgbClr val="268A92"/>
                </a:solidFill>
                <a:latin typeface="Arial CE" panose="020B0604020202020204" pitchFamily="34" charset="-18"/>
              </a:rPr>
              <a:t>Odluka o donošenju kurikuluma za nastavni predmet Hrvatski jezik za osnovne škole i gimnazije u Republici Hrvatskoj. Narodne novine 10/2019-215</a:t>
            </a:r>
          </a:p>
          <a:p>
            <a:pPr>
              <a:lnSpc>
                <a:spcPct val="150000"/>
              </a:lnSpc>
            </a:pPr>
            <a:endParaRPr lang="hr-HR" sz="2400" i="1" dirty="0">
              <a:solidFill>
                <a:srgbClr val="268A92"/>
              </a:solidFill>
              <a:latin typeface="Arial CE" panose="020B0604020202020204" pitchFamily="34" charset="-18"/>
            </a:endParaRPr>
          </a:p>
        </p:txBody>
      </p:sp>
    </p:spTree>
    <p:extLst>
      <p:ext uri="{BB962C8B-B14F-4D97-AF65-F5344CB8AC3E}">
        <p14:creationId xmlns:p14="http://schemas.microsoft.com/office/powerpoint/2010/main" val="24159409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0340D7C6-1E5A-4018-AC9A-CD3DFF140ECC}"/>
              </a:ext>
            </a:extLst>
          </p:cNvPr>
          <p:cNvSpPr>
            <a:spLocks noGrp="1"/>
          </p:cNvSpPr>
          <p:nvPr>
            <p:ph idx="1"/>
          </p:nvPr>
        </p:nvSpPr>
        <p:spPr>
          <a:xfrm>
            <a:off x="838200" y="395926"/>
            <a:ext cx="10515600" cy="6259398"/>
          </a:xfrm>
        </p:spPr>
        <p:txBody>
          <a:bodyPr>
            <a:normAutofit fontScale="70000" lnSpcReduction="20000"/>
          </a:bodyPr>
          <a:lstStyle/>
          <a:p>
            <a:pPr marL="0" indent="0">
              <a:buNone/>
            </a:pPr>
            <a:r>
              <a:rPr lang="hr-HR" dirty="0">
                <a:solidFill>
                  <a:srgbClr val="268A92"/>
                </a:solidFill>
                <a:latin typeface="Arial CE" panose="020B0604020202020204" pitchFamily="34" charset="-18"/>
              </a:rPr>
              <a:t>    POPIS OBVEZNIH KNJIŽEVNIH TEKSTOVA ZA CJELOVITO ČITANJE</a:t>
            </a:r>
          </a:p>
          <a:p>
            <a:r>
              <a:rPr lang="hr-HR" dirty="0">
                <a:solidFill>
                  <a:srgbClr val="268A92"/>
                </a:solidFill>
                <a:latin typeface="Arial CE" panose="020B0604020202020204" pitchFamily="34" charset="-18"/>
              </a:rPr>
              <a:t>1. i 2. razred osnovne škole:</a:t>
            </a:r>
          </a:p>
          <a:p>
            <a:r>
              <a:rPr lang="hr-HR" dirty="0" err="1">
                <a:solidFill>
                  <a:srgbClr val="268A92"/>
                </a:solidFill>
                <a:latin typeface="Arial CE" panose="020B0604020202020204" pitchFamily="34" charset="-18"/>
              </a:rPr>
              <a:t>Grimm</a:t>
            </a:r>
            <a:r>
              <a:rPr lang="hr-HR" dirty="0">
                <a:solidFill>
                  <a:srgbClr val="268A92"/>
                </a:solidFill>
                <a:latin typeface="Arial CE" panose="020B0604020202020204" pitchFamily="34" charset="-18"/>
              </a:rPr>
              <a:t>, </a:t>
            </a:r>
            <a:r>
              <a:rPr lang="hr-HR" dirty="0" err="1">
                <a:solidFill>
                  <a:srgbClr val="268A92"/>
                </a:solidFill>
                <a:latin typeface="Arial CE" panose="020B0604020202020204" pitchFamily="34" charset="-18"/>
              </a:rPr>
              <a:t>Jacob</a:t>
            </a:r>
            <a:r>
              <a:rPr lang="hr-HR" dirty="0">
                <a:solidFill>
                  <a:srgbClr val="268A92"/>
                </a:solidFill>
                <a:latin typeface="Arial CE" panose="020B0604020202020204" pitchFamily="34" charset="-18"/>
              </a:rPr>
              <a:t> i </a:t>
            </a:r>
            <a:r>
              <a:rPr lang="hr-HR" dirty="0" err="1">
                <a:solidFill>
                  <a:srgbClr val="268A92"/>
                </a:solidFill>
                <a:latin typeface="Arial CE" panose="020B0604020202020204" pitchFamily="34" charset="-18"/>
              </a:rPr>
              <a:t>Wilhelm</a:t>
            </a:r>
            <a:r>
              <a:rPr lang="hr-HR" dirty="0">
                <a:solidFill>
                  <a:srgbClr val="268A92"/>
                </a:solidFill>
                <a:latin typeface="Arial CE" panose="020B0604020202020204" pitchFamily="34" charset="-18"/>
              </a:rPr>
              <a:t>, Crvenkapica, Snjeguljica, </a:t>
            </a:r>
            <a:r>
              <a:rPr lang="hr-HR" dirty="0" err="1">
                <a:solidFill>
                  <a:srgbClr val="268A92"/>
                </a:solidFill>
                <a:latin typeface="Arial CE" panose="020B0604020202020204" pitchFamily="34" charset="-18"/>
              </a:rPr>
              <a:t>Trnoružica</a:t>
            </a:r>
            <a:endParaRPr lang="hr-HR" dirty="0">
              <a:solidFill>
                <a:srgbClr val="268A92"/>
              </a:solidFill>
              <a:latin typeface="Arial CE" panose="020B0604020202020204" pitchFamily="34" charset="-18"/>
            </a:endParaRPr>
          </a:p>
          <a:p>
            <a:r>
              <a:rPr lang="hr-HR" dirty="0" err="1">
                <a:solidFill>
                  <a:srgbClr val="268A92"/>
                </a:solidFill>
                <a:latin typeface="Arial CE" panose="020B0604020202020204" pitchFamily="34" charset="-18"/>
              </a:rPr>
              <a:t>Andresen</a:t>
            </a:r>
            <a:r>
              <a:rPr lang="hr-HR" dirty="0">
                <a:solidFill>
                  <a:srgbClr val="268A92"/>
                </a:solidFill>
                <a:latin typeface="Arial CE" panose="020B0604020202020204" pitchFamily="34" charset="-18"/>
              </a:rPr>
              <a:t>, </a:t>
            </a:r>
            <a:r>
              <a:rPr lang="hr-HR" dirty="0" err="1">
                <a:solidFill>
                  <a:srgbClr val="268A92"/>
                </a:solidFill>
                <a:latin typeface="Arial CE" panose="020B0604020202020204" pitchFamily="34" charset="-18"/>
              </a:rPr>
              <a:t>Hans</a:t>
            </a:r>
            <a:r>
              <a:rPr lang="hr-HR" dirty="0">
                <a:solidFill>
                  <a:srgbClr val="268A92"/>
                </a:solidFill>
                <a:latin typeface="Arial CE" panose="020B0604020202020204" pitchFamily="34" charset="-18"/>
              </a:rPr>
              <a:t> Christian, Carevo novo ruho, Ružno pače, Tratinčica</a:t>
            </a:r>
          </a:p>
          <a:p>
            <a:r>
              <a:rPr lang="hr-HR" dirty="0">
                <a:solidFill>
                  <a:srgbClr val="268A92"/>
                </a:solidFill>
                <a:latin typeface="Arial CE" panose="020B0604020202020204" pitchFamily="34" charset="-18"/>
              </a:rPr>
              <a:t>3., 4. i 5. razred osnovne škole:</a:t>
            </a:r>
          </a:p>
          <a:p>
            <a:r>
              <a:rPr lang="hr-HR" dirty="0">
                <a:solidFill>
                  <a:srgbClr val="268A92"/>
                </a:solidFill>
                <a:latin typeface="Arial CE" panose="020B0604020202020204" pitchFamily="34" charset="-18"/>
              </a:rPr>
              <a:t>Brlić-Mažuranić, Ivana, Čudnovate zgode šegrta Hlapića – 3.</a:t>
            </a:r>
          </a:p>
          <a:p>
            <a:r>
              <a:rPr lang="hr-HR" dirty="0">
                <a:solidFill>
                  <a:srgbClr val="268A92"/>
                </a:solidFill>
                <a:latin typeface="Arial CE" panose="020B0604020202020204" pitchFamily="34" charset="-18"/>
              </a:rPr>
              <a:t>Lovrak, Mato, Vlak u snijegu – 3.</a:t>
            </a:r>
          </a:p>
          <a:p>
            <a:r>
              <a:rPr lang="hr-HR" dirty="0">
                <a:solidFill>
                  <a:srgbClr val="268A92"/>
                </a:solidFill>
                <a:latin typeface="Arial CE" panose="020B0604020202020204" pitchFamily="34" charset="-18"/>
              </a:rPr>
              <a:t>Lovrak, Mato, Družba Pere Kvržice – 4.</a:t>
            </a:r>
          </a:p>
          <a:p>
            <a:r>
              <a:rPr lang="hr-HR" dirty="0" err="1">
                <a:solidFill>
                  <a:srgbClr val="268A92"/>
                </a:solidFill>
                <a:latin typeface="Arial CE" panose="020B0604020202020204" pitchFamily="34" charset="-18"/>
              </a:rPr>
              <a:t>Balog</a:t>
            </a:r>
            <a:r>
              <a:rPr lang="hr-HR" dirty="0">
                <a:solidFill>
                  <a:srgbClr val="268A92"/>
                </a:solidFill>
                <a:latin typeface="Arial CE" panose="020B0604020202020204" pitchFamily="34" charset="-18"/>
              </a:rPr>
              <a:t>, Zvonimir, izbor iz poezije – 4.</a:t>
            </a:r>
          </a:p>
          <a:p>
            <a:r>
              <a:rPr lang="hr-HR" dirty="0">
                <a:solidFill>
                  <a:srgbClr val="268A92"/>
                </a:solidFill>
                <a:latin typeface="Arial CE" panose="020B0604020202020204" pitchFamily="34" charset="-18"/>
              </a:rPr>
              <a:t>Vitez, </a:t>
            </a:r>
            <a:r>
              <a:rPr lang="hr-HR" dirty="0" err="1">
                <a:solidFill>
                  <a:srgbClr val="268A92"/>
                </a:solidFill>
                <a:latin typeface="Arial CE" panose="020B0604020202020204" pitchFamily="34" charset="-18"/>
              </a:rPr>
              <a:t>Grigor</a:t>
            </a:r>
            <a:r>
              <a:rPr lang="hr-HR" dirty="0">
                <a:solidFill>
                  <a:srgbClr val="268A92"/>
                </a:solidFill>
                <a:latin typeface="Arial CE" panose="020B0604020202020204" pitchFamily="34" charset="-18"/>
              </a:rPr>
              <a:t>, izbor iz poezije – 5.</a:t>
            </a:r>
          </a:p>
          <a:p>
            <a:r>
              <a:rPr lang="hr-HR" dirty="0">
                <a:solidFill>
                  <a:srgbClr val="268A92"/>
                </a:solidFill>
                <a:latin typeface="Arial CE" panose="020B0604020202020204" pitchFamily="34" charset="-18"/>
              </a:rPr>
              <a:t>Kušan, Ivan, Koko u Parizu – 5.</a:t>
            </a:r>
          </a:p>
          <a:p>
            <a:r>
              <a:rPr lang="hr-HR" dirty="0">
                <a:solidFill>
                  <a:srgbClr val="268A92"/>
                </a:solidFill>
                <a:latin typeface="Arial CE" panose="020B0604020202020204" pitchFamily="34" charset="-18"/>
              </a:rPr>
              <a:t>6., 7. i 8. razred osnovne škole:</a:t>
            </a:r>
          </a:p>
          <a:p>
            <a:r>
              <a:rPr lang="hr-HR" dirty="0">
                <a:solidFill>
                  <a:srgbClr val="268A92"/>
                </a:solidFill>
                <a:latin typeface="Arial CE" panose="020B0604020202020204" pitchFamily="34" charset="-18"/>
              </a:rPr>
              <a:t>Brlić-Mažuranić, Ivana, Priče iz davnine – 6.</a:t>
            </a:r>
          </a:p>
          <a:p>
            <a:r>
              <a:rPr lang="hr-HR" dirty="0">
                <a:solidFill>
                  <a:srgbClr val="268A92"/>
                </a:solidFill>
                <a:latin typeface="Arial CE" panose="020B0604020202020204" pitchFamily="34" charset="-18"/>
              </a:rPr>
              <a:t>Cesarić, </a:t>
            </a:r>
            <a:r>
              <a:rPr lang="hr-HR" dirty="0" err="1">
                <a:solidFill>
                  <a:srgbClr val="268A92"/>
                </a:solidFill>
                <a:latin typeface="Arial CE" panose="020B0604020202020204" pitchFamily="34" charset="-18"/>
              </a:rPr>
              <a:t>Dobriša</a:t>
            </a:r>
            <a:r>
              <a:rPr lang="hr-HR" dirty="0">
                <a:solidFill>
                  <a:srgbClr val="268A92"/>
                </a:solidFill>
                <a:latin typeface="Arial CE" panose="020B0604020202020204" pitchFamily="34" charset="-18"/>
              </a:rPr>
              <a:t>, izbor iz poezije – 6.</a:t>
            </a:r>
          </a:p>
          <a:p>
            <a:r>
              <a:rPr lang="hr-HR" dirty="0">
                <a:solidFill>
                  <a:srgbClr val="268A92"/>
                </a:solidFill>
                <a:latin typeface="Arial CE" panose="020B0604020202020204" pitchFamily="34" charset="-18"/>
              </a:rPr>
              <a:t>Gavran, Miro, Zaljubljen do ušiju – 7.</a:t>
            </a:r>
          </a:p>
          <a:p>
            <a:r>
              <a:rPr lang="hr-HR" dirty="0" err="1">
                <a:solidFill>
                  <a:srgbClr val="268A92"/>
                </a:solidFill>
                <a:latin typeface="Arial CE" panose="020B0604020202020204" pitchFamily="34" charset="-18"/>
              </a:rPr>
              <a:t>Glavašević</a:t>
            </a:r>
            <a:r>
              <a:rPr lang="hr-HR" dirty="0">
                <a:solidFill>
                  <a:srgbClr val="268A92"/>
                </a:solidFill>
                <a:latin typeface="Arial CE" panose="020B0604020202020204" pitchFamily="34" charset="-18"/>
              </a:rPr>
              <a:t>, Siniša, Priče iz Vukovara – 7.</a:t>
            </a:r>
          </a:p>
          <a:p>
            <a:r>
              <a:rPr lang="hr-HR" dirty="0" err="1">
                <a:solidFill>
                  <a:srgbClr val="268A92"/>
                </a:solidFill>
                <a:latin typeface="Arial CE" panose="020B0604020202020204" pitchFamily="34" charset="-18"/>
              </a:rPr>
              <a:t>Mihelčić</a:t>
            </a:r>
            <a:r>
              <a:rPr lang="hr-HR" dirty="0">
                <a:solidFill>
                  <a:srgbClr val="268A92"/>
                </a:solidFill>
                <a:latin typeface="Arial CE" panose="020B0604020202020204" pitchFamily="34" charset="-18"/>
              </a:rPr>
              <a:t>, Nada, Zeleni pas – 8.</a:t>
            </a:r>
          </a:p>
          <a:p>
            <a:r>
              <a:rPr lang="hr-HR" dirty="0" err="1">
                <a:solidFill>
                  <a:srgbClr val="268A92"/>
                </a:solidFill>
                <a:latin typeface="Arial CE" panose="020B0604020202020204" pitchFamily="34" charset="-18"/>
              </a:rPr>
              <a:t>Pavličić</a:t>
            </a:r>
            <a:r>
              <a:rPr lang="hr-HR" dirty="0">
                <a:solidFill>
                  <a:srgbClr val="268A92"/>
                </a:solidFill>
                <a:latin typeface="Arial CE" panose="020B0604020202020204" pitchFamily="34" charset="-18"/>
              </a:rPr>
              <a:t>, Pavao, Trojica u Trnju – 8.</a:t>
            </a:r>
          </a:p>
          <a:p>
            <a:endParaRPr lang="hr-HR" dirty="0">
              <a:solidFill>
                <a:srgbClr val="268A92"/>
              </a:solidFill>
              <a:latin typeface="Arial CE" panose="020B0604020202020204" pitchFamily="34" charset="-18"/>
            </a:endParaRPr>
          </a:p>
        </p:txBody>
      </p:sp>
    </p:spTree>
    <p:extLst>
      <p:ext uri="{BB962C8B-B14F-4D97-AF65-F5344CB8AC3E}">
        <p14:creationId xmlns:p14="http://schemas.microsoft.com/office/powerpoint/2010/main" val="3662548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on 3">
            <a:extLst>
              <a:ext uri="{FF2B5EF4-FFF2-40B4-BE49-F238E27FC236}">
                <a16:creationId xmlns:a16="http://schemas.microsoft.com/office/drawing/2014/main" id="{1917B81F-242E-4543-B0AE-F18650EAFE5A}"/>
              </a:ext>
            </a:extLst>
          </p:cNvPr>
          <p:cNvGraphicFramePr/>
          <p:nvPr>
            <p:extLst>
              <p:ext uri="{D42A27DB-BD31-4B8C-83A1-F6EECF244321}">
                <p14:modId xmlns:p14="http://schemas.microsoft.com/office/powerpoint/2010/main" val="2854735243"/>
              </p:ext>
            </p:extLst>
          </p:nvPr>
        </p:nvGraphicFramePr>
        <p:xfrm>
          <a:off x="245098" y="1031752"/>
          <a:ext cx="11026702" cy="5689559"/>
        </p:xfrm>
        <a:graphic>
          <a:graphicData uri="http://schemas.openxmlformats.org/drawingml/2006/chart">
            <c:chart xmlns:c="http://schemas.openxmlformats.org/drawingml/2006/chart" xmlns:r="http://schemas.openxmlformats.org/officeDocument/2006/relationships" r:id="rId2"/>
          </a:graphicData>
        </a:graphic>
      </p:graphicFrame>
      <p:sp>
        <p:nvSpPr>
          <p:cNvPr id="5" name="Pravokutnik 4">
            <a:extLst>
              <a:ext uri="{FF2B5EF4-FFF2-40B4-BE49-F238E27FC236}">
                <a16:creationId xmlns:a16="http://schemas.microsoft.com/office/drawing/2014/main" id="{ED18B1EF-A545-4C27-A556-5C72EB165385}"/>
              </a:ext>
            </a:extLst>
          </p:cNvPr>
          <p:cNvSpPr/>
          <p:nvPr/>
        </p:nvSpPr>
        <p:spPr>
          <a:xfrm>
            <a:off x="7631113" y="928848"/>
            <a:ext cx="3172005" cy="1354217"/>
          </a:xfrm>
          <a:prstGeom prst="rect">
            <a:avLst/>
          </a:prstGeom>
          <a:solidFill>
            <a:schemeClr val="bg1"/>
          </a:solidFill>
        </p:spPr>
        <p:txBody>
          <a:bodyPr wrap="square" lIns="91440" tIns="45720" rIns="91440" bIns="45720">
            <a:spAutoFit/>
          </a:bodyPr>
          <a:lstStyle/>
          <a:p>
            <a:pPr algn="ctr"/>
            <a:r>
              <a:rPr lang="hr-HR" sz="2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a:pPr marL="171450" indent="-171450" algn="ctr">
              <a:buFontTx/>
              <a:buChar char="-"/>
            </a:pPr>
            <a:r>
              <a:rPr lang="hr-HR"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Šestero u nižim razredima</a:t>
            </a:r>
          </a:p>
          <a:p>
            <a:pPr marL="171450" indent="-171450" algn="ctr">
              <a:buFontTx/>
              <a:buChar char="-"/>
            </a:pPr>
            <a:r>
              <a:rPr lang="hr-HR"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Ne sjećam se</a:t>
            </a:r>
            <a:endParaRPr lang="hr-HR"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p:txBody>
      </p:sp>
      <p:sp>
        <p:nvSpPr>
          <p:cNvPr id="6" name="Naslov 5">
            <a:extLst>
              <a:ext uri="{FF2B5EF4-FFF2-40B4-BE49-F238E27FC236}">
                <a16:creationId xmlns:a16="http://schemas.microsoft.com/office/drawing/2014/main" id="{69EED8A9-6FD7-40B5-9D82-A6B90C5C7455}"/>
              </a:ext>
            </a:extLst>
          </p:cNvPr>
          <p:cNvSpPr>
            <a:spLocks noGrp="1"/>
          </p:cNvSpPr>
          <p:nvPr>
            <p:ph type="title"/>
          </p:nvPr>
        </p:nvSpPr>
        <p:spPr>
          <a:xfrm>
            <a:off x="1290565" y="1"/>
            <a:ext cx="10515600" cy="838986"/>
          </a:xfrm>
        </p:spPr>
        <p:txBody>
          <a:bodyPr>
            <a:normAutofit/>
          </a:bodyPr>
          <a:lstStyle/>
          <a:p>
            <a:pPr algn="ctr"/>
            <a:r>
              <a:rPr lang="hr-HR" sz="4000" dirty="0">
                <a:solidFill>
                  <a:srgbClr val="187270"/>
                </a:solidFill>
                <a:latin typeface="Arial Black" panose="020B0A04020102020204" pitchFamily="34" charset="0"/>
                <a:cs typeface="Aharoni" panose="02010803020104030203" pitchFamily="2" charset="-79"/>
              </a:rPr>
              <a:t>1. Kada si naučila/naučio čitati?</a:t>
            </a:r>
          </a:p>
        </p:txBody>
      </p:sp>
    </p:spTree>
    <p:extLst>
      <p:ext uri="{BB962C8B-B14F-4D97-AF65-F5344CB8AC3E}">
        <p14:creationId xmlns:p14="http://schemas.microsoft.com/office/powerpoint/2010/main" val="91823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51A9D22-8310-4DE4-9E21-B973748E0183}"/>
              </a:ext>
            </a:extLst>
          </p:cNvPr>
          <p:cNvSpPr>
            <a:spLocks noGrp="1"/>
          </p:cNvSpPr>
          <p:nvPr>
            <p:ph type="title"/>
          </p:nvPr>
        </p:nvSpPr>
        <p:spPr>
          <a:xfrm>
            <a:off x="819346" y="0"/>
            <a:ext cx="10515600" cy="1325563"/>
          </a:xfrm>
        </p:spPr>
        <p:txBody>
          <a:bodyPr/>
          <a:lstStyle/>
          <a:p>
            <a:pPr algn="ctr"/>
            <a:r>
              <a:rPr lang="pl-PL" dirty="0">
                <a:solidFill>
                  <a:srgbClr val="187270"/>
                </a:solidFill>
                <a:latin typeface="Arial Black" panose="020B0A04020102020204" pitchFamily="34" charset="0"/>
              </a:rPr>
              <a:t>2. Čitanje mi je od početka bilo:</a:t>
            </a:r>
            <a:endParaRPr lang="hr-HR" dirty="0">
              <a:solidFill>
                <a:srgbClr val="187270"/>
              </a:solidFill>
              <a:latin typeface="Arial Black" panose="020B0A04020102020204" pitchFamily="34" charset="0"/>
            </a:endParaRPr>
          </a:p>
        </p:txBody>
      </p:sp>
      <p:graphicFrame>
        <p:nvGraphicFramePr>
          <p:cNvPr id="5" name="Grafikon 4">
            <a:extLst>
              <a:ext uri="{FF2B5EF4-FFF2-40B4-BE49-F238E27FC236}">
                <a16:creationId xmlns:a16="http://schemas.microsoft.com/office/drawing/2014/main" id="{6557CDDF-D51D-4E02-9CD7-ECEBA7148879}"/>
              </a:ext>
            </a:extLst>
          </p:cNvPr>
          <p:cNvGraphicFramePr/>
          <p:nvPr>
            <p:extLst>
              <p:ext uri="{D42A27DB-BD31-4B8C-83A1-F6EECF244321}">
                <p14:modId xmlns:p14="http://schemas.microsoft.com/office/powerpoint/2010/main" val="1746623095"/>
              </p:ext>
            </p:extLst>
          </p:nvPr>
        </p:nvGraphicFramePr>
        <p:xfrm>
          <a:off x="600172" y="985100"/>
          <a:ext cx="10953947" cy="5872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7732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D095AAD-6EF4-4564-898B-5915355DD54C}"/>
              </a:ext>
            </a:extLst>
          </p:cNvPr>
          <p:cNvSpPr>
            <a:spLocks noGrp="1"/>
          </p:cNvSpPr>
          <p:nvPr>
            <p:ph type="title"/>
          </p:nvPr>
        </p:nvSpPr>
        <p:spPr/>
        <p:txBody>
          <a:bodyPr/>
          <a:lstStyle/>
          <a:p>
            <a:pPr algn="ctr"/>
            <a:r>
              <a:rPr lang="hr-HR" dirty="0">
                <a:solidFill>
                  <a:srgbClr val="187270"/>
                </a:solidFill>
                <a:latin typeface="Arial Black" panose="020B0A04020102020204" pitchFamily="34" charset="0"/>
              </a:rPr>
              <a:t>3. Tko ti je čitao kada si bila mala/ mali?</a:t>
            </a:r>
          </a:p>
        </p:txBody>
      </p:sp>
      <p:graphicFrame>
        <p:nvGraphicFramePr>
          <p:cNvPr id="8" name="Grafikon 7">
            <a:extLst>
              <a:ext uri="{FF2B5EF4-FFF2-40B4-BE49-F238E27FC236}">
                <a16:creationId xmlns:a16="http://schemas.microsoft.com/office/drawing/2014/main" id="{D3BC1DB3-9FFF-44B0-BC89-69BE65187344}"/>
              </a:ext>
            </a:extLst>
          </p:cNvPr>
          <p:cNvGraphicFramePr/>
          <p:nvPr>
            <p:extLst>
              <p:ext uri="{D42A27DB-BD31-4B8C-83A1-F6EECF244321}">
                <p14:modId xmlns:p14="http://schemas.microsoft.com/office/powerpoint/2010/main" val="2352261007"/>
              </p:ext>
            </p:extLst>
          </p:nvPr>
        </p:nvGraphicFramePr>
        <p:xfrm>
          <a:off x="612742" y="1370116"/>
          <a:ext cx="10162095"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2448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3685</TotalTime>
  <Words>2083</Words>
  <Application>Microsoft Office PowerPoint</Application>
  <PresentationFormat>Široki zaslon</PresentationFormat>
  <Paragraphs>407</Paragraphs>
  <Slides>38</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38</vt:i4>
      </vt:variant>
    </vt:vector>
  </HeadingPairs>
  <TitlesOfParts>
    <vt:vector size="44" baseType="lpstr">
      <vt:lpstr>Arial</vt:lpstr>
      <vt:lpstr>Arial Black</vt:lpstr>
      <vt:lpstr>Arial CE</vt:lpstr>
      <vt:lpstr>Calibri</vt:lpstr>
      <vt:lpstr>Calibri Light</vt:lpstr>
      <vt:lpstr>Tema sustava Office</vt:lpstr>
      <vt:lpstr>NAVIKE ČITANJA UČENIKA OSNOVNOŠKOLSKE DOBI 5. – 8. RAZRED</vt:lpstr>
      <vt:lpstr>SAŽETAK</vt:lpstr>
      <vt:lpstr>METODOLOGIJA I ISPITANICI</vt:lpstr>
      <vt:lpstr>HIPOTEZA </vt:lpstr>
      <vt:lpstr>PowerPoint prezentacija</vt:lpstr>
      <vt:lpstr>PowerPoint prezentacija</vt:lpstr>
      <vt:lpstr>1. Kada si naučila/naučio čitati?</vt:lpstr>
      <vt:lpstr>2. Čitanje mi je od početka bilo:</vt:lpstr>
      <vt:lpstr>3. Tko ti je čitao kada si bila mala/ mali?</vt:lpstr>
      <vt:lpstr>4. Jesi li za rođendane dobivala/dobivao knjigu na poklon?</vt:lpstr>
      <vt:lpstr>5. Koga u obitelji najčešće viđaš da čita?</vt:lpstr>
      <vt:lpstr>6. Kada si prvi put posjetila/posjetio bilo koju  knjižnicu?</vt:lpstr>
      <vt:lpstr>7. Knjižnica u tvojoj školi radi:</vt:lpstr>
      <vt:lpstr>8. Jesi li učlanjen u neku drugu knjižnicu osim u školsku?</vt:lpstr>
      <vt:lpstr>9. Što najradije radiš u slobodno vrijeme?</vt:lpstr>
      <vt:lpstr>10. Koliko knjiga mjesečno pročitaš?</vt:lpstr>
      <vt:lpstr> 11. Čitaš li knjige izvan lektire?</vt:lpstr>
      <vt:lpstr>12. Do kada su ti članovi obitelji pomagali u čitanju?</vt:lpstr>
      <vt:lpstr>13. Čitaš li lektire?</vt:lpstr>
      <vt:lpstr>14. Koji su ti od sljedećih pisaca poznati?</vt:lpstr>
      <vt:lpstr>15. Misliš li da je tvojim roditeljima važno da redovno čitaš?</vt:lpstr>
      <vt:lpstr>16. Sramiš li se glasno čitati pred razredom?</vt:lpstr>
      <vt:lpstr>17. Koju bi si ocjenu dala/dao iz čitanja?</vt:lpstr>
      <vt:lpstr>18. Što misliš utječe li brzina čitanja na razumijevanje i upamćivanje pročitanog?</vt:lpstr>
      <vt:lpstr>19. Pametni telefon/tablet/računalo najčešće koristiš za:</vt:lpstr>
      <vt:lpstr>20. Čitaš li radije tekstove u papirnatom ili elektroničkom obliku?</vt:lpstr>
      <vt:lpstr>21. Zašto radije čitaš iz ekrana?</vt:lpstr>
      <vt:lpstr>22. Bi li više čitao kada bi umjesto zadane lektire mogao pročitati bilo koju knjigu?</vt:lpstr>
      <vt:lpstr>23. Koje bi knjige trebale biti za lektiru? </vt:lpstr>
      <vt:lpstr>24. Što te kod knjige najviše privlači?</vt:lpstr>
      <vt:lpstr>25. Što te od knjige najviše može odbiti?</vt:lpstr>
      <vt:lpstr>26. Navedi najzanimljiviju lektiru koju si pročitala/pročitao od 1. do 4. razreda.</vt:lpstr>
      <vt:lpstr>27. Navedi najzanimljiviju lektiru koju si pročitala/pročitao od 5. do 8. razreda.</vt:lpstr>
      <vt:lpstr>28. Navedi naslove knjiga koje bi stavila/stavio u lektiru.</vt:lpstr>
      <vt:lpstr>29. Bi li u knjižnici radije posuđivala/ posuđivao knjige u elektroničkom obliku?</vt:lpstr>
      <vt:lpstr>30. Što više čitaš to si pametniji. Slažeš li se s ovom tvrdnjom?</vt:lpstr>
      <vt:lpstr>ZAKLJUČNO</vt:lpstr>
      <vt:lpstr>ZAKLJUČNO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NAVIKE ČITANJA UČENIKA OSNOVNOŠKOLSKE DOBI</dc:title>
  <dc:creator>Korisnik</dc:creator>
  <cp:lastModifiedBy>Amadea Draguzet</cp:lastModifiedBy>
  <cp:revision>59</cp:revision>
  <dcterms:created xsi:type="dcterms:W3CDTF">2023-08-28T10:33:55Z</dcterms:created>
  <dcterms:modified xsi:type="dcterms:W3CDTF">2023-09-08T06:08:12Z</dcterms:modified>
</cp:coreProperties>
</file>