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 id="29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7" r:id="rId43"/>
    <p:sldId id="296" r:id="rId44"/>
    <p:sldId id="300" r:id="rId45"/>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3" d="100"/>
          <a:sy n="73" d="100"/>
        </p:scale>
        <p:origin x="4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hr-HR" smtClean="0"/>
              <a:t>Uredite stil naslova matrice</a:t>
            </a:r>
            <a:endParaRPr lang="hr-H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smtClean="0"/>
              <a:t>Kliknite da biste uredili stil podnaslova matrice</a:t>
            </a:r>
            <a:endParaRPr lang="hr-HR"/>
          </a:p>
        </p:txBody>
      </p:sp>
      <p:sp>
        <p:nvSpPr>
          <p:cNvPr id="4" name="Rezervirano mjesto datuma 3"/>
          <p:cNvSpPr>
            <a:spLocks noGrp="1"/>
          </p:cNvSpPr>
          <p:nvPr>
            <p:ph type="dt" sz="half" idx="10"/>
          </p:nvPr>
        </p:nvSpPr>
        <p:spPr/>
        <p:txBody>
          <a:bodyPr/>
          <a:lstStyle/>
          <a:p>
            <a:fld id="{F9171103-52A0-4D3E-9FAB-1F7681E79932}" type="datetimeFigureOut">
              <a:rPr lang="hr-HR" smtClean="0"/>
              <a:t>3.10.2016.</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1D0DE2AE-4777-4DE8-882F-09DC8318D564}" type="slidenum">
              <a:rPr lang="hr-HR" smtClean="0"/>
              <a:t>‹#›</a:t>
            </a:fld>
            <a:endParaRPr lang="hr-HR"/>
          </a:p>
        </p:txBody>
      </p:sp>
    </p:spTree>
    <p:extLst>
      <p:ext uri="{BB962C8B-B14F-4D97-AF65-F5344CB8AC3E}">
        <p14:creationId xmlns:p14="http://schemas.microsoft.com/office/powerpoint/2010/main" val="775165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F9171103-52A0-4D3E-9FAB-1F7681E79932}" type="datetimeFigureOut">
              <a:rPr lang="hr-HR" smtClean="0"/>
              <a:t>3.10.2016.</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1D0DE2AE-4777-4DE8-882F-09DC8318D564}" type="slidenum">
              <a:rPr lang="hr-HR" smtClean="0"/>
              <a:t>‹#›</a:t>
            </a:fld>
            <a:endParaRPr lang="hr-HR"/>
          </a:p>
        </p:txBody>
      </p:sp>
    </p:spTree>
    <p:extLst>
      <p:ext uri="{BB962C8B-B14F-4D97-AF65-F5344CB8AC3E}">
        <p14:creationId xmlns:p14="http://schemas.microsoft.com/office/powerpoint/2010/main" val="1642915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8724900" y="365125"/>
            <a:ext cx="2628900" cy="5811838"/>
          </a:xfrm>
        </p:spPr>
        <p:txBody>
          <a:bodyPr vert="eaVert"/>
          <a:lstStyle/>
          <a:p>
            <a:r>
              <a:rPr lang="hr-HR" smtClean="0"/>
              <a:t>Uredite stil naslova matrice</a:t>
            </a:r>
            <a:endParaRPr lang="hr-HR"/>
          </a:p>
        </p:txBody>
      </p:sp>
      <p:sp>
        <p:nvSpPr>
          <p:cNvPr id="3" name="Rezervirano mjesto okomitog teksta 2"/>
          <p:cNvSpPr>
            <a:spLocks noGrp="1"/>
          </p:cNvSpPr>
          <p:nvPr>
            <p:ph type="body" orient="vert" idx="1"/>
          </p:nvPr>
        </p:nvSpPr>
        <p:spPr>
          <a:xfrm>
            <a:off x="838200" y="365125"/>
            <a:ext cx="7734300" cy="5811838"/>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F9171103-52A0-4D3E-9FAB-1F7681E79932}" type="datetimeFigureOut">
              <a:rPr lang="hr-HR" smtClean="0"/>
              <a:t>3.10.2016.</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1D0DE2AE-4777-4DE8-882F-09DC8318D564}" type="slidenum">
              <a:rPr lang="hr-HR" smtClean="0"/>
              <a:t>‹#›</a:t>
            </a:fld>
            <a:endParaRPr lang="hr-HR"/>
          </a:p>
        </p:txBody>
      </p:sp>
    </p:spTree>
    <p:extLst>
      <p:ext uri="{BB962C8B-B14F-4D97-AF65-F5344CB8AC3E}">
        <p14:creationId xmlns:p14="http://schemas.microsoft.com/office/powerpoint/2010/main" val="1663171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F9171103-52A0-4D3E-9FAB-1F7681E79932}" type="datetimeFigureOut">
              <a:rPr lang="hr-HR" smtClean="0"/>
              <a:t>3.10.2016.</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1D0DE2AE-4777-4DE8-882F-09DC8318D564}" type="slidenum">
              <a:rPr lang="hr-HR" smtClean="0"/>
              <a:t>‹#›</a:t>
            </a:fld>
            <a:endParaRPr lang="hr-HR"/>
          </a:p>
        </p:txBody>
      </p:sp>
    </p:spTree>
    <p:extLst>
      <p:ext uri="{BB962C8B-B14F-4D97-AF65-F5344CB8AC3E}">
        <p14:creationId xmlns:p14="http://schemas.microsoft.com/office/powerpoint/2010/main" val="178184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hr-HR" smtClean="0"/>
              <a:t>Uredite stil naslova matrice</a:t>
            </a:r>
            <a:endParaRPr lang="hr-HR"/>
          </a:p>
        </p:txBody>
      </p:sp>
      <p:sp>
        <p:nvSpPr>
          <p:cNvPr id="3" name="Rezervirano mjesto tekst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smtClean="0"/>
              <a:t>Uredite stilove teksta matrice</a:t>
            </a:r>
          </a:p>
        </p:txBody>
      </p:sp>
      <p:sp>
        <p:nvSpPr>
          <p:cNvPr id="4" name="Rezervirano mjesto datuma 3"/>
          <p:cNvSpPr>
            <a:spLocks noGrp="1"/>
          </p:cNvSpPr>
          <p:nvPr>
            <p:ph type="dt" sz="half" idx="10"/>
          </p:nvPr>
        </p:nvSpPr>
        <p:spPr/>
        <p:txBody>
          <a:bodyPr/>
          <a:lstStyle/>
          <a:p>
            <a:fld id="{F9171103-52A0-4D3E-9FAB-1F7681E79932}" type="datetimeFigureOut">
              <a:rPr lang="hr-HR" smtClean="0"/>
              <a:t>3.10.2016.</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1D0DE2AE-4777-4DE8-882F-09DC8318D564}" type="slidenum">
              <a:rPr lang="hr-HR" smtClean="0"/>
              <a:t>‹#›</a:t>
            </a:fld>
            <a:endParaRPr lang="hr-HR"/>
          </a:p>
        </p:txBody>
      </p:sp>
    </p:spTree>
    <p:extLst>
      <p:ext uri="{BB962C8B-B14F-4D97-AF65-F5344CB8AC3E}">
        <p14:creationId xmlns:p14="http://schemas.microsoft.com/office/powerpoint/2010/main" val="1927243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sz="half" idx="1"/>
          </p:nvPr>
        </p:nvSpPr>
        <p:spPr>
          <a:xfrm>
            <a:off x="838200" y="1825625"/>
            <a:ext cx="5181600" cy="435133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6172200" y="1825625"/>
            <a:ext cx="5181600" cy="435133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F9171103-52A0-4D3E-9FAB-1F7681E79932}" type="datetimeFigureOut">
              <a:rPr lang="hr-HR" smtClean="0"/>
              <a:t>3.10.2016.</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1D0DE2AE-4777-4DE8-882F-09DC8318D564}" type="slidenum">
              <a:rPr lang="hr-HR" smtClean="0"/>
              <a:t>‹#›</a:t>
            </a:fld>
            <a:endParaRPr lang="hr-HR"/>
          </a:p>
        </p:txBody>
      </p:sp>
    </p:spTree>
    <p:extLst>
      <p:ext uri="{BB962C8B-B14F-4D97-AF65-F5344CB8AC3E}">
        <p14:creationId xmlns:p14="http://schemas.microsoft.com/office/powerpoint/2010/main" val="2988045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hr-HR" smtClean="0"/>
              <a:t>Uredite stil naslova matrice</a:t>
            </a:r>
            <a:endParaRPr lang="hr-HR"/>
          </a:p>
        </p:txBody>
      </p:sp>
      <p:sp>
        <p:nvSpPr>
          <p:cNvPr id="3" name="Rezervirano mjesto tekst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Rezervirano mjesto sadržaja 3"/>
          <p:cNvSpPr>
            <a:spLocks noGrp="1"/>
          </p:cNvSpPr>
          <p:nvPr>
            <p:ph sz="half" idx="2"/>
          </p:nvPr>
        </p:nvSpPr>
        <p:spPr>
          <a:xfrm>
            <a:off x="839788" y="2505075"/>
            <a:ext cx="5157787"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Rezervirano mjesto sadržaja 5"/>
          <p:cNvSpPr>
            <a:spLocks noGrp="1"/>
          </p:cNvSpPr>
          <p:nvPr>
            <p:ph sz="quarter" idx="4"/>
          </p:nvPr>
        </p:nvSpPr>
        <p:spPr>
          <a:xfrm>
            <a:off x="6172200" y="2505075"/>
            <a:ext cx="5183188"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F9171103-52A0-4D3E-9FAB-1F7681E79932}" type="datetimeFigureOut">
              <a:rPr lang="hr-HR" smtClean="0"/>
              <a:t>3.10.2016.</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1D0DE2AE-4777-4DE8-882F-09DC8318D564}" type="slidenum">
              <a:rPr lang="hr-HR" smtClean="0"/>
              <a:t>‹#›</a:t>
            </a:fld>
            <a:endParaRPr lang="hr-HR"/>
          </a:p>
        </p:txBody>
      </p:sp>
    </p:spTree>
    <p:extLst>
      <p:ext uri="{BB962C8B-B14F-4D97-AF65-F5344CB8AC3E}">
        <p14:creationId xmlns:p14="http://schemas.microsoft.com/office/powerpoint/2010/main" val="1618769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datuma 2"/>
          <p:cNvSpPr>
            <a:spLocks noGrp="1"/>
          </p:cNvSpPr>
          <p:nvPr>
            <p:ph type="dt" sz="half" idx="10"/>
          </p:nvPr>
        </p:nvSpPr>
        <p:spPr/>
        <p:txBody>
          <a:bodyPr/>
          <a:lstStyle/>
          <a:p>
            <a:fld id="{F9171103-52A0-4D3E-9FAB-1F7681E79932}" type="datetimeFigureOut">
              <a:rPr lang="hr-HR" smtClean="0"/>
              <a:t>3.10.2016.</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1D0DE2AE-4777-4DE8-882F-09DC8318D564}" type="slidenum">
              <a:rPr lang="hr-HR" smtClean="0"/>
              <a:t>‹#›</a:t>
            </a:fld>
            <a:endParaRPr lang="hr-HR"/>
          </a:p>
        </p:txBody>
      </p:sp>
    </p:spTree>
    <p:extLst>
      <p:ext uri="{BB962C8B-B14F-4D97-AF65-F5344CB8AC3E}">
        <p14:creationId xmlns:p14="http://schemas.microsoft.com/office/powerpoint/2010/main" val="751409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F9171103-52A0-4D3E-9FAB-1F7681E79932}" type="datetimeFigureOut">
              <a:rPr lang="hr-HR" smtClean="0"/>
              <a:t>3.10.2016.</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1D0DE2AE-4777-4DE8-882F-09DC8318D564}" type="slidenum">
              <a:rPr lang="hr-HR" smtClean="0"/>
              <a:t>‹#›</a:t>
            </a:fld>
            <a:endParaRPr lang="hr-HR"/>
          </a:p>
        </p:txBody>
      </p:sp>
    </p:spTree>
    <p:extLst>
      <p:ext uri="{BB962C8B-B14F-4D97-AF65-F5344CB8AC3E}">
        <p14:creationId xmlns:p14="http://schemas.microsoft.com/office/powerpoint/2010/main" val="4027471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smtClean="0"/>
              <a:t>Uredite stil naslova matrice</a:t>
            </a:r>
            <a:endParaRPr lang="hr-HR"/>
          </a:p>
        </p:txBody>
      </p:sp>
      <p:sp>
        <p:nvSpPr>
          <p:cNvPr id="3" name="Rezervirano mjesto sadržaja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F9171103-52A0-4D3E-9FAB-1F7681E79932}" type="datetimeFigureOut">
              <a:rPr lang="hr-HR" smtClean="0"/>
              <a:t>3.10.2016.</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1D0DE2AE-4777-4DE8-882F-09DC8318D564}" type="slidenum">
              <a:rPr lang="hr-HR" smtClean="0"/>
              <a:t>‹#›</a:t>
            </a:fld>
            <a:endParaRPr lang="hr-HR"/>
          </a:p>
        </p:txBody>
      </p:sp>
    </p:spTree>
    <p:extLst>
      <p:ext uri="{BB962C8B-B14F-4D97-AF65-F5344CB8AC3E}">
        <p14:creationId xmlns:p14="http://schemas.microsoft.com/office/powerpoint/2010/main" val="3549320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smtClean="0"/>
              <a:t>Uredite stil naslova matrice</a:t>
            </a:r>
            <a:endParaRPr lang="hr-HR"/>
          </a:p>
        </p:txBody>
      </p:sp>
      <p:sp>
        <p:nvSpPr>
          <p:cNvPr id="3" name="Rezervirano mjesto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F9171103-52A0-4D3E-9FAB-1F7681E79932}" type="datetimeFigureOut">
              <a:rPr lang="hr-HR" smtClean="0"/>
              <a:t>3.10.2016.</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1D0DE2AE-4777-4DE8-882F-09DC8318D564}" type="slidenum">
              <a:rPr lang="hr-HR" smtClean="0"/>
              <a:t>‹#›</a:t>
            </a:fld>
            <a:endParaRPr lang="hr-HR"/>
          </a:p>
        </p:txBody>
      </p:sp>
    </p:spTree>
    <p:extLst>
      <p:ext uri="{BB962C8B-B14F-4D97-AF65-F5344CB8AC3E}">
        <p14:creationId xmlns:p14="http://schemas.microsoft.com/office/powerpoint/2010/main" val="1615918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smtClean="0"/>
              <a:t>Uredite stil naslova matrice</a:t>
            </a:r>
            <a:endParaRPr lang="hr-HR"/>
          </a:p>
        </p:txBody>
      </p:sp>
      <p:sp>
        <p:nvSpPr>
          <p:cNvPr id="3" name="Rezervirano mjesto tekst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171103-52A0-4D3E-9FAB-1F7681E79932}" type="datetimeFigureOut">
              <a:rPr lang="hr-HR" smtClean="0"/>
              <a:t>3.10.2016.</a:t>
            </a:fld>
            <a:endParaRPr lang="hr-HR"/>
          </a:p>
        </p:txBody>
      </p:sp>
      <p:sp>
        <p:nvSpPr>
          <p:cNvPr id="5" name="Rezervirano mjesto podnožj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0DE2AE-4777-4DE8-882F-09DC8318D564}" type="slidenum">
              <a:rPr lang="hr-HR" smtClean="0"/>
              <a:t>‹#›</a:t>
            </a:fld>
            <a:endParaRPr lang="hr-HR"/>
          </a:p>
        </p:txBody>
      </p:sp>
    </p:spTree>
    <p:extLst>
      <p:ext uri="{BB962C8B-B14F-4D97-AF65-F5344CB8AC3E}">
        <p14:creationId xmlns:p14="http://schemas.microsoft.com/office/powerpoint/2010/main" val="2174385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hyperlink" Target="http://creativecommons.org/licenses/by-sa/3.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www.ucitelji.hr/Naslovnica/Dabar.aspx" TargetMode="External"/><Relationship Id="rId1" Type="http://schemas.openxmlformats.org/officeDocument/2006/relationships/slideLayout" Target="../slideLayouts/slideLayout2.xml"/><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482284"/>
            <a:ext cx="9144000" cy="1372643"/>
          </a:xfrm>
        </p:spPr>
        <p:txBody>
          <a:bodyPr>
            <a:noAutofit/>
          </a:bodyPr>
          <a:lstStyle/>
          <a:p>
            <a:r>
              <a:rPr lang="nl-NL" sz="5800" b="1" dirty="0">
                <a:solidFill>
                  <a:srgbClr val="0070C0"/>
                </a:solidFill>
                <a:effectLst>
                  <a:outerShdw blurRad="38100" dist="38100" dir="2700000" algn="tl">
                    <a:srgbClr val="000000">
                      <a:alpha val="43137"/>
                    </a:srgbClr>
                  </a:outerShdw>
                </a:effectLst>
              </a:rPr>
              <a:t>Dabar je više od natjecanja, </a:t>
            </a:r>
            <a:endParaRPr lang="hr-HR" sz="5800" dirty="0">
              <a:solidFill>
                <a:srgbClr val="0070C0"/>
              </a:solidFill>
              <a:effectLst>
                <a:outerShdw blurRad="38100" dist="38100" dir="2700000" algn="tl">
                  <a:srgbClr val="000000">
                    <a:alpha val="43137"/>
                  </a:srgbClr>
                </a:outerShdw>
              </a:effectLst>
            </a:endParaRPr>
          </a:p>
        </p:txBody>
      </p:sp>
      <p:sp>
        <p:nvSpPr>
          <p:cNvPr id="3" name="Podnaslov 2"/>
          <p:cNvSpPr>
            <a:spLocks noGrp="1"/>
          </p:cNvSpPr>
          <p:nvPr>
            <p:ph type="subTitle" idx="1"/>
          </p:nvPr>
        </p:nvSpPr>
        <p:spPr>
          <a:xfrm>
            <a:off x="2667000" y="3526972"/>
            <a:ext cx="6858000" cy="855617"/>
          </a:xfrm>
        </p:spPr>
        <p:txBody>
          <a:bodyPr/>
          <a:lstStyle/>
          <a:p>
            <a:r>
              <a:rPr lang="hr-HR" dirty="0" smtClean="0"/>
              <a:t>Rujan 2016.</a:t>
            </a:r>
            <a:endParaRPr lang="hr-HR" dirty="0"/>
          </a:p>
        </p:txBody>
      </p:sp>
      <p:sp>
        <p:nvSpPr>
          <p:cNvPr id="4" name="Pravokutnik 3"/>
          <p:cNvSpPr/>
          <p:nvPr/>
        </p:nvSpPr>
        <p:spPr>
          <a:xfrm>
            <a:off x="1524000" y="1854927"/>
            <a:ext cx="9144000" cy="1015663"/>
          </a:xfrm>
          <a:prstGeom prst="rect">
            <a:avLst/>
          </a:prstGeom>
          <a:noFill/>
        </p:spPr>
        <p:txBody>
          <a:bodyPr wrap="square" lIns="91440" tIns="45720" rIns="91440" bIns="45720">
            <a:spAutoFit/>
          </a:bodyPr>
          <a:lstStyle/>
          <a:p>
            <a:pPr algn="ctr"/>
            <a:r>
              <a:rPr lang="nl-NL" sz="6000" b="1" dirty="0">
                <a:solidFill>
                  <a:srgbClr val="0070C0"/>
                </a:solidFill>
                <a:effectLst>
                  <a:outerShdw blurRad="38100" dist="38100" dir="2700000" algn="tl">
                    <a:srgbClr val="000000">
                      <a:alpha val="43137"/>
                    </a:srgbClr>
                  </a:outerShdw>
                  <a:reflection blurRad="6350" stA="55000" endA="300" endPos="45500" dir="5400000" sy="-100000" algn="bl" rotWithShape="0"/>
                </a:effectLst>
              </a:rPr>
              <a:t>Dabar je izazov!</a:t>
            </a:r>
            <a:endParaRPr lang="hr-HR" sz="60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5000" endA="300" endPos="45500" dir="5400000" sy="-100000" algn="bl" rotWithShape="0"/>
              </a:effectLst>
            </a:endParaRPr>
          </a:p>
        </p:txBody>
      </p:sp>
      <p:pic>
        <p:nvPicPr>
          <p:cNvPr id="5" name="Slika 4"/>
          <p:cNvPicPr>
            <a:picLocks noChangeAspect="1"/>
          </p:cNvPicPr>
          <p:nvPr/>
        </p:nvPicPr>
        <p:blipFill>
          <a:blip r:embed="rId2"/>
          <a:stretch>
            <a:fillRect/>
          </a:stretch>
        </p:blipFill>
        <p:spPr>
          <a:xfrm>
            <a:off x="1524000" y="4327942"/>
            <a:ext cx="9144000" cy="2530059"/>
          </a:xfrm>
          <a:prstGeom prst="rect">
            <a:avLst/>
          </a:prstGeom>
        </p:spPr>
      </p:pic>
    </p:spTree>
    <p:extLst>
      <p:ext uri="{BB962C8B-B14F-4D97-AF65-F5344CB8AC3E}">
        <p14:creationId xmlns:p14="http://schemas.microsoft.com/office/powerpoint/2010/main" val="55349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55600" y="365125"/>
            <a:ext cx="10998200" cy="701675"/>
          </a:xfrm>
        </p:spPr>
        <p:txBody>
          <a:bodyPr/>
          <a:lstStyle/>
          <a:p>
            <a:r>
              <a:rPr lang="hr-HR" dirty="0" smtClean="0"/>
              <a:t>Posjet</a:t>
            </a:r>
            <a:endParaRPr lang="hr-HR" dirty="0"/>
          </a:p>
        </p:txBody>
      </p:sp>
      <p:sp>
        <p:nvSpPr>
          <p:cNvPr id="3" name="Rezervirano mjesto sadržaja 2"/>
          <p:cNvSpPr>
            <a:spLocks noGrp="1"/>
          </p:cNvSpPr>
          <p:nvPr>
            <p:ph idx="1"/>
          </p:nvPr>
        </p:nvSpPr>
        <p:spPr>
          <a:xfrm>
            <a:off x="508000" y="1066800"/>
            <a:ext cx="10731500" cy="5575300"/>
          </a:xfrm>
        </p:spPr>
        <p:txBody>
          <a:bodyPr>
            <a:normAutofit fontScale="92500" lnSpcReduction="20000"/>
          </a:bodyPr>
          <a:lstStyle/>
          <a:p>
            <a:pPr marL="0" indent="0">
              <a:buNone/>
            </a:pPr>
            <a:r>
              <a:rPr lang="hr-HR" dirty="0" smtClean="0"/>
              <a:t>Gospođa </a:t>
            </a:r>
            <a:r>
              <a:rPr lang="hr-HR" dirty="0"/>
              <a:t>Dabar ima 4 prijateljice. One žive u različitim gradovima. Svako poslijepodne gospođa Dabar će posjetiti jednu od njih. Na svom putu prati strjelice, koje su prvi dan postavljene tako da pokazuju na put u lijevo. Kad prođe strjelicu, strjelica se okrene i pokazuje na drugu stranu. </a:t>
            </a:r>
          </a:p>
          <a:p>
            <a:pPr marL="0" indent="0">
              <a:buNone/>
            </a:pPr>
            <a:r>
              <a:rPr lang="hr-HR" dirty="0"/>
              <a:t>Prateći strjelice, gospođa Dabar je 1. dan završila u gradu W, a drugi dan u gradu Y.</a:t>
            </a:r>
          </a:p>
          <a:p>
            <a:pPr marL="0" indent="0">
              <a:buNone/>
            </a:pPr>
            <a:r>
              <a:rPr lang="hr-HR" dirty="0"/>
              <a:t>Koji grad je gospođa Dabar posjetila 30. dan?</a:t>
            </a:r>
            <a:br>
              <a:rPr lang="hr-HR" dirty="0"/>
            </a:br>
            <a:endParaRPr lang="hr-HR" dirty="0"/>
          </a:p>
          <a:p>
            <a:pPr marL="514350" indent="-514350">
              <a:buFont typeface="+mj-lt"/>
              <a:buAutoNum type="alphaLcParenR"/>
            </a:pPr>
            <a:r>
              <a:rPr lang="hr-HR" dirty="0"/>
              <a:t>Grad W</a:t>
            </a:r>
            <a:br>
              <a:rPr lang="hr-HR" dirty="0"/>
            </a:br>
            <a:endParaRPr lang="hr-HR" dirty="0"/>
          </a:p>
          <a:p>
            <a:pPr marL="514350" indent="-514350">
              <a:buFont typeface="+mj-lt"/>
              <a:buAutoNum type="alphaLcParenR"/>
            </a:pPr>
            <a:r>
              <a:rPr lang="hr-HR" dirty="0"/>
              <a:t>Grad X</a:t>
            </a:r>
            <a:br>
              <a:rPr lang="hr-HR" dirty="0"/>
            </a:br>
            <a:endParaRPr lang="hr-HR" dirty="0"/>
          </a:p>
          <a:p>
            <a:pPr marL="514350" indent="-514350">
              <a:buFont typeface="+mj-lt"/>
              <a:buAutoNum type="alphaLcParenR"/>
            </a:pPr>
            <a:r>
              <a:rPr lang="hr-HR" dirty="0"/>
              <a:t>Grad Y</a:t>
            </a:r>
            <a:br>
              <a:rPr lang="hr-HR" dirty="0"/>
            </a:br>
            <a:endParaRPr lang="hr-HR" dirty="0"/>
          </a:p>
          <a:p>
            <a:pPr marL="514350" indent="-514350">
              <a:buFont typeface="+mj-lt"/>
              <a:buAutoNum type="alphaLcParenR"/>
            </a:pPr>
            <a:r>
              <a:rPr lang="hr-HR" dirty="0"/>
              <a:t>Grad Z</a:t>
            </a:r>
          </a:p>
          <a:p>
            <a:pPr marL="0" indent="0">
              <a:buNone/>
            </a:pPr>
            <a:endParaRPr lang="hr-HR" dirty="0"/>
          </a:p>
        </p:txBody>
      </p:sp>
      <p:pic>
        <p:nvPicPr>
          <p:cNvPr id="4" name="Slika 3"/>
          <p:cNvPicPr>
            <a:picLocks noChangeAspect="1"/>
          </p:cNvPicPr>
          <p:nvPr/>
        </p:nvPicPr>
        <p:blipFill>
          <a:blip r:embed="rId2"/>
          <a:stretch>
            <a:fillRect/>
          </a:stretch>
        </p:blipFill>
        <p:spPr>
          <a:xfrm>
            <a:off x="3965575" y="3681413"/>
            <a:ext cx="4676775" cy="2381250"/>
          </a:xfrm>
          <a:prstGeom prst="rect">
            <a:avLst/>
          </a:prstGeom>
        </p:spPr>
      </p:pic>
    </p:spTree>
    <p:extLst>
      <p:ext uri="{BB962C8B-B14F-4D97-AF65-F5344CB8AC3E}">
        <p14:creationId xmlns:p14="http://schemas.microsoft.com/office/powerpoint/2010/main" val="566796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2"/>
          <a:stretch>
            <a:fillRect/>
          </a:stretch>
        </p:blipFill>
        <p:spPr>
          <a:xfrm>
            <a:off x="5264150" y="4191000"/>
            <a:ext cx="6781800" cy="2667000"/>
          </a:xfrm>
          <a:prstGeom prst="rect">
            <a:avLst/>
          </a:prstGeom>
        </p:spPr>
      </p:pic>
      <p:sp>
        <p:nvSpPr>
          <p:cNvPr id="2" name="Naslov 1"/>
          <p:cNvSpPr>
            <a:spLocks noGrp="1"/>
          </p:cNvSpPr>
          <p:nvPr>
            <p:ph type="title"/>
          </p:nvPr>
        </p:nvSpPr>
        <p:spPr>
          <a:xfrm>
            <a:off x="177800" y="-133747"/>
            <a:ext cx="10515600" cy="1325563"/>
          </a:xfrm>
        </p:spPr>
        <p:txBody>
          <a:bodyPr/>
          <a:lstStyle/>
          <a:p>
            <a:r>
              <a:rPr lang="hr-HR" dirty="0" smtClean="0"/>
              <a:t>Posjetnica</a:t>
            </a:r>
            <a:endParaRPr lang="hr-HR" dirty="0"/>
          </a:p>
        </p:txBody>
      </p:sp>
      <p:sp>
        <p:nvSpPr>
          <p:cNvPr id="3" name="Rezervirano mjesto sadržaja 2"/>
          <p:cNvSpPr>
            <a:spLocks noGrp="1"/>
          </p:cNvSpPr>
          <p:nvPr>
            <p:ph idx="1"/>
          </p:nvPr>
        </p:nvSpPr>
        <p:spPr>
          <a:xfrm>
            <a:off x="520700" y="809625"/>
            <a:ext cx="10515600" cy="4351338"/>
          </a:xfrm>
        </p:spPr>
        <p:txBody>
          <a:bodyPr/>
          <a:lstStyle/>
          <a:p>
            <a:pPr marL="0" indent="0">
              <a:buNone/>
            </a:pPr>
            <a:r>
              <a:rPr lang="hr-HR" dirty="0"/>
              <a:t>Kad A0 list papira (1189mmx841mm) prepolovimo, dobijemo 2 lista veličine A1. Od jednog A1 lista papira možemo dobiti dva A2 lista i tako redom, kako je i prikazano na slici.</a:t>
            </a:r>
            <a:r>
              <a:rPr lang="hr-HR" dirty="0" smtClean="0"/>
              <a:t/>
            </a:r>
            <a:br>
              <a:rPr lang="hr-HR" dirty="0" smtClean="0"/>
            </a:br>
            <a:r>
              <a:rPr lang="hr-HR" dirty="0"/>
              <a:t>Imamo 8 listova papira veličine</a:t>
            </a:r>
            <a:r>
              <a:rPr lang="hr-HR" dirty="0" smtClean="0"/>
              <a:t>:</a:t>
            </a:r>
          </a:p>
          <a:p>
            <a:pPr marL="0" indent="0">
              <a:buNone/>
            </a:pPr>
            <a:r>
              <a:rPr lang="hr-HR" dirty="0" smtClean="0"/>
              <a:t>A1</a:t>
            </a:r>
            <a:r>
              <a:rPr lang="hr-HR" dirty="0"/>
              <a:t>, A2, A3, A4, A5, A6, A7 i A8.</a:t>
            </a:r>
            <a:r>
              <a:rPr lang="hr-HR" dirty="0" smtClean="0"/>
              <a:t/>
            </a:r>
            <a:br>
              <a:rPr lang="hr-HR" dirty="0" smtClean="0"/>
            </a:br>
            <a:endParaRPr lang="hr-HR" dirty="0" smtClean="0"/>
          </a:p>
          <a:p>
            <a:pPr marL="0" indent="0">
              <a:buNone/>
            </a:pPr>
            <a:r>
              <a:rPr lang="hr-HR" dirty="0" smtClean="0"/>
              <a:t>Trebamo </a:t>
            </a:r>
            <a:r>
              <a:rPr lang="hr-HR" dirty="0"/>
              <a:t>19 posjetnica veličine </a:t>
            </a:r>
            <a:r>
              <a:rPr lang="hr-HR" dirty="0" smtClean="0"/>
              <a:t>A8.</a:t>
            </a:r>
            <a:endParaRPr lang="hr-HR" dirty="0"/>
          </a:p>
          <a:p>
            <a:pPr marL="0" indent="0">
              <a:buNone/>
            </a:pPr>
            <a:r>
              <a:rPr lang="hr-HR" dirty="0" smtClean="0"/>
              <a:t>Ako </a:t>
            </a:r>
            <a:r>
              <a:rPr lang="hr-HR" dirty="0"/>
              <a:t>želimo maksimalno iskoristiti papir, </a:t>
            </a:r>
            <a:endParaRPr lang="hr-HR" dirty="0" smtClean="0"/>
          </a:p>
          <a:p>
            <a:pPr marL="0" indent="0">
              <a:buNone/>
            </a:pPr>
            <a:r>
              <a:rPr lang="hr-HR" dirty="0" smtClean="0"/>
              <a:t>koje </a:t>
            </a:r>
            <a:r>
              <a:rPr lang="hr-HR" dirty="0"/>
              <a:t>ćemo veličine listove papira koristiti?</a:t>
            </a:r>
          </a:p>
        </p:txBody>
      </p:sp>
      <p:pic>
        <p:nvPicPr>
          <p:cNvPr id="4" name="Slika 3"/>
          <p:cNvPicPr>
            <a:picLocks noChangeAspect="1"/>
          </p:cNvPicPr>
          <p:nvPr/>
        </p:nvPicPr>
        <p:blipFill>
          <a:blip r:embed="rId3"/>
          <a:stretch>
            <a:fillRect/>
          </a:stretch>
        </p:blipFill>
        <p:spPr>
          <a:xfrm>
            <a:off x="9340850" y="1563688"/>
            <a:ext cx="2705100" cy="3733800"/>
          </a:xfrm>
          <a:prstGeom prst="rect">
            <a:avLst/>
          </a:prstGeom>
        </p:spPr>
      </p:pic>
      <p:sp>
        <p:nvSpPr>
          <p:cNvPr id="6" name="TekstniOkvir 5"/>
          <p:cNvSpPr txBox="1"/>
          <p:nvPr/>
        </p:nvSpPr>
        <p:spPr>
          <a:xfrm>
            <a:off x="622300" y="4854019"/>
            <a:ext cx="2603500" cy="2092881"/>
          </a:xfrm>
          <a:prstGeom prst="rect">
            <a:avLst/>
          </a:prstGeom>
          <a:noFill/>
        </p:spPr>
        <p:txBody>
          <a:bodyPr wrap="square" rtlCol="0">
            <a:spAutoFit/>
          </a:bodyPr>
          <a:lstStyle/>
          <a:p>
            <a:pPr marL="342900" indent="-342900">
              <a:buFont typeface="+mj-lt"/>
              <a:buAutoNum type="alphaLcParenR"/>
            </a:pPr>
            <a:r>
              <a:rPr lang="hr-HR" sz="2800" dirty="0" smtClean="0"/>
              <a:t>A5</a:t>
            </a:r>
            <a:r>
              <a:rPr lang="hr-HR" sz="2800" dirty="0"/>
              <a:t>, A6 i </a:t>
            </a:r>
            <a:r>
              <a:rPr lang="hr-HR" sz="2800" dirty="0" smtClean="0"/>
              <a:t>A8</a:t>
            </a:r>
            <a:endParaRPr lang="hr-HR" sz="2800" dirty="0"/>
          </a:p>
          <a:p>
            <a:pPr marL="342900" indent="-342900">
              <a:buFont typeface="+mj-lt"/>
              <a:buAutoNum type="alphaLcParenR"/>
            </a:pPr>
            <a:r>
              <a:rPr lang="hr-HR" sz="2800" dirty="0" smtClean="0"/>
              <a:t>A4, A7 i A8</a:t>
            </a:r>
          </a:p>
          <a:p>
            <a:pPr marL="342900" indent="-342900">
              <a:buFont typeface="+mj-lt"/>
              <a:buAutoNum type="alphaLcParenR"/>
            </a:pPr>
            <a:r>
              <a:rPr lang="hr-HR" sz="2800" dirty="0" smtClean="0"/>
              <a:t>A3 </a:t>
            </a:r>
            <a:r>
              <a:rPr lang="hr-HR" sz="2800" dirty="0"/>
              <a:t>i </a:t>
            </a:r>
            <a:r>
              <a:rPr lang="hr-HR" sz="2800" dirty="0" smtClean="0"/>
              <a:t>A7</a:t>
            </a:r>
            <a:endParaRPr lang="hr-HR" sz="2800" dirty="0"/>
          </a:p>
          <a:p>
            <a:pPr marL="342900" indent="-342900">
              <a:buFont typeface="+mj-lt"/>
              <a:buAutoNum type="alphaLcParenR"/>
            </a:pPr>
            <a:r>
              <a:rPr lang="hr-HR" sz="2800" dirty="0"/>
              <a:t>A4 i A6</a:t>
            </a:r>
          </a:p>
          <a:p>
            <a:endParaRPr lang="hr-HR" dirty="0"/>
          </a:p>
        </p:txBody>
      </p:sp>
    </p:spTree>
    <p:extLst>
      <p:ext uri="{BB962C8B-B14F-4D97-AF65-F5344CB8AC3E}">
        <p14:creationId xmlns:p14="http://schemas.microsoft.com/office/powerpoint/2010/main" val="2127792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28600" y="365125"/>
            <a:ext cx="11125200" cy="244475"/>
          </a:xfrm>
        </p:spPr>
        <p:txBody>
          <a:bodyPr>
            <a:normAutofit fontScale="90000"/>
          </a:bodyPr>
          <a:lstStyle/>
          <a:p>
            <a:r>
              <a:rPr lang="hr-HR" dirty="0" smtClean="0"/>
              <a:t>Pretakanje vode</a:t>
            </a:r>
            <a:endParaRPr lang="hr-HR" dirty="0"/>
          </a:p>
        </p:txBody>
      </p:sp>
      <p:sp>
        <p:nvSpPr>
          <p:cNvPr id="3" name="Rezervirano mjesto sadržaja 2"/>
          <p:cNvSpPr>
            <a:spLocks noGrp="1"/>
          </p:cNvSpPr>
          <p:nvPr>
            <p:ph idx="1"/>
          </p:nvPr>
        </p:nvSpPr>
        <p:spPr>
          <a:xfrm>
            <a:off x="515936" y="733425"/>
            <a:ext cx="10515600" cy="4351338"/>
          </a:xfrm>
        </p:spPr>
        <p:txBody>
          <a:bodyPr/>
          <a:lstStyle/>
          <a:p>
            <a:pPr marL="0" indent="0">
              <a:buNone/>
            </a:pPr>
            <a:r>
              <a:rPr lang="hr-HR" dirty="0" err="1" smtClean="0"/>
              <a:t>Dabrići</a:t>
            </a:r>
            <a:r>
              <a:rPr lang="hr-HR" dirty="0" smtClean="0"/>
              <a:t> </a:t>
            </a:r>
            <a:r>
              <a:rPr lang="hr-HR" dirty="0"/>
              <a:t>se igraju na obali jezera. Imaju dvije posude. U posudu A stane 5dcl vode, a u posudu B 7dcl. Posude mogu:</a:t>
            </a:r>
          </a:p>
          <a:p>
            <a:pPr marL="0" indent="0">
              <a:buNone/>
            </a:pPr>
            <a:r>
              <a:rPr lang="hr-HR" dirty="0"/>
              <a:t>→ napuniti vodom iz jezera, što se može označiti kao J-&gt;A ili J-&gt;B</a:t>
            </a:r>
          </a:p>
          <a:p>
            <a:pPr marL="0" indent="0">
              <a:buNone/>
            </a:pPr>
            <a:r>
              <a:rPr lang="hr-HR" dirty="0"/>
              <a:t>→ izliti vodu u jezero A-&gt;J, B-&gt;J</a:t>
            </a:r>
          </a:p>
          <a:p>
            <a:pPr marL="0" indent="0">
              <a:buNone/>
            </a:pPr>
            <a:r>
              <a:rPr lang="hr-HR" dirty="0"/>
              <a:t>→ pretočiti vodu iz jedne u drugu posudu (dok prva posuda ne bude prazna ili dok se druga posuda ne napuni do vrha) A-&gt;B, B-&gt;A</a:t>
            </a:r>
          </a:p>
          <a:p>
            <a:pPr marL="0" indent="0">
              <a:buNone/>
            </a:pPr>
            <a:r>
              <a:rPr lang="hr-HR" dirty="0"/>
              <a:t>U početku su obje posude prazne. Nakon toga, </a:t>
            </a:r>
            <a:r>
              <a:rPr lang="hr-HR" dirty="0" err="1"/>
              <a:t>dabrići</a:t>
            </a:r>
            <a:r>
              <a:rPr lang="hr-HR" dirty="0"/>
              <a:t> su napravili sljedeće:</a:t>
            </a:r>
          </a:p>
          <a:p>
            <a:pPr marL="0" indent="0">
              <a:buNone/>
            </a:pPr>
            <a:endParaRPr lang="hr-HR" dirty="0"/>
          </a:p>
        </p:txBody>
      </p:sp>
      <p:pic>
        <p:nvPicPr>
          <p:cNvPr id="5" name="Slika 4"/>
          <p:cNvPicPr>
            <a:picLocks noChangeAspect="1"/>
          </p:cNvPicPr>
          <p:nvPr/>
        </p:nvPicPr>
        <p:blipFill>
          <a:blip r:embed="rId2"/>
          <a:stretch>
            <a:fillRect/>
          </a:stretch>
        </p:blipFill>
        <p:spPr>
          <a:xfrm>
            <a:off x="10604500" y="3102930"/>
            <a:ext cx="1257299" cy="3394708"/>
          </a:xfrm>
          <a:prstGeom prst="rect">
            <a:avLst/>
          </a:prstGeom>
        </p:spPr>
      </p:pic>
      <p:sp>
        <p:nvSpPr>
          <p:cNvPr id="6" name="TekstniOkvir 5"/>
          <p:cNvSpPr txBox="1"/>
          <p:nvPr/>
        </p:nvSpPr>
        <p:spPr>
          <a:xfrm>
            <a:off x="2794000" y="4142423"/>
            <a:ext cx="8140700" cy="2954655"/>
          </a:xfrm>
          <a:prstGeom prst="rect">
            <a:avLst/>
          </a:prstGeom>
          <a:noFill/>
        </p:spPr>
        <p:txBody>
          <a:bodyPr wrap="square" rtlCol="0">
            <a:spAutoFit/>
          </a:bodyPr>
          <a:lstStyle/>
          <a:p>
            <a:r>
              <a:rPr lang="pl-PL" sz="2800" dirty="0"/>
              <a:t>Koliko je na kraju bilo vode u posudi B?</a:t>
            </a:r>
            <a:br>
              <a:rPr lang="pl-PL" sz="2800" dirty="0"/>
            </a:br>
            <a:endParaRPr lang="pl-PL" sz="2800" dirty="0"/>
          </a:p>
          <a:p>
            <a:pPr marL="457200" indent="-457200">
              <a:buFont typeface="Arial" panose="020B0604020202020204" pitchFamily="34" charset="0"/>
              <a:buChar char="•"/>
            </a:pPr>
            <a:r>
              <a:rPr lang="pl-PL" sz="2800" dirty="0"/>
              <a:t>5 </a:t>
            </a:r>
            <a:r>
              <a:rPr lang="pl-PL" sz="2800" dirty="0" smtClean="0"/>
              <a:t>dcl</a:t>
            </a:r>
            <a:endParaRPr lang="pl-PL" sz="2800" dirty="0"/>
          </a:p>
          <a:p>
            <a:pPr marL="457200" indent="-457200">
              <a:buFont typeface="Arial" panose="020B0604020202020204" pitchFamily="34" charset="0"/>
              <a:buChar char="•"/>
            </a:pPr>
            <a:r>
              <a:rPr lang="pl-PL" sz="2800" dirty="0"/>
              <a:t>3 </a:t>
            </a:r>
            <a:r>
              <a:rPr lang="pl-PL" sz="2800" dirty="0" smtClean="0"/>
              <a:t>dcl</a:t>
            </a:r>
            <a:endParaRPr lang="pl-PL" sz="2800" dirty="0"/>
          </a:p>
          <a:p>
            <a:pPr marL="457200" indent="-457200">
              <a:buFont typeface="Arial" panose="020B0604020202020204" pitchFamily="34" charset="0"/>
              <a:buChar char="•"/>
            </a:pPr>
            <a:r>
              <a:rPr lang="pl-PL" sz="2800" dirty="0"/>
              <a:t>2 </a:t>
            </a:r>
            <a:r>
              <a:rPr lang="pl-PL" sz="2800" dirty="0" smtClean="0"/>
              <a:t>dcl</a:t>
            </a:r>
            <a:endParaRPr lang="pl-PL" sz="2800" dirty="0"/>
          </a:p>
          <a:p>
            <a:pPr marL="457200" indent="-457200">
              <a:buFont typeface="Arial" panose="020B0604020202020204" pitchFamily="34" charset="0"/>
              <a:buChar char="•"/>
            </a:pPr>
            <a:r>
              <a:rPr lang="pl-PL" sz="2800" dirty="0"/>
              <a:t>7 dcl</a:t>
            </a:r>
          </a:p>
          <a:p>
            <a:endParaRPr lang="hr-HR" dirty="0"/>
          </a:p>
        </p:txBody>
      </p:sp>
    </p:spTree>
    <p:extLst>
      <p:ext uri="{BB962C8B-B14F-4D97-AF65-F5344CB8AC3E}">
        <p14:creationId xmlns:p14="http://schemas.microsoft.com/office/powerpoint/2010/main" val="4142092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5900" y="111125"/>
            <a:ext cx="10490200" cy="752475"/>
          </a:xfrm>
        </p:spPr>
        <p:txBody>
          <a:bodyPr/>
          <a:lstStyle/>
          <a:p>
            <a:r>
              <a:rPr lang="hr-HR" dirty="0" smtClean="0"/>
              <a:t>Prijateljstvo</a:t>
            </a:r>
            <a:endParaRPr lang="hr-HR" dirty="0"/>
          </a:p>
        </p:txBody>
      </p:sp>
      <p:sp>
        <p:nvSpPr>
          <p:cNvPr id="3" name="Rezervirano mjesto sadržaja 2"/>
          <p:cNvSpPr>
            <a:spLocks noGrp="1"/>
          </p:cNvSpPr>
          <p:nvPr>
            <p:ph idx="1"/>
          </p:nvPr>
        </p:nvSpPr>
        <p:spPr>
          <a:xfrm>
            <a:off x="495300" y="1023937"/>
            <a:ext cx="11239500" cy="5638800"/>
          </a:xfrm>
        </p:spPr>
        <p:txBody>
          <a:bodyPr>
            <a:normAutofit/>
          </a:bodyPr>
          <a:lstStyle/>
          <a:p>
            <a:pPr marL="0" indent="0">
              <a:buNone/>
            </a:pPr>
            <a:r>
              <a:rPr lang="hr-HR" dirty="0" smtClean="0"/>
              <a:t>Upitani za svoje prijatelje, dabrovi su rekli sljedeće:</a:t>
            </a:r>
          </a:p>
          <a:p>
            <a:pPr marL="0" indent="0">
              <a:buNone/>
            </a:pPr>
            <a:endParaRPr lang="hr-HR" dirty="0" smtClean="0"/>
          </a:p>
          <a:p>
            <a:r>
              <a:rPr lang="hr-HR" dirty="0" smtClean="0"/>
              <a:t>Marko je prijatelj s Laurom, Davidom i Patrikom</a:t>
            </a:r>
          </a:p>
          <a:p>
            <a:r>
              <a:rPr lang="hr-HR" dirty="0" smtClean="0"/>
              <a:t>David je prijatelj s Markom i Anom</a:t>
            </a:r>
          </a:p>
          <a:p>
            <a:r>
              <a:rPr lang="hr-HR" dirty="0" smtClean="0"/>
              <a:t>Ana je prijatelj s Markom</a:t>
            </a:r>
          </a:p>
          <a:p>
            <a:r>
              <a:rPr lang="hr-HR" dirty="0" smtClean="0"/>
              <a:t>Patrik je prijatelj s Markom i Laurom</a:t>
            </a:r>
          </a:p>
          <a:p>
            <a:r>
              <a:rPr lang="hr-HR" dirty="0" smtClean="0"/>
              <a:t>Laura je prijatelj s Markom i Patrikom</a:t>
            </a:r>
          </a:p>
          <a:p>
            <a:pPr marL="0" indent="0">
              <a:buNone/>
            </a:pPr>
            <a:r>
              <a:rPr lang="hr-HR" dirty="0" smtClean="0"/>
              <a:t>Nakon toga nacrtali su svoje prijateljstvo, na način da je svaki dabar predstavljen kružićem, a prijateljstvo među dabrovima linijom. Ali... zaboravili su napisati imena pored krugova.</a:t>
            </a:r>
            <a:endParaRPr lang="hr-HR" dirty="0"/>
          </a:p>
        </p:txBody>
      </p:sp>
      <p:pic>
        <p:nvPicPr>
          <p:cNvPr id="4" name="Slika 3"/>
          <p:cNvPicPr>
            <a:picLocks noChangeAspect="1"/>
          </p:cNvPicPr>
          <p:nvPr/>
        </p:nvPicPr>
        <p:blipFill>
          <a:blip r:embed="rId2"/>
          <a:stretch>
            <a:fillRect/>
          </a:stretch>
        </p:blipFill>
        <p:spPr>
          <a:xfrm>
            <a:off x="8039100" y="2405062"/>
            <a:ext cx="2667000" cy="1438275"/>
          </a:xfrm>
          <a:prstGeom prst="rect">
            <a:avLst/>
          </a:prstGeom>
        </p:spPr>
      </p:pic>
    </p:spTree>
    <p:extLst>
      <p:ext uri="{BB962C8B-B14F-4D97-AF65-F5344CB8AC3E}">
        <p14:creationId xmlns:p14="http://schemas.microsoft.com/office/powerpoint/2010/main" val="506886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sadržaja 3"/>
          <p:cNvSpPr>
            <a:spLocks noGrp="1"/>
          </p:cNvSpPr>
          <p:nvPr>
            <p:ph idx="1"/>
          </p:nvPr>
        </p:nvSpPr>
        <p:spPr>
          <a:xfrm>
            <a:off x="584200" y="457201"/>
            <a:ext cx="10769600" cy="4480201"/>
          </a:xfrm>
          <a:prstGeom prst="rect">
            <a:avLst/>
          </a:prstGeom>
        </p:spPr>
        <p:txBody>
          <a:bodyPr wrap="square">
            <a:spAutoFit/>
          </a:bodyPr>
          <a:lstStyle/>
          <a:p>
            <a:pPr marL="0" indent="0">
              <a:buNone/>
            </a:pPr>
            <a:r>
              <a:rPr lang="hr-HR" dirty="0" smtClean="0"/>
              <a:t>Ako se usporede navedena prijateljstva, otkrit ćemo da je na slici prikazano još jedno prijateljstvo koje nije navedeno u tekstu.</a:t>
            </a:r>
          </a:p>
          <a:p>
            <a:endParaRPr lang="hr-HR" dirty="0" smtClean="0"/>
          </a:p>
          <a:p>
            <a:pPr marL="0" indent="0">
              <a:buNone/>
            </a:pPr>
            <a:r>
              <a:rPr lang="hr-HR" dirty="0" smtClean="0"/>
              <a:t>Koja je od sljedećih tvrdnji točna?</a:t>
            </a:r>
          </a:p>
          <a:p>
            <a:pPr marL="0" indent="0">
              <a:buNone/>
            </a:pPr>
            <a:endParaRPr lang="hr-HR" dirty="0" smtClean="0"/>
          </a:p>
          <a:p>
            <a:r>
              <a:rPr lang="hr-HR" dirty="0" smtClean="0"/>
              <a:t>David i Patrik su prijatelji. </a:t>
            </a:r>
          </a:p>
          <a:p>
            <a:r>
              <a:rPr lang="hr-HR" dirty="0" smtClean="0"/>
              <a:t>David ima još jednog prijatelja, ali ne znamo koga. </a:t>
            </a:r>
          </a:p>
          <a:p>
            <a:r>
              <a:rPr lang="hr-HR" dirty="0" smtClean="0"/>
              <a:t>Ana ima još jednog prijatelja, ali ne znamo koga.</a:t>
            </a:r>
          </a:p>
          <a:p>
            <a:r>
              <a:rPr lang="hr-HR" dirty="0" smtClean="0"/>
              <a:t>Nemamo dovoljno informacija za bilo koju od navedenih tvrdnji. </a:t>
            </a:r>
            <a:endParaRPr lang="hr-HR" dirty="0"/>
          </a:p>
        </p:txBody>
      </p:sp>
    </p:spTree>
    <p:extLst>
      <p:ext uri="{BB962C8B-B14F-4D97-AF65-F5344CB8AC3E}">
        <p14:creationId xmlns:p14="http://schemas.microsoft.com/office/powerpoint/2010/main" val="2592878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0500" y="123825"/>
            <a:ext cx="10210800" cy="841375"/>
          </a:xfrm>
        </p:spPr>
        <p:txBody>
          <a:bodyPr>
            <a:normAutofit/>
          </a:bodyPr>
          <a:lstStyle/>
          <a:p>
            <a:r>
              <a:rPr lang="hr-HR" sz="4000" dirty="0" smtClean="0"/>
              <a:t>QB kod</a:t>
            </a:r>
            <a:endParaRPr lang="hr-HR" sz="4000" dirty="0"/>
          </a:p>
        </p:txBody>
      </p:sp>
      <p:sp>
        <p:nvSpPr>
          <p:cNvPr id="3" name="Rezervirano mjesto sadržaja 2"/>
          <p:cNvSpPr>
            <a:spLocks noGrp="1"/>
          </p:cNvSpPr>
          <p:nvPr>
            <p:ph idx="1"/>
          </p:nvPr>
        </p:nvSpPr>
        <p:spPr>
          <a:xfrm>
            <a:off x="482600" y="965200"/>
            <a:ext cx="10922000" cy="4351338"/>
          </a:xfrm>
        </p:spPr>
        <p:txBody>
          <a:bodyPr/>
          <a:lstStyle/>
          <a:p>
            <a:pPr marL="0" indent="0">
              <a:buNone/>
            </a:pPr>
            <a:r>
              <a:rPr lang="hr-HR" dirty="0" smtClean="0"/>
              <a:t>Dabrovi žele kodirati brojeve i razvili su Brzi-Dabar-Kod.</a:t>
            </a:r>
          </a:p>
          <a:p>
            <a:pPr marL="0" indent="0">
              <a:buNone/>
            </a:pPr>
            <a:r>
              <a:rPr lang="hr-HR" dirty="0" smtClean="0"/>
              <a:t>BD-Kod je grafički kod koji se sastoji od kvadrata s 3 stupca i 3 reda. Svako polje ima određenu vrijednost. Od dna prema vrhu, s desne prema lijevoj strani, svako sljedeće polje uvijek ima duplo veću vrijednost u odnosu na prethodno. Primjer ispod prikazuje vrijednost prva 4 polja:</a:t>
            </a:r>
            <a:endParaRPr lang="hr-HR" dirty="0"/>
          </a:p>
        </p:txBody>
      </p:sp>
      <p:pic>
        <p:nvPicPr>
          <p:cNvPr id="4" name="Slika 3"/>
          <p:cNvPicPr>
            <a:picLocks noChangeAspect="1"/>
          </p:cNvPicPr>
          <p:nvPr/>
        </p:nvPicPr>
        <p:blipFill>
          <a:blip r:embed="rId2"/>
          <a:stretch>
            <a:fillRect/>
          </a:stretch>
        </p:blipFill>
        <p:spPr>
          <a:xfrm>
            <a:off x="9906000" y="334943"/>
            <a:ext cx="1257300" cy="1181100"/>
          </a:xfrm>
          <a:prstGeom prst="rect">
            <a:avLst/>
          </a:prstGeom>
        </p:spPr>
      </p:pic>
      <p:sp>
        <p:nvSpPr>
          <p:cNvPr id="5" name="TekstniOkvir 4"/>
          <p:cNvSpPr txBox="1"/>
          <p:nvPr/>
        </p:nvSpPr>
        <p:spPr>
          <a:xfrm>
            <a:off x="482600" y="3140869"/>
            <a:ext cx="11188700" cy="1815882"/>
          </a:xfrm>
          <a:prstGeom prst="rect">
            <a:avLst/>
          </a:prstGeom>
          <a:noFill/>
        </p:spPr>
        <p:txBody>
          <a:bodyPr wrap="square" rtlCol="0">
            <a:spAutoFit/>
          </a:bodyPr>
          <a:lstStyle/>
          <a:p>
            <a:r>
              <a:rPr lang="hr-HR" sz="2800" dirty="0"/>
              <a:t>Kada kodiraju brojeve, dabrovi potamne neka polja. Kodirani broj je rezultat vrijednosti zbroja zatamnjenih polja. </a:t>
            </a:r>
            <a:br>
              <a:rPr lang="hr-HR" sz="2800" dirty="0"/>
            </a:br>
            <a:endParaRPr lang="hr-HR" sz="2800" dirty="0"/>
          </a:p>
          <a:p>
            <a:r>
              <a:rPr lang="hr-HR" sz="2800" dirty="0"/>
              <a:t>Kodirani broj 98 (2+32+64) izgleda ovako</a:t>
            </a:r>
            <a:r>
              <a:rPr lang="hr-HR" sz="2800" dirty="0" smtClean="0"/>
              <a:t>:</a:t>
            </a:r>
            <a:endParaRPr lang="hr-HR" sz="2800" dirty="0"/>
          </a:p>
        </p:txBody>
      </p:sp>
      <p:pic>
        <p:nvPicPr>
          <p:cNvPr id="6" name="Slika 5"/>
          <p:cNvPicPr>
            <a:picLocks noChangeAspect="1"/>
          </p:cNvPicPr>
          <p:nvPr/>
        </p:nvPicPr>
        <p:blipFill>
          <a:blip r:embed="rId3"/>
          <a:stretch>
            <a:fillRect/>
          </a:stretch>
        </p:blipFill>
        <p:spPr>
          <a:xfrm>
            <a:off x="10220325" y="3624264"/>
            <a:ext cx="971550" cy="1000125"/>
          </a:xfrm>
          <a:prstGeom prst="rect">
            <a:avLst/>
          </a:prstGeom>
        </p:spPr>
      </p:pic>
      <p:sp>
        <p:nvSpPr>
          <p:cNvPr id="7" name="Pravokutnik 6"/>
          <p:cNvSpPr/>
          <p:nvPr/>
        </p:nvSpPr>
        <p:spPr>
          <a:xfrm>
            <a:off x="482600" y="5020330"/>
            <a:ext cx="7683257" cy="523220"/>
          </a:xfrm>
          <a:prstGeom prst="rect">
            <a:avLst/>
          </a:prstGeom>
        </p:spPr>
        <p:txBody>
          <a:bodyPr wrap="none">
            <a:spAutoFit/>
          </a:bodyPr>
          <a:lstStyle/>
          <a:p>
            <a:r>
              <a:rPr lang="pl-PL" sz="2800" dirty="0" smtClean="0"/>
              <a:t>Koji od sljedeća 4x4 BD-koda prikazuje najveći broj?</a:t>
            </a:r>
            <a:endParaRPr lang="hr-HR" sz="2800" dirty="0"/>
          </a:p>
        </p:txBody>
      </p:sp>
      <p:pic>
        <p:nvPicPr>
          <p:cNvPr id="8" name="Slika 7"/>
          <p:cNvPicPr>
            <a:picLocks noChangeAspect="1"/>
          </p:cNvPicPr>
          <p:nvPr/>
        </p:nvPicPr>
        <p:blipFill>
          <a:blip r:embed="rId4"/>
          <a:stretch>
            <a:fillRect/>
          </a:stretch>
        </p:blipFill>
        <p:spPr>
          <a:xfrm>
            <a:off x="3436816" y="5543550"/>
            <a:ext cx="4410075" cy="1228725"/>
          </a:xfrm>
          <a:prstGeom prst="rect">
            <a:avLst/>
          </a:prstGeom>
        </p:spPr>
      </p:pic>
    </p:spTree>
    <p:extLst>
      <p:ext uri="{BB962C8B-B14F-4D97-AF65-F5344CB8AC3E}">
        <p14:creationId xmlns:p14="http://schemas.microsoft.com/office/powerpoint/2010/main" val="1943485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4000" y="365125"/>
            <a:ext cx="11099800" cy="536575"/>
          </a:xfrm>
        </p:spPr>
        <p:txBody>
          <a:bodyPr>
            <a:normAutofit fontScale="90000"/>
          </a:bodyPr>
          <a:lstStyle/>
          <a:p>
            <a:r>
              <a:rPr lang="hr-HR" dirty="0" smtClean="0"/>
              <a:t>Riječni nadzor</a:t>
            </a:r>
            <a:endParaRPr lang="hr-HR" dirty="0"/>
          </a:p>
        </p:txBody>
      </p:sp>
      <p:sp>
        <p:nvSpPr>
          <p:cNvPr id="3" name="Rezervirano mjesto sadržaja 2"/>
          <p:cNvSpPr>
            <a:spLocks noGrp="1"/>
          </p:cNvSpPr>
          <p:nvPr>
            <p:ph idx="1"/>
          </p:nvPr>
        </p:nvSpPr>
        <p:spPr>
          <a:xfrm>
            <a:off x="546100" y="952500"/>
            <a:ext cx="10515600" cy="4351338"/>
          </a:xfrm>
        </p:spPr>
        <p:txBody>
          <a:bodyPr/>
          <a:lstStyle/>
          <a:p>
            <a:pPr marL="0" indent="0">
              <a:buNone/>
            </a:pPr>
            <a:endParaRPr lang="hr-HR" dirty="0" smtClean="0"/>
          </a:p>
          <a:p>
            <a:pPr marL="0" indent="0">
              <a:buNone/>
            </a:pPr>
            <a:r>
              <a:rPr lang="hr-HR" dirty="0" smtClean="0"/>
              <a:t>Dabrovi </a:t>
            </a:r>
            <a:r>
              <a:rPr lang="hr-HR" dirty="0"/>
              <a:t>žele istražiti rijeku.</a:t>
            </a:r>
          </a:p>
          <a:p>
            <a:endParaRPr lang="hr-HR" dirty="0"/>
          </a:p>
        </p:txBody>
      </p:sp>
      <p:pic>
        <p:nvPicPr>
          <p:cNvPr id="4" name="Slika 3"/>
          <p:cNvPicPr>
            <a:picLocks noChangeAspect="1"/>
          </p:cNvPicPr>
          <p:nvPr/>
        </p:nvPicPr>
        <p:blipFill>
          <a:blip r:embed="rId2"/>
          <a:stretch>
            <a:fillRect/>
          </a:stretch>
        </p:blipFill>
        <p:spPr>
          <a:xfrm>
            <a:off x="5661025" y="78800"/>
            <a:ext cx="5924550" cy="2514600"/>
          </a:xfrm>
          <a:prstGeom prst="rect">
            <a:avLst/>
          </a:prstGeom>
        </p:spPr>
      </p:pic>
      <p:sp>
        <p:nvSpPr>
          <p:cNvPr id="5" name="TekstniOkvir 4"/>
          <p:cNvSpPr txBox="1"/>
          <p:nvPr/>
        </p:nvSpPr>
        <p:spPr>
          <a:xfrm>
            <a:off x="546100" y="2593400"/>
            <a:ext cx="11217275" cy="4247317"/>
          </a:xfrm>
          <a:prstGeom prst="rect">
            <a:avLst/>
          </a:prstGeom>
          <a:noFill/>
        </p:spPr>
        <p:txBody>
          <a:bodyPr wrap="square" rtlCol="0">
            <a:spAutoFit/>
          </a:bodyPr>
          <a:lstStyle/>
          <a:p>
            <a:r>
              <a:rPr lang="hr-HR" sz="2800" dirty="0"/>
              <a:t>Smiju plivati samo nizvodno i od točke A do točke B plivati samo jednom.</a:t>
            </a:r>
          </a:p>
          <a:p>
            <a:r>
              <a:rPr lang="hr-HR" sz="2800" dirty="0"/>
              <a:t>Koliko najmanje dabrova treba preplivati rijeku, kako bi istražili sve njene </a:t>
            </a:r>
            <a:r>
              <a:rPr lang="hr-HR" sz="2800" dirty="0" smtClean="0"/>
              <a:t>dijelove?</a:t>
            </a:r>
          </a:p>
          <a:p>
            <a:endParaRPr lang="hr-HR" sz="2800" dirty="0" smtClean="0"/>
          </a:p>
          <a:p>
            <a:pPr marL="457200" indent="-457200">
              <a:buFont typeface="Arial" panose="020B0604020202020204" pitchFamily="34" charset="0"/>
              <a:buChar char="•"/>
            </a:pPr>
            <a:r>
              <a:rPr lang="hr-HR" sz="2800" dirty="0" smtClean="0"/>
              <a:t>2 dabra</a:t>
            </a:r>
            <a:endParaRPr lang="hr-HR" sz="2800" dirty="0"/>
          </a:p>
          <a:p>
            <a:pPr marL="457200" indent="-457200">
              <a:buFont typeface="Arial" panose="020B0604020202020204" pitchFamily="34" charset="0"/>
              <a:buChar char="•"/>
            </a:pPr>
            <a:r>
              <a:rPr lang="hr-HR" sz="2800" dirty="0"/>
              <a:t>4 </a:t>
            </a:r>
            <a:r>
              <a:rPr lang="hr-HR" sz="2800" dirty="0" smtClean="0"/>
              <a:t>dabra</a:t>
            </a:r>
            <a:endParaRPr lang="hr-HR" sz="2800" dirty="0"/>
          </a:p>
          <a:p>
            <a:pPr marL="457200" indent="-457200">
              <a:buFont typeface="Arial" panose="020B0604020202020204" pitchFamily="34" charset="0"/>
              <a:buChar char="•"/>
            </a:pPr>
            <a:r>
              <a:rPr lang="hr-HR" sz="2800" dirty="0"/>
              <a:t>5 </a:t>
            </a:r>
            <a:r>
              <a:rPr lang="hr-HR" sz="2800" dirty="0" smtClean="0"/>
              <a:t>dabrova</a:t>
            </a:r>
            <a:endParaRPr lang="hr-HR" sz="2800" dirty="0"/>
          </a:p>
          <a:p>
            <a:pPr marL="457200" indent="-457200">
              <a:buFont typeface="Arial" panose="020B0604020202020204" pitchFamily="34" charset="0"/>
              <a:buChar char="•"/>
            </a:pPr>
            <a:r>
              <a:rPr lang="hr-HR" sz="2800" dirty="0"/>
              <a:t>6 dabrova</a:t>
            </a:r>
          </a:p>
          <a:p>
            <a:endParaRPr lang="hr-HR" sz="2800" dirty="0"/>
          </a:p>
          <a:p>
            <a:endParaRPr lang="hr-HR" dirty="0"/>
          </a:p>
        </p:txBody>
      </p:sp>
    </p:spTree>
    <p:extLst>
      <p:ext uri="{BB962C8B-B14F-4D97-AF65-F5344CB8AC3E}">
        <p14:creationId xmlns:p14="http://schemas.microsoft.com/office/powerpoint/2010/main" val="1115803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0500" y="161925"/>
            <a:ext cx="10515600" cy="587375"/>
          </a:xfrm>
        </p:spPr>
        <p:txBody>
          <a:bodyPr>
            <a:normAutofit fontScale="90000"/>
          </a:bodyPr>
          <a:lstStyle/>
          <a:p>
            <a:r>
              <a:rPr lang="hr-HR" dirty="0" smtClean="0"/>
              <a:t>Sastanak</a:t>
            </a:r>
            <a:endParaRPr lang="hr-HR" dirty="0"/>
          </a:p>
        </p:txBody>
      </p:sp>
      <p:sp>
        <p:nvSpPr>
          <p:cNvPr id="3" name="Rezervirano mjesto sadržaja 2"/>
          <p:cNvSpPr>
            <a:spLocks noGrp="1"/>
          </p:cNvSpPr>
          <p:nvPr>
            <p:ph idx="1"/>
          </p:nvPr>
        </p:nvSpPr>
        <p:spPr>
          <a:xfrm>
            <a:off x="330200" y="877887"/>
            <a:ext cx="10515600" cy="4351338"/>
          </a:xfrm>
        </p:spPr>
        <p:txBody>
          <a:bodyPr/>
          <a:lstStyle/>
          <a:p>
            <a:pPr marL="0" indent="0">
              <a:buNone/>
            </a:pPr>
            <a:r>
              <a:rPr lang="hr-HR" sz="2400" dirty="0" smtClean="0"/>
              <a:t>U </a:t>
            </a:r>
            <a:r>
              <a:rPr lang="hr-HR" sz="2400" dirty="0" err="1" smtClean="0"/>
              <a:t>Bebrogradu</a:t>
            </a:r>
            <a:r>
              <a:rPr lang="hr-HR" sz="2400" dirty="0" smtClean="0"/>
              <a:t> postoje četiri škole. </a:t>
            </a:r>
          </a:p>
          <a:p>
            <a:pPr marL="0" indent="0">
              <a:buNone/>
            </a:pPr>
            <a:r>
              <a:rPr lang="hr-HR" sz="2400" dirty="0" smtClean="0"/>
              <a:t>U jednoj školi se trebaju sastati nastavnici iz svake škole: pet nastavnika iz škole A, četiri nastavnika iz škole B, tri nastavnika iz škole C i dva nastavnika iz škole D.</a:t>
            </a:r>
            <a:br>
              <a:rPr lang="hr-HR" sz="2400" dirty="0" smtClean="0"/>
            </a:br>
            <a:r>
              <a:rPr lang="hr-HR" sz="2400" dirty="0" smtClean="0"/>
              <a:t>Na mapi se vidi raspored škola. </a:t>
            </a:r>
          </a:p>
          <a:p>
            <a:pPr marL="0" indent="0">
              <a:buNone/>
            </a:pPr>
            <a:r>
              <a:rPr lang="hr-HR" sz="2400" dirty="0" smtClean="0"/>
              <a:t>Mapa prikazuje i autobusne linije koje povezuju škole, </a:t>
            </a:r>
          </a:p>
          <a:p>
            <a:pPr marL="0" indent="0">
              <a:buNone/>
            </a:pPr>
            <a:r>
              <a:rPr lang="hr-HR" sz="2400" dirty="0" smtClean="0"/>
              <a:t>kao i cijene karata za svaku autobusnu liniju.</a:t>
            </a:r>
          </a:p>
          <a:p>
            <a:pPr marL="0" indent="0">
              <a:buNone/>
            </a:pPr>
            <a:endParaRPr lang="hr-HR" dirty="0"/>
          </a:p>
        </p:txBody>
      </p:sp>
      <p:pic>
        <p:nvPicPr>
          <p:cNvPr id="4" name="Slika 3"/>
          <p:cNvPicPr>
            <a:picLocks noChangeAspect="1"/>
          </p:cNvPicPr>
          <p:nvPr/>
        </p:nvPicPr>
        <p:blipFill>
          <a:blip r:embed="rId2"/>
          <a:stretch>
            <a:fillRect/>
          </a:stretch>
        </p:blipFill>
        <p:spPr>
          <a:xfrm>
            <a:off x="8318500" y="2197685"/>
            <a:ext cx="3505200" cy="2431026"/>
          </a:xfrm>
          <a:prstGeom prst="rect">
            <a:avLst/>
          </a:prstGeom>
        </p:spPr>
      </p:pic>
      <p:sp>
        <p:nvSpPr>
          <p:cNvPr id="5" name="TekstniOkvir 4"/>
          <p:cNvSpPr txBox="1"/>
          <p:nvPr/>
        </p:nvSpPr>
        <p:spPr>
          <a:xfrm>
            <a:off x="330200" y="3313185"/>
            <a:ext cx="10960100" cy="2954655"/>
          </a:xfrm>
          <a:prstGeom prst="rect">
            <a:avLst/>
          </a:prstGeom>
          <a:noFill/>
        </p:spPr>
        <p:txBody>
          <a:bodyPr wrap="square" rtlCol="0">
            <a:spAutoFit/>
          </a:bodyPr>
          <a:lstStyle/>
          <a:p>
            <a:r>
              <a:rPr lang="hr-HR" sz="2400" dirty="0"/>
              <a:t>Nastavnici iz drugih škola moraju doputovati autobusom </a:t>
            </a:r>
            <a:endParaRPr lang="hr-HR" sz="2400" dirty="0" smtClean="0"/>
          </a:p>
          <a:p>
            <a:r>
              <a:rPr lang="hr-HR" sz="2400" dirty="0" smtClean="0"/>
              <a:t>do </a:t>
            </a:r>
            <a:r>
              <a:rPr lang="hr-HR" sz="2400" dirty="0"/>
              <a:t>odabrane škole i pri tome moraju platiti prijevoz. Neki će </a:t>
            </a:r>
            <a:endParaRPr lang="hr-HR" sz="2400" dirty="0" smtClean="0"/>
          </a:p>
          <a:p>
            <a:r>
              <a:rPr lang="hr-HR" sz="2400" dirty="0" smtClean="0"/>
              <a:t>nastavnici </a:t>
            </a:r>
            <a:r>
              <a:rPr lang="hr-HR" sz="2400" dirty="0"/>
              <a:t>morati koristiti dvije autobusne linije kako bi došli </a:t>
            </a:r>
            <a:endParaRPr lang="hr-HR" sz="2400" dirty="0" smtClean="0"/>
          </a:p>
          <a:p>
            <a:r>
              <a:rPr lang="hr-HR" sz="2400" dirty="0" smtClean="0"/>
              <a:t>do </a:t>
            </a:r>
            <a:r>
              <a:rPr lang="hr-HR" sz="2400" dirty="0"/>
              <a:t>određene škole</a:t>
            </a:r>
            <a:r>
              <a:rPr lang="hr-HR" sz="2400" dirty="0" smtClean="0"/>
              <a:t>.</a:t>
            </a:r>
            <a:endParaRPr lang="hr-HR" sz="2400" dirty="0"/>
          </a:p>
          <a:p>
            <a:r>
              <a:rPr lang="hr-HR" sz="2400" dirty="0"/>
              <a:t>Trebate odlučiti u kojoj će se školi održati sastanak, ali tako da ukupan iznos novca koji će nastavnici platiti za karte bude najmanji. </a:t>
            </a:r>
            <a:br>
              <a:rPr lang="hr-HR" sz="2400" dirty="0"/>
            </a:br>
            <a:endParaRPr lang="hr-HR" sz="2400" dirty="0"/>
          </a:p>
          <a:p>
            <a:endParaRPr lang="hr-HR" dirty="0"/>
          </a:p>
        </p:txBody>
      </p:sp>
      <p:sp>
        <p:nvSpPr>
          <p:cNvPr id="6" name="TekstniOkvir 5"/>
          <p:cNvSpPr txBox="1"/>
          <p:nvPr/>
        </p:nvSpPr>
        <p:spPr>
          <a:xfrm>
            <a:off x="3810000" y="5656083"/>
            <a:ext cx="7035800" cy="1200329"/>
          </a:xfrm>
          <a:prstGeom prst="rect">
            <a:avLst/>
          </a:prstGeom>
          <a:noFill/>
        </p:spPr>
        <p:txBody>
          <a:bodyPr wrap="square" rtlCol="0">
            <a:spAutoFit/>
          </a:bodyPr>
          <a:lstStyle/>
          <a:p>
            <a:pPr algn="ctr"/>
            <a:r>
              <a:rPr lang="hr-HR" sz="2400" dirty="0" smtClean="0"/>
              <a:t>U kojoj će školi biti sastanak?</a:t>
            </a:r>
          </a:p>
          <a:p>
            <a:endParaRPr lang="hr-HR" sz="2400" dirty="0" smtClean="0"/>
          </a:p>
          <a:p>
            <a:r>
              <a:rPr lang="hr-HR" sz="2400" dirty="0" smtClean="0"/>
              <a:t>Škola A		Škola B		Škola C		Škola D</a:t>
            </a:r>
          </a:p>
        </p:txBody>
      </p:sp>
    </p:spTree>
    <p:extLst>
      <p:ext uri="{BB962C8B-B14F-4D97-AF65-F5344CB8AC3E}">
        <p14:creationId xmlns:p14="http://schemas.microsoft.com/office/powerpoint/2010/main" val="2468653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19100" y="390525"/>
            <a:ext cx="10756900" cy="422275"/>
          </a:xfrm>
        </p:spPr>
        <p:txBody>
          <a:bodyPr>
            <a:normAutofit fontScale="90000"/>
          </a:bodyPr>
          <a:lstStyle/>
          <a:p>
            <a:r>
              <a:rPr lang="hr-HR" dirty="0" smtClean="0"/>
              <a:t>Sigurna lozinka</a:t>
            </a:r>
            <a:endParaRPr lang="hr-HR" dirty="0"/>
          </a:p>
        </p:txBody>
      </p:sp>
      <p:sp>
        <p:nvSpPr>
          <p:cNvPr id="3" name="Rezervirano mjesto sadržaja 2"/>
          <p:cNvSpPr>
            <a:spLocks noGrp="1"/>
          </p:cNvSpPr>
          <p:nvPr>
            <p:ph idx="1"/>
          </p:nvPr>
        </p:nvSpPr>
        <p:spPr>
          <a:xfrm>
            <a:off x="977900" y="1152525"/>
            <a:ext cx="10515600" cy="4351338"/>
          </a:xfrm>
        </p:spPr>
        <p:txBody>
          <a:bodyPr>
            <a:normAutofit fontScale="85000" lnSpcReduction="20000"/>
          </a:bodyPr>
          <a:lstStyle/>
          <a:p>
            <a:pPr marL="0" indent="0">
              <a:buNone/>
            </a:pPr>
            <a:r>
              <a:rPr lang="hr-HR" dirty="0" smtClean="0"/>
              <a:t>Tvoj </a:t>
            </a:r>
            <a:r>
              <a:rPr lang="hr-HR" dirty="0"/>
              <a:t>prijatelj želi otvoriti korisnički račun na društvenoj mreži </a:t>
            </a:r>
            <a:r>
              <a:rPr lang="hr-HR" dirty="0" err="1"/>
              <a:t>Beaverbook</a:t>
            </a:r>
            <a:r>
              <a:rPr lang="hr-HR" dirty="0"/>
              <a:t> i moli da mu pomogneš oko izbora dobre lozinke.</a:t>
            </a:r>
          </a:p>
          <a:p>
            <a:pPr marL="0" indent="0">
              <a:buNone/>
            </a:pPr>
            <a:r>
              <a:rPr lang="hr-HR" dirty="0" smtClean="0"/>
              <a:t/>
            </a:r>
            <a:br>
              <a:rPr lang="hr-HR" dirty="0" smtClean="0"/>
            </a:br>
            <a:r>
              <a:rPr lang="hr-HR" dirty="0" smtClean="0"/>
              <a:t>Pitanje: koji od </a:t>
            </a:r>
            <a:r>
              <a:rPr lang="hr-HR" dirty="0"/>
              <a:t>ponuđenih savjeta za izbor lozinke je najbolji?</a:t>
            </a:r>
            <a:br>
              <a:rPr lang="hr-HR" dirty="0"/>
            </a:br>
            <a:endParaRPr lang="hr-HR" dirty="0"/>
          </a:p>
          <a:p>
            <a:pPr marL="514350" indent="-514350">
              <a:buFont typeface="+mj-lt"/>
              <a:buAutoNum type="alphaLcParenR"/>
            </a:pPr>
            <a:r>
              <a:rPr lang="hr-HR" dirty="0"/>
              <a:t>Koristi svoje ime iza kojeg slijedi godina tvog rođenja.</a:t>
            </a:r>
            <a:br>
              <a:rPr lang="hr-HR" dirty="0"/>
            </a:br>
            <a:endParaRPr lang="hr-HR" dirty="0"/>
          </a:p>
          <a:p>
            <a:pPr marL="514350" indent="-514350">
              <a:buFont typeface="+mj-lt"/>
              <a:buAutoNum type="alphaLcParenR"/>
            </a:pPr>
            <a:r>
              <a:rPr lang="hr-HR" dirty="0" smtClean="0"/>
              <a:t>Koristi </a:t>
            </a:r>
            <a:r>
              <a:rPr lang="hr-HR" dirty="0"/>
              <a:t>istu lozinku kao i za svoj email računa.</a:t>
            </a:r>
            <a:br>
              <a:rPr lang="hr-HR" dirty="0"/>
            </a:br>
            <a:endParaRPr lang="hr-HR" dirty="0"/>
          </a:p>
          <a:p>
            <a:pPr marL="514350" indent="-514350">
              <a:buFont typeface="+mj-lt"/>
              <a:buAutoNum type="alphaLcParenR"/>
            </a:pPr>
            <a:r>
              <a:rPr lang="hr-HR" dirty="0"/>
              <a:t>Kreiraj lozinku od 8 proizvoljno izabranih malih i velikih slova engleske abecede ili znamenki.</a:t>
            </a:r>
            <a:br>
              <a:rPr lang="hr-HR" dirty="0"/>
            </a:br>
            <a:endParaRPr lang="hr-HR" dirty="0"/>
          </a:p>
          <a:p>
            <a:pPr marL="514350" indent="-514350">
              <a:buFont typeface="+mj-lt"/>
              <a:buAutoNum type="alphaLcParenR"/>
            </a:pPr>
            <a:r>
              <a:rPr lang="hr-HR" dirty="0"/>
              <a:t>Uzmi rječnik s bar 800 riječi i iz njega proizvoljno izaberi 4 riječi. </a:t>
            </a:r>
          </a:p>
          <a:p>
            <a:pPr marL="0" indent="0">
              <a:buNone/>
            </a:pPr>
            <a:endParaRPr lang="hr-HR" dirty="0"/>
          </a:p>
        </p:txBody>
      </p:sp>
    </p:spTree>
    <p:extLst>
      <p:ext uri="{BB962C8B-B14F-4D97-AF65-F5344CB8AC3E}">
        <p14:creationId xmlns:p14="http://schemas.microsoft.com/office/powerpoint/2010/main" val="2891387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71450" y="119856"/>
            <a:ext cx="10960100" cy="701675"/>
          </a:xfrm>
        </p:spPr>
        <p:txBody>
          <a:bodyPr>
            <a:normAutofit/>
          </a:bodyPr>
          <a:lstStyle/>
          <a:p>
            <a:r>
              <a:rPr lang="hr-HR" sz="4000" dirty="0" smtClean="0"/>
              <a:t>Smiješni prozori</a:t>
            </a:r>
            <a:endParaRPr lang="hr-HR" sz="4000" dirty="0"/>
          </a:p>
        </p:txBody>
      </p:sp>
      <p:sp>
        <p:nvSpPr>
          <p:cNvPr id="3" name="Rezervirano mjesto sadržaja 2"/>
          <p:cNvSpPr>
            <a:spLocks noGrp="1"/>
          </p:cNvSpPr>
          <p:nvPr>
            <p:ph idx="1"/>
          </p:nvPr>
        </p:nvSpPr>
        <p:spPr>
          <a:xfrm>
            <a:off x="615950" y="759222"/>
            <a:ext cx="10515600" cy="4351338"/>
          </a:xfrm>
        </p:spPr>
        <p:txBody>
          <a:bodyPr/>
          <a:lstStyle/>
          <a:p>
            <a:pPr marL="0" indent="0">
              <a:buNone/>
            </a:pPr>
            <a:r>
              <a:rPr lang="hr-HR" sz="2400" dirty="0" smtClean="0"/>
              <a:t>Na </a:t>
            </a:r>
            <a:r>
              <a:rPr lang="hr-HR" sz="2400" dirty="0" err="1"/>
              <a:t>brodovu</a:t>
            </a:r>
            <a:r>
              <a:rPr lang="hr-HR" sz="2400" dirty="0"/>
              <a:t> su dvije vrste prozora: oni kroz koje se sve jasno vidi i oni koji su malo zatamnjeni. Ako se gleda istovremeno kroz dva prozora, može se vidjeti: čisto jasno, blago zatamnjeno i jako zatamnjeno, kao što je prikazano na slici ispod:</a:t>
            </a:r>
          </a:p>
          <a:p>
            <a:endParaRPr lang="hr-HR" dirty="0"/>
          </a:p>
        </p:txBody>
      </p:sp>
      <p:pic>
        <p:nvPicPr>
          <p:cNvPr id="4" name="Slika 3"/>
          <p:cNvPicPr>
            <a:picLocks noChangeAspect="1"/>
          </p:cNvPicPr>
          <p:nvPr/>
        </p:nvPicPr>
        <p:blipFill>
          <a:blip r:embed="rId2"/>
          <a:stretch>
            <a:fillRect/>
          </a:stretch>
        </p:blipFill>
        <p:spPr>
          <a:xfrm>
            <a:off x="4468812" y="1710352"/>
            <a:ext cx="2809875" cy="552450"/>
          </a:xfrm>
          <a:prstGeom prst="rect">
            <a:avLst/>
          </a:prstGeom>
        </p:spPr>
      </p:pic>
      <p:sp>
        <p:nvSpPr>
          <p:cNvPr id="5" name="TekstniOkvir 4"/>
          <p:cNvSpPr txBox="1"/>
          <p:nvPr/>
        </p:nvSpPr>
        <p:spPr>
          <a:xfrm>
            <a:off x="615950" y="2262802"/>
            <a:ext cx="10928350" cy="1200329"/>
          </a:xfrm>
          <a:prstGeom prst="rect">
            <a:avLst/>
          </a:prstGeom>
          <a:noFill/>
        </p:spPr>
        <p:txBody>
          <a:bodyPr wrap="square" rtlCol="0">
            <a:spAutoFit/>
          </a:bodyPr>
          <a:lstStyle/>
          <a:p>
            <a:r>
              <a:rPr lang="hr-HR" sz="2400" dirty="0"/>
              <a:t>Kapetan </a:t>
            </a:r>
            <a:r>
              <a:rPr lang="hr-HR" sz="2400" dirty="0" err="1"/>
              <a:t>Bleki</a:t>
            </a:r>
            <a:r>
              <a:rPr lang="hr-HR" sz="2400" dirty="0"/>
              <a:t> je u potpalublje svoje jahte postavio kružne prozore, kako je prikazano na slici. Kad se stoji na odgovarajućem mjestu na zemlji, može se pogledati kroz dva prozora na odgovarajućim suprotnim stranama jahte.</a:t>
            </a:r>
          </a:p>
        </p:txBody>
      </p:sp>
      <p:pic>
        <p:nvPicPr>
          <p:cNvPr id="6" name="Slika 5"/>
          <p:cNvPicPr>
            <a:picLocks noChangeAspect="1"/>
          </p:cNvPicPr>
          <p:nvPr/>
        </p:nvPicPr>
        <p:blipFill>
          <a:blip r:embed="rId3"/>
          <a:stretch>
            <a:fillRect/>
          </a:stretch>
        </p:blipFill>
        <p:spPr>
          <a:xfrm>
            <a:off x="7980362" y="3446728"/>
            <a:ext cx="3357563" cy="2915347"/>
          </a:xfrm>
          <a:prstGeom prst="rect">
            <a:avLst/>
          </a:prstGeom>
        </p:spPr>
      </p:pic>
      <p:sp>
        <p:nvSpPr>
          <p:cNvPr id="10" name="Pravokutnik 9"/>
          <p:cNvSpPr/>
          <p:nvPr/>
        </p:nvSpPr>
        <p:spPr>
          <a:xfrm>
            <a:off x="615950" y="3604303"/>
            <a:ext cx="6951662" cy="830997"/>
          </a:xfrm>
          <a:prstGeom prst="rect">
            <a:avLst/>
          </a:prstGeom>
        </p:spPr>
        <p:txBody>
          <a:bodyPr wrap="square">
            <a:spAutoFit/>
          </a:bodyPr>
          <a:lstStyle/>
          <a:p>
            <a:r>
              <a:rPr lang="hr-HR" sz="2400" b="0" i="0" dirty="0" smtClean="0">
                <a:solidFill>
                  <a:srgbClr val="000000"/>
                </a:solidFill>
                <a:effectLst/>
              </a:rPr>
              <a:t>Koje boje vidi osoba koja gleda prozore na jahti, ako stoji tako da se vide i prozori sa suprotne strane?</a:t>
            </a:r>
            <a:endParaRPr lang="hr-HR" sz="2400" dirty="0"/>
          </a:p>
        </p:txBody>
      </p:sp>
      <p:pic>
        <p:nvPicPr>
          <p:cNvPr id="11" name="Slika 10"/>
          <p:cNvPicPr>
            <a:picLocks noChangeAspect="1"/>
          </p:cNvPicPr>
          <p:nvPr/>
        </p:nvPicPr>
        <p:blipFill>
          <a:blip r:embed="rId4"/>
          <a:stretch>
            <a:fillRect/>
          </a:stretch>
        </p:blipFill>
        <p:spPr>
          <a:xfrm>
            <a:off x="1531591" y="4853642"/>
            <a:ext cx="4440584" cy="1618735"/>
          </a:xfrm>
          <a:prstGeom prst="rect">
            <a:avLst/>
          </a:prstGeom>
        </p:spPr>
      </p:pic>
    </p:spTree>
    <p:extLst>
      <p:ext uri="{BB962C8B-B14F-4D97-AF65-F5344CB8AC3E}">
        <p14:creationId xmlns:p14="http://schemas.microsoft.com/office/powerpoint/2010/main" val="387035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Uvjeti korištenja</a:t>
            </a:r>
            <a:endParaRPr lang="hr-HR" dirty="0"/>
          </a:p>
        </p:txBody>
      </p:sp>
      <p:sp>
        <p:nvSpPr>
          <p:cNvPr id="3" name="Rezervirano mjesto sadržaja 2"/>
          <p:cNvSpPr>
            <a:spLocks noGrp="1"/>
          </p:cNvSpPr>
          <p:nvPr>
            <p:ph idx="1"/>
          </p:nvPr>
        </p:nvSpPr>
        <p:spPr/>
        <p:txBody>
          <a:bodyPr>
            <a:normAutofit lnSpcReduction="10000"/>
          </a:bodyPr>
          <a:lstStyle/>
          <a:p>
            <a:r>
              <a:rPr lang="hr-HR" sz="3200" dirty="0" smtClean="0"/>
              <a:t>Pitanja su prevedena s prošlih natjecanja u raznim zemljama.</a:t>
            </a:r>
          </a:p>
          <a:p>
            <a:r>
              <a:rPr lang="hr-HR" sz="3200" dirty="0" smtClean="0"/>
              <a:t>Nisu lektorirana</a:t>
            </a:r>
          </a:p>
          <a:p>
            <a:r>
              <a:rPr lang="hr-HR" sz="3200" dirty="0" smtClean="0"/>
              <a:t>Sva pitanja se pojavljuju u kolegiju Dabar na </a:t>
            </a:r>
            <a:r>
              <a:rPr lang="hr-HR" sz="3200" dirty="0" err="1" smtClean="0"/>
              <a:t>CARNetovom</a:t>
            </a:r>
            <a:r>
              <a:rPr lang="hr-HR" sz="3200" dirty="0" smtClean="0"/>
              <a:t> </a:t>
            </a:r>
            <a:r>
              <a:rPr lang="hr-HR" sz="3200" dirty="0" err="1" smtClean="0"/>
              <a:t>Loomenu</a:t>
            </a:r>
            <a:endParaRPr lang="hr-HR" sz="3200" dirty="0" smtClean="0"/>
          </a:p>
          <a:p>
            <a:r>
              <a:rPr lang="en-US" sz="3200" dirty="0" smtClean="0"/>
              <a:t>Copyright </a:t>
            </a:r>
            <a:r>
              <a:rPr lang="en-US" sz="3200" dirty="0"/>
              <a:t>© 2016 </a:t>
            </a:r>
            <a:r>
              <a:rPr lang="en-US" sz="3200" dirty="0" err="1"/>
              <a:t>Bebras</a:t>
            </a:r>
            <a:r>
              <a:rPr lang="en-US" sz="3200" dirty="0"/>
              <a:t> – International Contest on Informatics and Computer Fluency. This work is licensed under a Creative Commons Attribution-</a:t>
            </a:r>
            <a:r>
              <a:rPr lang="en-US" sz="3200" dirty="0" err="1"/>
              <a:t>ShareAlike</a:t>
            </a:r>
            <a:r>
              <a:rPr lang="en-US" sz="3200" dirty="0"/>
              <a:t> 3.0 </a:t>
            </a:r>
            <a:r>
              <a:rPr lang="en-US" sz="3200" dirty="0" err="1"/>
              <a:t>Unported</a:t>
            </a:r>
            <a:r>
              <a:rPr lang="en-US" sz="3200" dirty="0"/>
              <a:t> License (CC BY-SA 3.0). Visit: </a:t>
            </a:r>
            <a:r>
              <a:rPr lang="en-US" sz="3200" dirty="0">
                <a:hlinkClick r:id="rId2"/>
              </a:rPr>
              <a:t>http://creativecommons.org/licenses/by-sa/3.0/</a:t>
            </a:r>
            <a:endParaRPr lang="hr-HR" sz="3200" dirty="0"/>
          </a:p>
          <a:p>
            <a:endParaRPr lang="hr-HR" dirty="0"/>
          </a:p>
        </p:txBody>
      </p:sp>
    </p:spTree>
    <p:extLst>
      <p:ext uri="{BB962C8B-B14F-4D97-AF65-F5344CB8AC3E}">
        <p14:creationId xmlns:p14="http://schemas.microsoft.com/office/powerpoint/2010/main" val="3124960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5900" y="-231775"/>
            <a:ext cx="10515600" cy="1325563"/>
          </a:xfrm>
        </p:spPr>
        <p:txBody>
          <a:bodyPr/>
          <a:lstStyle/>
          <a:p>
            <a:r>
              <a:rPr lang="hr-HR" dirty="0" smtClean="0"/>
              <a:t>Špijuni</a:t>
            </a:r>
            <a:endParaRPr lang="hr-HR" dirty="0"/>
          </a:p>
        </p:txBody>
      </p:sp>
      <p:sp>
        <p:nvSpPr>
          <p:cNvPr id="3" name="Rezervirano mjesto sadržaja 2"/>
          <p:cNvSpPr>
            <a:spLocks noGrp="1"/>
          </p:cNvSpPr>
          <p:nvPr>
            <p:ph idx="1"/>
          </p:nvPr>
        </p:nvSpPr>
        <p:spPr>
          <a:xfrm>
            <a:off x="215900" y="885825"/>
            <a:ext cx="11861800" cy="4351338"/>
          </a:xfrm>
        </p:spPr>
        <p:txBody>
          <a:bodyPr>
            <a:normAutofit/>
          </a:bodyPr>
          <a:lstStyle/>
          <a:p>
            <a:pPr marL="0" indent="0">
              <a:buNone/>
            </a:pPr>
            <a:r>
              <a:rPr lang="hr-HR" sz="2000" dirty="0" smtClean="0"/>
              <a:t>Svakog </a:t>
            </a:r>
            <a:r>
              <a:rPr lang="hr-HR" sz="2000" dirty="0"/>
              <a:t>petka, šest špijuna razmjenjuje informacije sakupljene tijekom tjedna. Špijuni se viđaju samo u parovima, tj. jedan špijun se nikada ne može vidjeti sa još dva ili više špijuna istovremeno.</a:t>
            </a:r>
          </a:p>
          <a:p>
            <a:pPr marL="0" indent="0">
              <a:buNone/>
            </a:pPr>
            <a:r>
              <a:rPr lang="hr-HR" sz="2000" dirty="0"/>
              <a:t>Dakle, oni moraju organizirati nekoliko sastanaka na kojima razmjenjuju informacije.</a:t>
            </a:r>
          </a:p>
          <a:p>
            <a:pPr marL="0" indent="0">
              <a:buNone/>
            </a:pPr>
            <a:r>
              <a:rPr lang="hr-HR" sz="2000" dirty="0"/>
              <a:t>Grupi od 6 špijuna je potrebno svega 3 sastanka za prijenos svih informacija prikupljenih tijekom tjedna. Prije sastanka svaki od špijuna zna po jednu informaciju (prvi špijun zna informaciju 'a', drugi špijun zna informaciju 'b', itd...). Na prvom sastanku se sastaju špijuni 1 i 2 i razmjenjuju informacije, tako da poslije oboje znaju '</a:t>
            </a:r>
            <a:r>
              <a:rPr lang="hr-HR" sz="2000" dirty="0" err="1"/>
              <a:t>ab</a:t>
            </a:r>
            <a:r>
              <a:rPr lang="hr-HR" sz="2000" dirty="0"/>
              <a:t>'. Dijagram ispod pokazuje sve sastanke špijuna. Na dijagramu su također prikazane i informacije koje špijuni znaju poslije sastanka. Poslije tri sastanka, svih 6 špijuna znaju sve informacije.</a:t>
            </a:r>
          </a:p>
          <a:p>
            <a:pPr marL="0" indent="0">
              <a:buNone/>
            </a:pPr>
            <a:endParaRPr lang="hr-HR" dirty="0"/>
          </a:p>
        </p:txBody>
      </p:sp>
      <p:pic>
        <p:nvPicPr>
          <p:cNvPr id="4" name="Slika 3"/>
          <p:cNvPicPr>
            <a:picLocks noChangeAspect="1"/>
          </p:cNvPicPr>
          <p:nvPr/>
        </p:nvPicPr>
        <p:blipFill>
          <a:blip r:embed="rId2"/>
          <a:stretch>
            <a:fillRect/>
          </a:stretch>
        </p:blipFill>
        <p:spPr>
          <a:xfrm>
            <a:off x="1322361" y="3370283"/>
            <a:ext cx="8763186" cy="1572022"/>
          </a:xfrm>
          <a:prstGeom prst="rect">
            <a:avLst/>
          </a:prstGeom>
        </p:spPr>
      </p:pic>
      <p:sp>
        <p:nvSpPr>
          <p:cNvPr id="5" name="TekstniOkvir 4"/>
          <p:cNvSpPr txBox="1"/>
          <p:nvPr/>
        </p:nvSpPr>
        <p:spPr>
          <a:xfrm>
            <a:off x="376304" y="5082005"/>
            <a:ext cx="10655300" cy="1600438"/>
          </a:xfrm>
          <a:prstGeom prst="rect">
            <a:avLst/>
          </a:prstGeom>
          <a:noFill/>
        </p:spPr>
        <p:txBody>
          <a:bodyPr wrap="square" rtlCol="0">
            <a:spAutoFit/>
          </a:bodyPr>
          <a:lstStyle/>
          <a:p>
            <a:r>
              <a:rPr lang="hr-HR" sz="2000" dirty="0"/>
              <a:t>Nakon međunarodnog incidenta, jedan je </a:t>
            </a:r>
            <a:r>
              <a:rPr lang="hr-HR" sz="2000" dirty="0" smtClean="0"/>
              <a:t>špijun prestao </a:t>
            </a:r>
            <a:r>
              <a:rPr lang="hr-HR" sz="2000" dirty="0"/>
              <a:t>sudjelovati u sastancima. </a:t>
            </a:r>
            <a:r>
              <a:rPr lang="hr-HR" sz="2000" dirty="0" smtClean="0"/>
              <a:t>Koji </a:t>
            </a:r>
            <a:r>
              <a:rPr lang="hr-HR" sz="2000" dirty="0"/>
              <a:t>je minimalan broj sastanaka </a:t>
            </a:r>
            <a:r>
              <a:rPr lang="hr-HR" sz="2000" dirty="0" smtClean="0"/>
              <a:t>potreban da </a:t>
            </a:r>
            <a:r>
              <a:rPr lang="hr-HR" sz="2000" dirty="0"/>
              <a:t>bi svih 5 špijuna razmijenilo informacije?</a:t>
            </a:r>
            <a:br>
              <a:rPr lang="hr-HR" sz="2000" dirty="0"/>
            </a:br>
            <a:endParaRPr lang="hr-HR" sz="2000" dirty="0" smtClean="0"/>
          </a:p>
          <a:p>
            <a:r>
              <a:rPr lang="hr-HR" sz="2000" dirty="0" smtClean="0"/>
              <a:t>				3	4	5	6</a:t>
            </a:r>
            <a:endParaRPr lang="hr-HR" sz="2000" dirty="0"/>
          </a:p>
          <a:p>
            <a:endParaRPr lang="hr-HR" dirty="0"/>
          </a:p>
        </p:txBody>
      </p:sp>
    </p:spTree>
    <p:extLst>
      <p:ext uri="{BB962C8B-B14F-4D97-AF65-F5344CB8AC3E}">
        <p14:creationId xmlns:p14="http://schemas.microsoft.com/office/powerpoint/2010/main" val="697374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7650" y="141708"/>
            <a:ext cx="11023600" cy="447675"/>
          </a:xfrm>
        </p:spPr>
        <p:txBody>
          <a:bodyPr>
            <a:normAutofit fontScale="90000"/>
          </a:bodyPr>
          <a:lstStyle/>
          <a:p>
            <a:r>
              <a:rPr lang="hr-HR" dirty="0" smtClean="0"/>
              <a:t>SŠ - kocke</a:t>
            </a:r>
            <a:endParaRPr lang="hr-HR" dirty="0"/>
          </a:p>
        </p:txBody>
      </p:sp>
      <p:sp>
        <p:nvSpPr>
          <p:cNvPr id="3" name="Rezervirano mjesto sadržaja 2"/>
          <p:cNvSpPr>
            <a:spLocks noGrp="1"/>
          </p:cNvSpPr>
          <p:nvPr>
            <p:ph idx="1"/>
          </p:nvPr>
        </p:nvSpPr>
        <p:spPr>
          <a:xfrm>
            <a:off x="419100" y="575806"/>
            <a:ext cx="10680700" cy="4360863"/>
          </a:xfrm>
        </p:spPr>
        <p:txBody>
          <a:bodyPr/>
          <a:lstStyle/>
          <a:p>
            <a:pPr marL="0" indent="0">
              <a:buNone/>
            </a:pPr>
            <a:r>
              <a:rPr lang="hr-HR" dirty="0" smtClean="0"/>
              <a:t>Naredbe </a:t>
            </a:r>
            <a:r>
              <a:rPr lang="hr-HR" dirty="0"/>
              <a:t>draw_1, draw_2 i draw_2A crtaju točke prikazane na slici:</a:t>
            </a:r>
          </a:p>
          <a:p>
            <a:endParaRPr lang="hr-HR" dirty="0"/>
          </a:p>
        </p:txBody>
      </p:sp>
      <p:pic>
        <p:nvPicPr>
          <p:cNvPr id="4" name="Slika 3"/>
          <p:cNvPicPr>
            <a:picLocks noChangeAspect="1"/>
          </p:cNvPicPr>
          <p:nvPr/>
        </p:nvPicPr>
        <p:blipFill>
          <a:blip r:embed="rId2"/>
          <a:stretch>
            <a:fillRect/>
          </a:stretch>
        </p:blipFill>
        <p:spPr>
          <a:xfrm>
            <a:off x="3571875" y="1054853"/>
            <a:ext cx="4133850" cy="1295400"/>
          </a:xfrm>
          <a:prstGeom prst="rect">
            <a:avLst/>
          </a:prstGeom>
        </p:spPr>
      </p:pic>
      <p:sp>
        <p:nvSpPr>
          <p:cNvPr id="5" name="Pravokutnik 4"/>
          <p:cNvSpPr/>
          <p:nvPr/>
        </p:nvSpPr>
        <p:spPr>
          <a:xfrm>
            <a:off x="419100" y="2309961"/>
            <a:ext cx="11226800" cy="1261884"/>
          </a:xfrm>
          <a:prstGeom prst="rect">
            <a:avLst/>
          </a:prstGeom>
        </p:spPr>
        <p:txBody>
          <a:bodyPr wrap="square">
            <a:spAutoFit/>
          </a:bodyPr>
          <a:lstStyle/>
          <a:p>
            <a:r>
              <a:rPr lang="hr-HR" sz="2400" b="0" i="0" dirty="0" smtClean="0">
                <a:solidFill>
                  <a:srgbClr val="000000"/>
                </a:solidFill>
                <a:effectLst/>
                <a:latin typeface="Verdana" panose="020B0604030504040204" pitchFamily="34" charset="0"/>
              </a:rPr>
              <a:t>Naredba turn90 rotira već nacrtanu sliku. </a:t>
            </a:r>
          </a:p>
          <a:p>
            <a:r>
              <a:rPr lang="hr-HR" sz="2400" b="0" i="0" dirty="0" smtClean="0">
                <a:solidFill>
                  <a:srgbClr val="000000"/>
                </a:solidFill>
                <a:effectLst/>
                <a:latin typeface="Verdana" panose="020B0604030504040204" pitchFamily="34" charset="0"/>
              </a:rPr>
              <a:t>Npr. kombinacijom naredbi draw_2A, turn90 </a:t>
            </a:r>
            <a:r>
              <a:rPr lang="hr-HR" sz="2400" b="0" i="0" dirty="0" err="1" smtClean="0">
                <a:solidFill>
                  <a:srgbClr val="000000"/>
                </a:solidFill>
                <a:effectLst/>
                <a:latin typeface="Verdana" panose="020B0604030504040204" pitchFamily="34" charset="0"/>
              </a:rPr>
              <a:t>dobijamo</a:t>
            </a:r>
            <a:r>
              <a:rPr lang="hr-HR" sz="2400" b="0" i="0" dirty="0" smtClean="0">
                <a:solidFill>
                  <a:srgbClr val="000000"/>
                </a:solidFill>
                <a:effectLst/>
                <a:latin typeface="Verdana" panose="020B0604030504040204" pitchFamily="34" charset="0"/>
              </a:rPr>
              <a:t> sljedeći rezultat</a:t>
            </a:r>
            <a:r>
              <a:rPr lang="hr-HR" sz="2800" b="0" i="0" dirty="0" smtClean="0">
                <a:solidFill>
                  <a:srgbClr val="000000"/>
                </a:solidFill>
                <a:effectLst/>
                <a:latin typeface="Verdana" panose="020B0604030504040204" pitchFamily="34" charset="0"/>
              </a:rPr>
              <a:t>:</a:t>
            </a:r>
            <a:endParaRPr lang="hr-HR" sz="2800" dirty="0"/>
          </a:p>
        </p:txBody>
      </p:sp>
      <p:pic>
        <p:nvPicPr>
          <p:cNvPr id="6" name="Slika 5"/>
          <p:cNvPicPr>
            <a:picLocks noChangeAspect="1"/>
          </p:cNvPicPr>
          <p:nvPr/>
        </p:nvPicPr>
        <p:blipFill>
          <a:blip r:embed="rId3"/>
          <a:stretch>
            <a:fillRect/>
          </a:stretch>
        </p:blipFill>
        <p:spPr>
          <a:xfrm>
            <a:off x="10456862" y="2362613"/>
            <a:ext cx="1285875" cy="971550"/>
          </a:xfrm>
          <a:prstGeom prst="rect">
            <a:avLst/>
          </a:prstGeom>
        </p:spPr>
      </p:pic>
      <p:sp>
        <p:nvSpPr>
          <p:cNvPr id="7" name="Pravokutnik 6"/>
          <p:cNvSpPr/>
          <p:nvPr/>
        </p:nvSpPr>
        <p:spPr>
          <a:xfrm>
            <a:off x="458777" y="3513180"/>
            <a:ext cx="8707448" cy="523220"/>
          </a:xfrm>
          <a:prstGeom prst="rect">
            <a:avLst/>
          </a:prstGeom>
        </p:spPr>
        <p:txBody>
          <a:bodyPr wrap="none">
            <a:spAutoFit/>
          </a:bodyPr>
          <a:lstStyle/>
          <a:p>
            <a:r>
              <a:rPr lang="hr-HR" sz="2800" dirty="0" smtClean="0"/>
              <a:t>Kombinacijom naredbi draw_1, draw_2 i turn90 </a:t>
            </a:r>
            <a:r>
              <a:rPr lang="hr-HR" sz="2800" dirty="0" err="1" smtClean="0"/>
              <a:t>dobijamo</a:t>
            </a:r>
            <a:r>
              <a:rPr lang="hr-HR" sz="2800" dirty="0" smtClean="0"/>
              <a:t>:</a:t>
            </a:r>
            <a:endParaRPr lang="hr-HR" sz="2800" dirty="0"/>
          </a:p>
        </p:txBody>
      </p:sp>
      <p:pic>
        <p:nvPicPr>
          <p:cNvPr id="8" name="Slika 7"/>
          <p:cNvPicPr>
            <a:picLocks noChangeAspect="1"/>
          </p:cNvPicPr>
          <p:nvPr/>
        </p:nvPicPr>
        <p:blipFill>
          <a:blip r:embed="rId4"/>
          <a:stretch>
            <a:fillRect/>
          </a:stretch>
        </p:blipFill>
        <p:spPr>
          <a:xfrm>
            <a:off x="9048750" y="3245338"/>
            <a:ext cx="1428750" cy="1000125"/>
          </a:xfrm>
          <a:prstGeom prst="rect">
            <a:avLst/>
          </a:prstGeom>
        </p:spPr>
      </p:pic>
      <p:sp>
        <p:nvSpPr>
          <p:cNvPr id="9" name="Pravokutnik 8"/>
          <p:cNvSpPr/>
          <p:nvPr/>
        </p:nvSpPr>
        <p:spPr>
          <a:xfrm>
            <a:off x="458777" y="4029593"/>
            <a:ext cx="7006277" cy="523220"/>
          </a:xfrm>
          <a:prstGeom prst="rect">
            <a:avLst/>
          </a:prstGeom>
        </p:spPr>
        <p:txBody>
          <a:bodyPr wrap="none">
            <a:spAutoFit/>
          </a:bodyPr>
          <a:lstStyle/>
          <a:p>
            <a:r>
              <a:rPr lang="hr-HR" sz="2800" dirty="0" smtClean="0"/>
              <a:t>Koja kombinacija naredbi će dati sljedeću sliku:</a:t>
            </a:r>
            <a:endParaRPr lang="hr-HR" sz="2800" dirty="0"/>
          </a:p>
        </p:txBody>
      </p:sp>
      <p:pic>
        <p:nvPicPr>
          <p:cNvPr id="10" name="Slika 9"/>
          <p:cNvPicPr>
            <a:picLocks noChangeAspect="1"/>
          </p:cNvPicPr>
          <p:nvPr/>
        </p:nvPicPr>
        <p:blipFill>
          <a:blip r:embed="rId5"/>
          <a:stretch>
            <a:fillRect/>
          </a:stretch>
        </p:blipFill>
        <p:spPr>
          <a:xfrm>
            <a:off x="7410764" y="4103534"/>
            <a:ext cx="1247775" cy="1133475"/>
          </a:xfrm>
          <a:prstGeom prst="rect">
            <a:avLst/>
          </a:prstGeom>
        </p:spPr>
      </p:pic>
      <p:sp>
        <p:nvSpPr>
          <p:cNvPr id="11" name="Pravokutnik 10"/>
          <p:cNvSpPr/>
          <p:nvPr/>
        </p:nvSpPr>
        <p:spPr>
          <a:xfrm>
            <a:off x="735170" y="4662210"/>
            <a:ext cx="6096000" cy="1815882"/>
          </a:xfrm>
          <a:prstGeom prst="rect">
            <a:avLst/>
          </a:prstGeom>
        </p:spPr>
        <p:txBody>
          <a:bodyPr>
            <a:spAutoFit/>
          </a:bodyPr>
          <a:lstStyle/>
          <a:p>
            <a:pPr marL="514350" indent="-514350">
              <a:buFont typeface="+mj-lt"/>
              <a:buAutoNum type="alphaLcParenR"/>
            </a:pPr>
            <a:r>
              <a:rPr lang="en-US" sz="2800" dirty="0" smtClean="0"/>
              <a:t>draw_2A, turn90, draw_2, draw_1</a:t>
            </a:r>
          </a:p>
          <a:p>
            <a:pPr marL="514350" indent="-514350">
              <a:buFont typeface="+mj-lt"/>
              <a:buAutoNum type="alphaLcParenR"/>
            </a:pPr>
            <a:r>
              <a:rPr lang="en-US" sz="2800" dirty="0" smtClean="0"/>
              <a:t>draw_2A, draw_2, turn90, draw_2</a:t>
            </a:r>
          </a:p>
          <a:p>
            <a:pPr marL="514350" indent="-514350">
              <a:buFont typeface="+mj-lt"/>
              <a:buAutoNum type="alphaLcParenR"/>
            </a:pPr>
            <a:r>
              <a:rPr lang="en-US" sz="2800" dirty="0" smtClean="0"/>
              <a:t>draw_2, draw_2A, turn90, draw_2</a:t>
            </a:r>
          </a:p>
          <a:p>
            <a:pPr marL="514350" indent="-514350">
              <a:buFont typeface="+mj-lt"/>
              <a:buAutoNum type="alphaLcParenR"/>
            </a:pPr>
            <a:r>
              <a:rPr lang="en-US" sz="2800" dirty="0" smtClean="0"/>
              <a:t>draw_2, turn90, draw_2. draw_2A</a:t>
            </a:r>
            <a:endParaRPr lang="hr-HR" sz="2800" dirty="0"/>
          </a:p>
        </p:txBody>
      </p:sp>
    </p:spTree>
    <p:extLst>
      <p:ext uri="{BB962C8B-B14F-4D97-AF65-F5344CB8AC3E}">
        <p14:creationId xmlns:p14="http://schemas.microsoft.com/office/powerpoint/2010/main" val="3612282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2471737" y="1492250"/>
            <a:ext cx="7248525" cy="1428750"/>
          </a:xfrm>
          <a:prstGeom prst="rect">
            <a:avLst/>
          </a:prstGeom>
        </p:spPr>
      </p:pic>
      <p:sp>
        <p:nvSpPr>
          <p:cNvPr id="2" name="Naslov 1"/>
          <p:cNvSpPr>
            <a:spLocks noGrp="1"/>
          </p:cNvSpPr>
          <p:nvPr>
            <p:ph type="title"/>
          </p:nvPr>
        </p:nvSpPr>
        <p:spPr>
          <a:xfrm>
            <a:off x="241300" y="365125"/>
            <a:ext cx="11112500" cy="422275"/>
          </a:xfrm>
        </p:spPr>
        <p:txBody>
          <a:bodyPr>
            <a:normAutofit fontScale="90000"/>
          </a:bodyPr>
          <a:lstStyle/>
          <a:p>
            <a:r>
              <a:rPr lang="hr-HR" dirty="0" smtClean="0"/>
              <a:t>SŠ - robot zmije</a:t>
            </a:r>
            <a:endParaRPr lang="hr-HR" dirty="0"/>
          </a:p>
        </p:txBody>
      </p:sp>
      <p:sp>
        <p:nvSpPr>
          <p:cNvPr id="3" name="Rezervirano mjesto sadržaja 2"/>
          <p:cNvSpPr>
            <a:spLocks noGrp="1"/>
          </p:cNvSpPr>
          <p:nvPr>
            <p:ph idx="1"/>
          </p:nvPr>
        </p:nvSpPr>
        <p:spPr>
          <a:xfrm>
            <a:off x="539750" y="835025"/>
            <a:ext cx="10515600" cy="1079500"/>
          </a:xfrm>
        </p:spPr>
        <p:txBody>
          <a:bodyPr>
            <a:normAutofit/>
          </a:bodyPr>
          <a:lstStyle/>
          <a:p>
            <a:pPr marL="0" indent="0">
              <a:buNone/>
            </a:pPr>
            <a:r>
              <a:rPr lang="hr-HR" sz="2400" dirty="0" smtClean="0"/>
              <a:t>Dabar </a:t>
            </a:r>
            <a:r>
              <a:rPr lang="hr-HR" sz="2400" dirty="0"/>
              <a:t>Darko sastavlja robota. Slaže kvadratne panele jedan iza drugog i povezuje ih šarkama kao što je prikazano na slici dolje. </a:t>
            </a:r>
          </a:p>
        </p:txBody>
      </p:sp>
      <p:sp>
        <p:nvSpPr>
          <p:cNvPr id="5" name="TekstniOkvir 4"/>
          <p:cNvSpPr txBox="1"/>
          <p:nvPr/>
        </p:nvSpPr>
        <p:spPr>
          <a:xfrm>
            <a:off x="508000" y="2794000"/>
            <a:ext cx="11684000" cy="3785652"/>
          </a:xfrm>
          <a:prstGeom prst="rect">
            <a:avLst/>
          </a:prstGeom>
          <a:noFill/>
        </p:spPr>
        <p:txBody>
          <a:bodyPr wrap="square" rtlCol="0">
            <a:spAutoFit/>
          </a:bodyPr>
          <a:lstStyle/>
          <a:p>
            <a:r>
              <a:rPr lang="hr-HR" sz="2400" dirty="0"/>
              <a:t>Darko može promijeniti oblik robota-zmije tako da savije šarke kojima su povezani paneli. </a:t>
            </a:r>
            <a:r>
              <a:rPr lang="hr-HR" sz="2400" dirty="0" smtClean="0"/>
              <a:t>Npr</a:t>
            </a:r>
            <a:r>
              <a:rPr lang="hr-HR" sz="2400" dirty="0"/>
              <a:t>. robot-zmija se može transformirati u stepenice. Stepenice za 3 koraka sastavljene su od robota zmije, odnosno od 9 kvadratnih panela. </a:t>
            </a:r>
            <a:endParaRPr lang="hr-HR" sz="2400" dirty="0" smtClean="0"/>
          </a:p>
          <a:p>
            <a:endParaRPr lang="hr-HR" sz="2400" dirty="0"/>
          </a:p>
          <a:p>
            <a:r>
              <a:rPr lang="hr-HR" sz="2400" dirty="0"/>
              <a:t>Koliko je kvadratnih panela potrebno da bi se sagradile stepenice za 7 koraka?</a:t>
            </a:r>
            <a:br>
              <a:rPr lang="hr-HR" sz="2400" dirty="0"/>
            </a:br>
            <a:endParaRPr lang="hr-HR" sz="2400" dirty="0"/>
          </a:p>
          <a:p>
            <a:pPr marL="342900" indent="-342900">
              <a:buFont typeface="+mj-lt"/>
              <a:buAutoNum type="alphaLcParenR"/>
            </a:pPr>
            <a:r>
              <a:rPr lang="hr-HR" sz="2400" dirty="0" smtClean="0"/>
              <a:t>21</a:t>
            </a:r>
            <a:endParaRPr lang="hr-HR" sz="2400" dirty="0"/>
          </a:p>
          <a:p>
            <a:pPr marL="342900" indent="-342900">
              <a:buFont typeface="+mj-lt"/>
              <a:buAutoNum type="alphaLcParenR"/>
            </a:pPr>
            <a:r>
              <a:rPr lang="hr-HR" sz="2400" dirty="0" smtClean="0"/>
              <a:t>14</a:t>
            </a:r>
            <a:endParaRPr lang="hr-HR" sz="2400" dirty="0"/>
          </a:p>
          <a:p>
            <a:pPr marL="342900" indent="-342900">
              <a:buFont typeface="+mj-lt"/>
              <a:buAutoNum type="alphaLcParenR"/>
            </a:pPr>
            <a:r>
              <a:rPr lang="hr-HR" sz="2400" dirty="0" smtClean="0"/>
              <a:t>7</a:t>
            </a:r>
            <a:endParaRPr lang="hr-HR" sz="2400" dirty="0"/>
          </a:p>
          <a:p>
            <a:pPr marL="342900" indent="-342900">
              <a:buFont typeface="+mj-lt"/>
              <a:buAutoNum type="alphaLcParenR"/>
            </a:pPr>
            <a:r>
              <a:rPr lang="hr-HR" sz="2400" dirty="0" smtClean="0"/>
              <a:t>27</a:t>
            </a:r>
            <a:endParaRPr lang="hr-HR" sz="2400" dirty="0"/>
          </a:p>
        </p:txBody>
      </p:sp>
    </p:spTree>
    <p:extLst>
      <p:ext uri="{BB962C8B-B14F-4D97-AF65-F5344CB8AC3E}">
        <p14:creationId xmlns:p14="http://schemas.microsoft.com/office/powerpoint/2010/main" val="993899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42900" y="365125"/>
            <a:ext cx="11010900" cy="434975"/>
          </a:xfrm>
        </p:spPr>
        <p:txBody>
          <a:bodyPr>
            <a:normAutofit fontScale="90000"/>
          </a:bodyPr>
          <a:lstStyle/>
          <a:p>
            <a:r>
              <a:rPr lang="hr-HR" dirty="0" smtClean="0"/>
              <a:t>SŠ - roboti</a:t>
            </a:r>
            <a:endParaRPr lang="hr-HR" dirty="0"/>
          </a:p>
        </p:txBody>
      </p:sp>
      <p:sp>
        <p:nvSpPr>
          <p:cNvPr id="3" name="Rezervirano mjesto sadržaja 2"/>
          <p:cNvSpPr>
            <a:spLocks noGrp="1"/>
          </p:cNvSpPr>
          <p:nvPr>
            <p:ph idx="1"/>
          </p:nvPr>
        </p:nvSpPr>
        <p:spPr>
          <a:xfrm>
            <a:off x="590550" y="987425"/>
            <a:ext cx="11068050" cy="841375"/>
          </a:xfrm>
        </p:spPr>
        <p:txBody>
          <a:bodyPr>
            <a:normAutofit/>
          </a:bodyPr>
          <a:lstStyle/>
          <a:p>
            <a:pPr marL="0" indent="0">
              <a:buNone/>
            </a:pPr>
            <a:r>
              <a:rPr lang="hr-HR" sz="2400" dirty="0" smtClean="0"/>
              <a:t>Dabrovi </a:t>
            </a:r>
            <a:r>
              <a:rPr lang="hr-HR" sz="2400" dirty="0"/>
              <a:t>su ponosni vlasnici tvrtke koja posjeduje 15 robota, prikazanih na slici. Roboti slušaju naredbe i izvršavaju ih redom.</a:t>
            </a:r>
          </a:p>
          <a:p>
            <a:endParaRPr lang="hr-HR" dirty="0"/>
          </a:p>
        </p:txBody>
      </p:sp>
      <p:pic>
        <p:nvPicPr>
          <p:cNvPr id="4" name="Slika 3"/>
          <p:cNvPicPr>
            <a:picLocks noChangeAspect="1"/>
          </p:cNvPicPr>
          <p:nvPr/>
        </p:nvPicPr>
        <p:blipFill>
          <a:blip r:embed="rId2"/>
          <a:stretch>
            <a:fillRect/>
          </a:stretch>
        </p:blipFill>
        <p:spPr>
          <a:xfrm>
            <a:off x="2773363" y="1685409"/>
            <a:ext cx="6343650" cy="2114550"/>
          </a:xfrm>
          <a:prstGeom prst="rect">
            <a:avLst/>
          </a:prstGeom>
        </p:spPr>
      </p:pic>
      <p:sp>
        <p:nvSpPr>
          <p:cNvPr id="5" name="TekstniOkvir 4"/>
          <p:cNvSpPr txBox="1"/>
          <p:nvPr/>
        </p:nvSpPr>
        <p:spPr>
          <a:xfrm>
            <a:off x="774700" y="3943350"/>
            <a:ext cx="9563100" cy="2215991"/>
          </a:xfrm>
          <a:prstGeom prst="rect">
            <a:avLst/>
          </a:prstGeom>
          <a:noFill/>
        </p:spPr>
        <p:txBody>
          <a:bodyPr wrap="square" rtlCol="0">
            <a:spAutoFit/>
          </a:bodyPr>
          <a:lstStyle/>
          <a:p>
            <a:r>
              <a:rPr lang="hr-HR" sz="2400" dirty="0"/>
              <a:t>Netko je napisao naredbe i roboti su to poslušali:</a:t>
            </a:r>
          </a:p>
          <a:p>
            <a:pPr marL="285750" indent="-285750">
              <a:buFont typeface="Arial" panose="020B0604020202020204" pitchFamily="34" charset="0"/>
              <a:buChar char="•"/>
            </a:pPr>
            <a:r>
              <a:rPr lang="hr-HR" sz="2400" dirty="0"/>
              <a:t>svi roboti s malim </a:t>
            </a:r>
            <a:r>
              <a:rPr lang="hr-HR" sz="2400" dirty="0" err="1"/>
              <a:t>točkovima</a:t>
            </a:r>
            <a:r>
              <a:rPr lang="hr-HR" sz="2400" dirty="0"/>
              <a:t>, ignorirajte naredbe</a:t>
            </a:r>
          </a:p>
          <a:p>
            <a:pPr marL="285750" indent="-285750">
              <a:buFont typeface="Arial" panose="020B0604020202020204" pitchFamily="34" charset="0"/>
              <a:buChar char="•"/>
            </a:pPr>
            <a:r>
              <a:rPr lang="hr-HR" sz="2400" dirty="0"/>
              <a:t>svi roboti s rukama, a koji možete hodati, idite do cilja</a:t>
            </a:r>
          </a:p>
          <a:p>
            <a:pPr marL="285750" indent="-285750">
              <a:buFont typeface="Arial" panose="020B0604020202020204" pitchFamily="34" charset="0"/>
              <a:buChar char="•"/>
            </a:pPr>
            <a:r>
              <a:rPr lang="hr-HR" sz="2400" dirty="0"/>
              <a:t>svi roboti s rukama ili nogama, ignorirajte naredbe</a:t>
            </a:r>
          </a:p>
          <a:p>
            <a:pPr marL="285750" indent="-285750">
              <a:buFont typeface="Arial" panose="020B0604020202020204" pitchFamily="34" charset="0"/>
              <a:buChar char="•"/>
            </a:pPr>
            <a:r>
              <a:rPr lang="hr-HR" sz="2400" dirty="0"/>
              <a:t>svi roboti idite do cilja</a:t>
            </a:r>
          </a:p>
          <a:p>
            <a:endParaRPr lang="hr-HR" dirty="0"/>
          </a:p>
        </p:txBody>
      </p:sp>
      <p:sp>
        <p:nvSpPr>
          <p:cNvPr id="6" name="TekstniOkvir 5"/>
          <p:cNvSpPr txBox="1"/>
          <p:nvPr/>
        </p:nvSpPr>
        <p:spPr>
          <a:xfrm>
            <a:off x="9117013" y="3574018"/>
            <a:ext cx="2590800" cy="2954655"/>
          </a:xfrm>
          <a:prstGeom prst="rect">
            <a:avLst/>
          </a:prstGeom>
          <a:noFill/>
        </p:spPr>
        <p:txBody>
          <a:bodyPr wrap="square" rtlCol="0">
            <a:spAutoFit/>
          </a:bodyPr>
          <a:lstStyle/>
          <a:p>
            <a:pPr algn="ctr"/>
            <a:r>
              <a:rPr lang="hr-HR" sz="2400" dirty="0" smtClean="0"/>
              <a:t>Koliko je robota došlo do cilja?</a:t>
            </a:r>
            <a:br>
              <a:rPr lang="hr-HR" sz="2400" dirty="0" smtClean="0"/>
            </a:br>
            <a:endParaRPr lang="hr-HR" sz="2400" dirty="0" smtClean="0"/>
          </a:p>
          <a:p>
            <a:pPr marL="342900" indent="-342900" algn="ctr">
              <a:buFont typeface="+mj-lt"/>
              <a:buAutoNum type="alphaLcParenR"/>
            </a:pPr>
            <a:r>
              <a:rPr lang="hr-HR" sz="2400" dirty="0" smtClean="0"/>
              <a:t>5</a:t>
            </a:r>
          </a:p>
          <a:p>
            <a:pPr marL="342900" indent="-342900" algn="ctr">
              <a:buFont typeface="+mj-lt"/>
              <a:buAutoNum type="alphaLcParenR"/>
            </a:pPr>
            <a:r>
              <a:rPr lang="hr-HR" sz="2400" dirty="0" smtClean="0"/>
              <a:t>3</a:t>
            </a:r>
          </a:p>
          <a:p>
            <a:pPr marL="342900" indent="-342900" algn="ctr">
              <a:buFont typeface="+mj-lt"/>
              <a:buAutoNum type="alphaLcParenR"/>
            </a:pPr>
            <a:r>
              <a:rPr lang="hr-HR" sz="2400" dirty="0" smtClean="0"/>
              <a:t>7</a:t>
            </a:r>
          </a:p>
          <a:p>
            <a:pPr marL="342900" indent="-342900" algn="ctr">
              <a:buFont typeface="+mj-lt"/>
              <a:buAutoNum type="alphaLcParenR"/>
            </a:pPr>
            <a:r>
              <a:rPr lang="hr-HR" sz="2400" dirty="0" smtClean="0"/>
              <a:t>1</a:t>
            </a:r>
          </a:p>
          <a:p>
            <a:endParaRPr lang="hr-HR" dirty="0"/>
          </a:p>
        </p:txBody>
      </p:sp>
    </p:spTree>
    <p:extLst>
      <p:ext uri="{BB962C8B-B14F-4D97-AF65-F5344CB8AC3E}">
        <p14:creationId xmlns:p14="http://schemas.microsoft.com/office/powerpoint/2010/main" val="3702154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44500" y="365125"/>
            <a:ext cx="10909300" cy="358775"/>
          </a:xfrm>
        </p:spPr>
        <p:txBody>
          <a:bodyPr>
            <a:normAutofit fontScale="90000"/>
          </a:bodyPr>
          <a:lstStyle/>
          <a:p>
            <a:r>
              <a:rPr lang="hr-HR" dirty="0" smtClean="0"/>
              <a:t>Stablo</a:t>
            </a:r>
            <a:endParaRPr lang="hr-HR" dirty="0"/>
          </a:p>
        </p:txBody>
      </p:sp>
      <p:pic>
        <p:nvPicPr>
          <p:cNvPr id="4" name="Rezervirano mjesto sadržaja 3"/>
          <p:cNvPicPr>
            <a:picLocks noGrp="1" noChangeAspect="1"/>
          </p:cNvPicPr>
          <p:nvPr>
            <p:ph idx="1"/>
          </p:nvPr>
        </p:nvPicPr>
        <p:blipFill>
          <a:blip r:embed="rId2"/>
          <a:stretch>
            <a:fillRect/>
          </a:stretch>
        </p:blipFill>
        <p:spPr>
          <a:xfrm>
            <a:off x="0" y="1130300"/>
            <a:ext cx="1599875" cy="4813300"/>
          </a:xfrm>
          <a:prstGeom prst="rect">
            <a:avLst/>
          </a:prstGeom>
        </p:spPr>
      </p:pic>
      <p:sp>
        <p:nvSpPr>
          <p:cNvPr id="5" name="TekstniOkvir 4"/>
          <p:cNvSpPr txBox="1"/>
          <p:nvPr/>
        </p:nvSpPr>
        <p:spPr>
          <a:xfrm>
            <a:off x="1599875" y="948690"/>
            <a:ext cx="6146800" cy="5909310"/>
          </a:xfrm>
          <a:prstGeom prst="rect">
            <a:avLst/>
          </a:prstGeom>
          <a:noFill/>
        </p:spPr>
        <p:txBody>
          <a:bodyPr wrap="square" rtlCol="0">
            <a:spAutoFit/>
          </a:bodyPr>
          <a:lstStyle/>
          <a:p>
            <a:r>
              <a:rPr lang="hr-HR" sz="2400" dirty="0" smtClean="0"/>
              <a:t>Za </a:t>
            </a:r>
            <a:r>
              <a:rPr lang="hr-HR" sz="2400" b="1" dirty="0" smtClean="0"/>
              <a:t>1-grana stablo</a:t>
            </a:r>
            <a:r>
              <a:rPr lang="hr-HR" sz="2400" dirty="0" smtClean="0"/>
              <a:t>, naredbe su:</a:t>
            </a:r>
          </a:p>
          <a:p>
            <a:r>
              <a:rPr lang="hr-HR" sz="2400" dirty="0" smtClean="0"/>
              <a:t>→ </a:t>
            </a:r>
            <a:r>
              <a:rPr lang="hr-HR" sz="2400" dirty="0"/>
              <a:t>jedan korak naprijed za jedan otisak </a:t>
            </a:r>
            <a:r>
              <a:rPr lang="hr-HR" sz="2400" dirty="0" smtClean="0"/>
              <a:t>stopala</a:t>
            </a:r>
            <a:endParaRPr lang="hr-HR" sz="2400" dirty="0"/>
          </a:p>
          <a:p>
            <a:r>
              <a:rPr lang="hr-HR" sz="2400" dirty="0"/>
              <a:t>→ vrati se </a:t>
            </a:r>
            <a:r>
              <a:rPr lang="hr-HR" sz="2400" dirty="0" smtClean="0"/>
              <a:t>natrag</a:t>
            </a:r>
          </a:p>
          <a:p>
            <a:endParaRPr lang="hr-HR" sz="2400" dirty="0"/>
          </a:p>
          <a:p>
            <a:r>
              <a:rPr lang="hr-HR" sz="2400" dirty="0"/>
              <a:t>Za </a:t>
            </a:r>
            <a:r>
              <a:rPr lang="hr-HR" sz="2400" b="1" dirty="0"/>
              <a:t>2-grane stablo</a:t>
            </a:r>
            <a:r>
              <a:rPr lang="hr-HR" sz="2400" dirty="0"/>
              <a:t>, naredbe su:</a:t>
            </a:r>
          </a:p>
          <a:p>
            <a:r>
              <a:rPr lang="hr-HR" sz="2400" dirty="0"/>
              <a:t>→ dva koraka naprijed za dva otiska stopala</a:t>
            </a:r>
          </a:p>
          <a:p>
            <a:r>
              <a:rPr lang="hr-HR" sz="2400" dirty="0"/>
              <a:t>→ okreni se lijevo i napravi </a:t>
            </a:r>
            <a:r>
              <a:rPr lang="hr-HR" sz="2400" b="1" dirty="0"/>
              <a:t>1-grana stablo</a:t>
            </a:r>
            <a:endParaRPr lang="hr-HR" sz="2400" dirty="0"/>
          </a:p>
          <a:p>
            <a:r>
              <a:rPr lang="hr-HR" sz="2400" dirty="0"/>
              <a:t>→ okreni se desno i napravi</a:t>
            </a:r>
            <a:r>
              <a:rPr lang="hr-HR" sz="2400" b="1" dirty="0"/>
              <a:t> 1-grana stablo</a:t>
            </a:r>
            <a:endParaRPr lang="hr-HR" sz="2400" dirty="0"/>
          </a:p>
          <a:p>
            <a:r>
              <a:rPr lang="hr-HR" sz="2400" dirty="0"/>
              <a:t>→ vrati se </a:t>
            </a:r>
            <a:r>
              <a:rPr lang="hr-HR" sz="2400" dirty="0" smtClean="0"/>
              <a:t>natrag</a:t>
            </a:r>
          </a:p>
          <a:p>
            <a:endParaRPr lang="hr-HR" sz="2400" dirty="0"/>
          </a:p>
          <a:p>
            <a:r>
              <a:rPr lang="hr-HR" sz="2400" dirty="0"/>
              <a:t>Za </a:t>
            </a:r>
            <a:r>
              <a:rPr lang="hr-HR" sz="2400" b="1" dirty="0"/>
              <a:t>3-grane stablo</a:t>
            </a:r>
            <a:r>
              <a:rPr lang="hr-HR" sz="2400" dirty="0"/>
              <a:t>, naredbe su:</a:t>
            </a:r>
          </a:p>
          <a:p>
            <a:r>
              <a:rPr lang="hr-HR" sz="2400" dirty="0"/>
              <a:t>→ tri koraka naprijed za tri otiska stopala</a:t>
            </a:r>
          </a:p>
          <a:p>
            <a:r>
              <a:rPr lang="hr-HR" sz="2400" dirty="0"/>
              <a:t>→ okreni se lijevo i napravi </a:t>
            </a:r>
            <a:r>
              <a:rPr lang="hr-HR" sz="2400" b="1" dirty="0"/>
              <a:t>2-grane stablo</a:t>
            </a:r>
            <a:endParaRPr lang="hr-HR" sz="2400" dirty="0"/>
          </a:p>
          <a:p>
            <a:r>
              <a:rPr lang="hr-HR" sz="2400" dirty="0"/>
              <a:t>→ okreni se desno i napravi</a:t>
            </a:r>
            <a:r>
              <a:rPr lang="hr-HR" sz="2400" b="1" dirty="0"/>
              <a:t> 2-grane stablo</a:t>
            </a:r>
            <a:endParaRPr lang="hr-HR" sz="2400" dirty="0"/>
          </a:p>
          <a:p>
            <a:r>
              <a:rPr lang="hr-HR" sz="2400" dirty="0"/>
              <a:t>→ vrati se natrag</a:t>
            </a:r>
          </a:p>
          <a:p>
            <a:endParaRPr lang="hr-HR" dirty="0"/>
          </a:p>
        </p:txBody>
      </p:sp>
      <p:sp>
        <p:nvSpPr>
          <p:cNvPr id="8" name="TekstniOkvir 7"/>
          <p:cNvSpPr txBox="1"/>
          <p:nvPr/>
        </p:nvSpPr>
        <p:spPr>
          <a:xfrm>
            <a:off x="7918449" y="1619934"/>
            <a:ext cx="3873501" cy="1200329"/>
          </a:xfrm>
          <a:prstGeom prst="rect">
            <a:avLst/>
          </a:prstGeom>
          <a:noFill/>
        </p:spPr>
        <p:txBody>
          <a:bodyPr wrap="square" rtlCol="0">
            <a:spAutoFit/>
          </a:bodyPr>
          <a:lstStyle/>
          <a:p>
            <a:pPr algn="ctr"/>
            <a:r>
              <a:rPr lang="hr-HR" sz="2400" dirty="0"/>
              <a:t>Na istom principu, moguće je napraviti i </a:t>
            </a:r>
            <a:r>
              <a:rPr lang="hr-HR" sz="2400" b="1" dirty="0"/>
              <a:t>4-grane </a:t>
            </a:r>
            <a:r>
              <a:rPr lang="hr-HR" sz="2400" dirty="0"/>
              <a:t>stablo. Kako će ono izgledati?</a:t>
            </a:r>
          </a:p>
        </p:txBody>
      </p:sp>
      <p:pic>
        <p:nvPicPr>
          <p:cNvPr id="9" name="Slika 8"/>
          <p:cNvPicPr>
            <a:picLocks noChangeAspect="1"/>
          </p:cNvPicPr>
          <p:nvPr/>
        </p:nvPicPr>
        <p:blipFill>
          <a:blip r:embed="rId3"/>
          <a:stretch>
            <a:fillRect/>
          </a:stretch>
        </p:blipFill>
        <p:spPr>
          <a:xfrm>
            <a:off x="7893050" y="3249612"/>
            <a:ext cx="3924300" cy="2466975"/>
          </a:xfrm>
          <a:prstGeom prst="rect">
            <a:avLst/>
          </a:prstGeom>
        </p:spPr>
      </p:pic>
    </p:spTree>
    <p:extLst>
      <p:ext uri="{BB962C8B-B14F-4D97-AF65-F5344CB8AC3E}">
        <p14:creationId xmlns:p14="http://schemas.microsoft.com/office/powerpoint/2010/main" val="695672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17500" y="365125"/>
            <a:ext cx="11036300" cy="409575"/>
          </a:xfrm>
        </p:spPr>
        <p:txBody>
          <a:bodyPr>
            <a:normAutofit fontScale="90000"/>
          </a:bodyPr>
          <a:lstStyle/>
          <a:p>
            <a:r>
              <a:rPr lang="hr-HR" dirty="0" smtClean="0"/>
              <a:t>Stroj za računanje</a:t>
            </a:r>
            <a:endParaRPr lang="hr-HR" dirty="0"/>
          </a:p>
        </p:txBody>
      </p:sp>
      <p:sp>
        <p:nvSpPr>
          <p:cNvPr id="3" name="Rezervirano mjesto sadržaja 2"/>
          <p:cNvSpPr>
            <a:spLocks noGrp="1"/>
          </p:cNvSpPr>
          <p:nvPr>
            <p:ph idx="1"/>
          </p:nvPr>
        </p:nvSpPr>
        <p:spPr>
          <a:xfrm>
            <a:off x="577850" y="911225"/>
            <a:ext cx="10515600" cy="4351338"/>
          </a:xfrm>
        </p:spPr>
        <p:txBody>
          <a:bodyPr>
            <a:normAutofit fontScale="85000" lnSpcReduction="20000"/>
          </a:bodyPr>
          <a:lstStyle/>
          <a:p>
            <a:pPr marL="0" indent="0">
              <a:buNone/>
            </a:pPr>
            <a:r>
              <a:rPr lang="hr-HR" dirty="0" smtClean="0"/>
              <a:t>Na </a:t>
            </a:r>
            <a:r>
              <a:rPr lang="hr-HR" dirty="0"/>
              <a:t>slici je jednostavan stroj za računanje. Stroj slaže kutije jednu na drugu. Kad naiđe kutija s operacijskim simbolom (+, -, *, ili /) onda se tri kutije koje su na vrhu zamjenjuju kutijom s rezultatom računanja te operacije. Da bi koristili stroj, izraz moramo zadati drugačije. </a:t>
            </a:r>
            <a:br>
              <a:rPr lang="hr-HR" dirty="0"/>
            </a:br>
            <a:endParaRPr lang="hr-HR" dirty="0"/>
          </a:p>
          <a:p>
            <a:pPr marL="0" indent="0">
              <a:buNone/>
            </a:pPr>
            <a:r>
              <a:rPr lang="hr-HR" dirty="0"/>
              <a:t>Na primjer:</a:t>
            </a:r>
            <a:br>
              <a:rPr lang="hr-HR" dirty="0"/>
            </a:br>
            <a:endParaRPr lang="hr-HR" dirty="0"/>
          </a:p>
          <a:p>
            <a:r>
              <a:rPr lang="hr-HR" dirty="0"/>
              <a:t>2+3 zadaje se kao 2 3 +</a:t>
            </a:r>
          </a:p>
          <a:p>
            <a:r>
              <a:rPr lang="hr-HR" dirty="0"/>
              <a:t>10-2 zadaje se kao 10 2 -</a:t>
            </a:r>
          </a:p>
          <a:p>
            <a:r>
              <a:rPr lang="hr-HR" dirty="0"/>
              <a:t>5*2+3 zadaje se kao 5 2 * 3 +</a:t>
            </a:r>
          </a:p>
          <a:p>
            <a:r>
              <a:rPr lang="hr-HR" dirty="0"/>
              <a:t>5+2*3 zadaje se kao 5 2 3 * +</a:t>
            </a:r>
          </a:p>
          <a:p>
            <a:r>
              <a:rPr lang="hr-HR" dirty="0"/>
              <a:t>(8-2)*(3+4) zadaje se kao 8 2 - 3 4 + *</a:t>
            </a:r>
          </a:p>
          <a:p>
            <a:endParaRPr lang="hr-HR" dirty="0"/>
          </a:p>
        </p:txBody>
      </p:sp>
      <p:pic>
        <p:nvPicPr>
          <p:cNvPr id="4" name="Slika 3"/>
          <p:cNvPicPr>
            <a:picLocks noChangeAspect="1"/>
          </p:cNvPicPr>
          <p:nvPr/>
        </p:nvPicPr>
        <p:blipFill>
          <a:blip r:embed="rId2"/>
          <a:stretch>
            <a:fillRect/>
          </a:stretch>
        </p:blipFill>
        <p:spPr>
          <a:xfrm>
            <a:off x="7524750" y="1920875"/>
            <a:ext cx="3238500" cy="2076450"/>
          </a:xfrm>
          <a:prstGeom prst="rect">
            <a:avLst/>
          </a:prstGeom>
        </p:spPr>
      </p:pic>
      <p:sp>
        <p:nvSpPr>
          <p:cNvPr id="5" name="Pravokutnik 4"/>
          <p:cNvSpPr/>
          <p:nvPr/>
        </p:nvSpPr>
        <p:spPr>
          <a:xfrm>
            <a:off x="6007100" y="4060260"/>
            <a:ext cx="6096000" cy="2677656"/>
          </a:xfrm>
          <a:prstGeom prst="rect">
            <a:avLst/>
          </a:prstGeom>
        </p:spPr>
        <p:txBody>
          <a:bodyPr>
            <a:spAutoFit/>
          </a:bodyPr>
          <a:lstStyle/>
          <a:p>
            <a:pPr algn="ctr"/>
            <a:r>
              <a:rPr lang="hr-HR" sz="2400" dirty="0" smtClean="0"/>
              <a:t>Kako glasi naredba za računanje vrijednosti izraza 4*(8+3)-2 ?</a:t>
            </a:r>
          </a:p>
          <a:p>
            <a:endParaRPr lang="hr-HR" sz="2400" dirty="0" smtClean="0"/>
          </a:p>
          <a:p>
            <a:pPr marL="457200" indent="-457200" algn="ctr">
              <a:buFont typeface="+mj-lt"/>
              <a:buAutoNum type="alphaLcParenR"/>
            </a:pPr>
            <a:r>
              <a:rPr lang="hr-HR" sz="2400" dirty="0" smtClean="0"/>
              <a:t>4 8 3 2 * + -</a:t>
            </a:r>
          </a:p>
          <a:p>
            <a:pPr marL="457200" indent="-457200" algn="ctr">
              <a:buFont typeface="+mj-lt"/>
              <a:buAutoNum type="alphaLcParenR"/>
            </a:pPr>
            <a:r>
              <a:rPr lang="hr-HR" sz="2400" dirty="0" smtClean="0"/>
              <a:t>4 8 3 * + 2 -</a:t>
            </a:r>
          </a:p>
          <a:p>
            <a:pPr marL="457200" indent="-457200" algn="ctr">
              <a:buFont typeface="+mj-lt"/>
              <a:buAutoNum type="alphaLcParenR"/>
            </a:pPr>
            <a:r>
              <a:rPr lang="hr-HR" sz="2400" dirty="0" smtClean="0"/>
              <a:t>4 * 8 3 + 2 -</a:t>
            </a:r>
          </a:p>
          <a:p>
            <a:pPr marL="457200" indent="-457200" algn="ctr">
              <a:buFont typeface="+mj-lt"/>
              <a:buAutoNum type="alphaLcParenR"/>
            </a:pPr>
            <a:r>
              <a:rPr lang="hr-HR" sz="2400" dirty="0" smtClean="0"/>
              <a:t>4 8 3 + * 2 -</a:t>
            </a:r>
            <a:endParaRPr lang="hr-HR" sz="2400" dirty="0"/>
          </a:p>
        </p:txBody>
      </p:sp>
    </p:spTree>
    <p:extLst>
      <p:ext uri="{BB962C8B-B14F-4D97-AF65-F5344CB8AC3E}">
        <p14:creationId xmlns:p14="http://schemas.microsoft.com/office/powerpoint/2010/main" val="1667663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niOkvir 4"/>
          <p:cNvSpPr txBox="1"/>
          <p:nvPr/>
        </p:nvSpPr>
        <p:spPr>
          <a:xfrm>
            <a:off x="304800" y="2252564"/>
            <a:ext cx="11290300" cy="2308324"/>
          </a:xfrm>
          <a:prstGeom prst="rect">
            <a:avLst/>
          </a:prstGeom>
          <a:noFill/>
        </p:spPr>
        <p:txBody>
          <a:bodyPr wrap="square" rtlCol="0">
            <a:spAutoFit/>
          </a:bodyPr>
          <a:lstStyle/>
          <a:p>
            <a:r>
              <a:rPr lang="hr-HR" sz="2400" dirty="0"/>
              <a:t>Be-Taro prvo uzima </a:t>
            </a:r>
            <a:r>
              <a:rPr lang="hr-HR" sz="2400" dirty="0" err="1"/>
              <a:t>sushi</a:t>
            </a:r>
            <a:r>
              <a:rPr lang="hr-HR" sz="2400" dirty="0"/>
              <a:t> sa škampima.</a:t>
            </a:r>
            <a:r>
              <a:rPr lang="hr-HR" sz="2400" dirty="0" smtClean="0"/>
              <a:t/>
            </a:r>
            <a:br>
              <a:rPr lang="hr-HR" sz="2400" dirty="0" smtClean="0"/>
            </a:br>
            <a:r>
              <a:rPr lang="hr-HR" sz="2400" dirty="0"/>
              <a:t>Beba-</a:t>
            </a:r>
            <a:r>
              <a:rPr lang="hr-HR" sz="2400" dirty="0" err="1"/>
              <a:t>Ko</a:t>
            </a:r>
            <a:r>
              <a:rPr lang="hr-HR" sz="2400" dirty="0"/>
              <a:t> uzima </a:t>
            </a:r>
            <a:r>
              <a:rPr lang="hr-HR" sz="2400" dirty="0" err="1"/>
              <a:t>sushi</a:t>
            </a:r>
            <a:r>
              <a:rPr lang="hr-HR" sz="2400" dirty="0"/>
              <a:t> sa školjkama.</a:t>
            </a:r>
            <a:r>
              <a:rPr lang="hr-HR" sz="2400" dirty="0" smtClean="0"/>
              <a:t/>
            </a:r>
            <a:br>
              <a:rPr lang="hr-HR" sz="2400" dirty="0" smtClean="0"/>
            </a:br>
            <a:r>
              <a:rPr lang="hr-HR" sz="2400" dirty="0" err="1"/>
              <a:t>Maiko</a:t>
            </a:r>
            <a:r>
              <a:rPr lang="hr-HR" sz="2400" dirty="0"/>
              <a:t> uzima </a:t>
            </a:r>
            <a:r>
              <a:rPr lang="hr-HR" sz="2400" dirty="0" err="1"/>
              <a:t>sushi</a:t>
            </a:r>
            <a:r>
              <a:rPr lang="hr-HR" sz="2400" dirty="0"/>
              <a:t> s lososom.</a:t>
            </a:r>
            <a:r>
              <a:rPr lang="hr-HR" sz="2400" dirty="0" smtClean="0"/>
              <a:t/>
            </a:r>
            <a:br>
              <a:rPr lang="hr-HR" sz="2400" dirty="0" smtClean="0"/>
            </a:br>
            <a:r>
              <a:rPr lang="hr-HR" sz="2400" dirty="0"/>
              <a:t>Poslije toga, uzimaju svaki slijedeći </a:t>
            </a:r>
            <a:r>
              <a:rPr lang="hr-HR" sz="2400" dirty="0" err="1"/>
              <a:t>sushi</a:t>
            </a:r>
            <a:r>
              <a:rPr lang="hr-HR" sz="2400" dirty="0"/>
              <a:t>, i to prvo Be-Taro, zatim Beba-</a:t>
            </a:r>
            <a:r>
              <a:rPr lang="hr-HR" sz="2400" dirty="0" err="1"/>
              <a:t>Ko</a:t>
            </a:r>
            <a:r>
              <a:rPr lang="hr-HR" sz="2400" dirty="0"/>
              <a:t>, pa </a:t>
            </a:r>
            <a:r>
              <a:rPr lang="hr-HR" sz="2400" dirty="0" err="1"/>
              <a:t>Maiko</a:t>
            </a:r>
            <a:r>
              <a:rPr lang="hr-HR" sz="2400" dirty="0"/>
              <a:t> i tako u krug.</a:t>
            </a:r>
            <a:r>
              <a:rPr lang="hr-HR" sz="2400" dirty="0" smtClean="0"/>
              <a:t/>
            </a:r>
            <a:br>
              <a:rPr lang="hr-HR" sz="2400" dirty="0" smtClean="0"/>
            </a:br>
            <a:r>
              <a:rPr lang="hr-HR" sz="2400" dirty="0"/>
              <a:t>Oni uzimaju samo po jedan pladanj, i to prvi koji naiđe, ne birajući pri tome vrstu</a:t>
            </a:r>
            <a:r>
              <a:rPr lang="hr-HR" sz="2400" dirty="0" smtClean="0"/>
              <a:t>.</a:t>
            </a:r>
            <a:endParaRPr lang="hr-HR" sz="2400" dirty="0"/>
          </a:p>
        </p:txBody>
      </p:sp>
      <p:sp>
        <p:nvSpPr>
          <p:cNvPr id="2" name="Naslov 1"/>
          <p:cNvSpPr>
            <a:spLocks noGrp="1"/>
          </p:cNvSpPr>
          <p:nvPr>
            <p:ph type="title"/>
          </p:nvPr>
        </p:nvSpPr>
        <p:spPr>
          <a:xfrm>
            <a:off x="177800" y="223093"/>
            <a:ext cx="11049000" cy="612775"/>
          </a:xfrm>
        </p:spPr>
        <p:txBody>
          <a:bodyPr>
            <a:normAutofit fontScale="90000"/>
          </a:bodyPr>
          <a:lstStyle/>
          <a:p>
            <a:r>
              <a:rPr lang="hr-HR" dirty="0" smtClean="0"/>
              <a:t>Suši</a:t>
            </a:r>
            <a:endParaRPr lang="hr-HR" dirty="0"/>
          </a:p>
        </p:txBody>
      </p:sp>
      <p:sp>
        <p:nvSpPr>
          <p:cNvPr id="3" name="Rezervirano mjesto sadržaja 2"/>
          <p:cNvSpPr>
            <a:spLocks noGrp="1"/>
          </p:cNvSpPr>
          <p:nvPr>
            <p:ph idx="1"/>
          </p:nvPr>
        </p:nvSpPr>
        <p:spPr>
          <a:xfrm>
            <a:off x="304800" y="835868"/>
            <a:ext cx="11658600" cy="4351338"/>
          </a:xfrm>
        </p:spPr>
        <p:txBody>
          <a:bodyPr/>
          <a:lstStyle/>
          <a:p>
            <a:pPr marL="0" indent="0">
              <a:buNone/>
            </a:pPr>
            <a:r>
              <a:rPr lang="hr-HR" sz="2400" dirty="0" smtClean="0"/>
              <a:t>Be-Taro</a:t>
            </a:r>
            <a:r>
              <a:rPr lang="hr-HR" sz="2400" dirty="0"/>
              <a:t>, Beba-</a:t>
            </a:r>
            <a:r>
              <a:rPr lang="hr-HR" sz="2400" dirty="0" err="1"/>
              <a:t>Ko</a:t>
            </a:r>
            <a:r>
              <a:rPr lang="hr-HR" sz="2400" dirty="0"/>
              <a:t> i </a:t>
            </a:r>
            <a:r>
              <a:rPr lang="hr-HR" sz="2400" dirty="0" err="1"/>
              <a:t>Maiko</a:t>
            </a:r>
            <a:r>
              <a:rPr lang="hr-HR" sz="2400" dirty="0"/>
              <a:t> otišli su u </a:t>
            </a:r>
            <a:r>
              <a:rPr lang="hr-HR" sz="2400" dirty="0" err="1"/>
              <a:t>Sushi</a:t>
            </a:r>
            <a:r>
              <a:rPr lang="hr-HR" sz="2400" dirty="0"/>
              <a:t> restoran. U restoranu se plate sa </a:t>
            </a:r>
            <a:r>
              <a:rPr lang="hr-HR" sz="2400" dirty="0" err="1"/>
              <a:t>sushijem</a:t>
            </a:r>
            <a:r>
              <a:rPr lang="hr-HR" sz="2400" dirty="0"/>
              <a:t> nalaze na pokretnoj traci, pored gostiju, tako da svaki gost uzima </a:t>
            </a:r>
            <a:r>
              <a:rPr lang="hr-HR" sz="2400" dirty="0" err="1"/>
              <a:t>sushi</a:t>
            </a:r>
            <a:r>
              <a:rPr lang="hr-HR" sz="2400" dirty="0"/>
              <a:t> sa pokretne trake.</a:t>
            </a:r>
            <a:br>
              <a:rPr lang="hr-HR" sz="2400" dirty="0"/>
            </a:br>
            <a:r>
              <a:rPr lang="hr-HR" sz="2400" dirty="0"/>
              <a:t>Postoje 4 vrste </a:t>
            </a:r>
            <a:r>
              <a:rPr lang="hr-HR" sz="2400" dirty="0" err="1"/>
              <a:t>sushija</a:t>
            </a:r>
            <a:r>
              <a:rPr lang="hr-HR" sz="2400" dirty="0"/>
              <a:t>: sa škampima, sa školjkama, s lososom i </a:t>
            </a:r>
            <a:r>
              <a:rPr lang="hr-HR" sz="2400" dirty="0" err="1"/>
              <a:t>rol</a:t>
            </a:r>
            <a:r>
              <a:rPr lang="hr-HR" sz="2400" dirty="0"/>
              <a:t> suši. Na pokretnoj traci se neprekidno postavljaju sve četiri vrste </a:t>
            </a:r>
            <a:r>
              <a:rPr lang="hr-HR" sz="2400" dirty="0" err="1"/>
              <a:t>sushija</a:t>
            </a:r>
            <a:r>
              <a:rPr lang="hr-HR" sz="2400" dirty="0"/>
              <a:t> i to baš po redoslijedu prikazanom na slici.</a:t>
            </a:r>
          </a:p>
          <a:p>
            <a:endParaRPr lang="hr-HR" dirty="0"/>
          </a:p>
        </p:txBody>
      </p:sp>
      <p:pic>
        <p:nvPicPr>
          <p:cNvPr id="4" name="Slika 3"/>
          <p:cNvPicPr>
            <a:picLocks noChangeAspect="1"/>
          </p:cNvPicPr>
          <p:nvPr/>
        </p:nvPicPr>
        <p:blipFill>
          <a:blip r:embed="rId2"/>
          <a:stretch>
            <a:fillRect/>
          </a:stretch>
        </p:blipFill>
        <p:spPr>
          <a:xfrm>
            <a:off x="6392863" y="2252564"/>
            <a:ext cx="3590925" cy="1104900"/>
          </a:xfrm>
          <a:prstGeom prst="rect">
            <a:avLst/>
          </a:prstGeom>
        </p:spPr>
      </p:pic>
      <p:sp>
        <p:nvSpPr>
          <p:cNvPr id="6" name="TekstniOkvir 5"/>
          <p:cNvSpPr txBox="1"/>
          <p:nvPr/>
        </p:nvSpPr>
        <p:spPr>
          <a:xfrm>
            <a:off x="304800" y="4752976"/>
            <a:ext cx="10922000" cy="1938992"/>
          </a:xfrm>
          <a:prstGeom prst="rect">
            <a:avLst/>
          </a:prstGeom>
          <a:noFill/>
        </p:spPr>
        <p:txBody>
          <a:bodyPr wrap="square" rtlCol="0">
            <a:spAutoFit/>
          </a:bodyPr>
          <a:lstStyle/>
          <a:p>
            <a:r>
              <a:rPr lang="hr-HR" sz="2400" dirty="0" smtClean="0"/>
              <a:t>Koju je vrstu </a:t>
            </a:r>
            <a:r>
              <a:rPr lang="hr-HR" sz="2400" dirty="0" err="1" smtClean="0"/>
              <a:t>sushija</a:t>
            </a:r>
            <a:r>
              <a:rPr lang="hr-HR" sz="2400" dirty="0" smtClean="0"/>
              <a:t> uzeo </a:t>
            </a:r>
            <a:r>
              <a:rPr lang="hr-HR" sz="2400" dirty="0" err="1" smtClean="0"/>
              <a:t>Maiko</a:t>
            </a:r>
            <a:r>
              <a:rPr lang="hr-HR" sz="2400" dirty="0" smtClean="0"/>
              <a:t> na prva tri pladnja?</a:t>
            </a:r>
          </a:p>
          <a:p>
            <a:pPr marL="457200" indent="-457200">
              <a:buFont typeface="+mj-lt"/>
              <a:buAutoNum type="alphaLcParenR"/>
            </a:pPr>
            <a:r>
              <a:rPr lang="hr-HR" sz="2400" dirty="0" smtClean="0"/>
              <a:t>Losos, </a:t>
            </a:r>
            <a:r>
              <a:rPr lang="hr-HR" sz="2400" dirty="0" err="1" smtClean="0"/>
              <a:t>rol</a:t>
            </a:r>
            <a:r>
              <a:rPr lang="hr-HR" sz="2400" dirty="0" smtClean="0"/>
              <a:t> suši, škampi</a:t>
            </a:r>
          </a:p>
          <a:p>
            <a:pPr marL="457200" indent="-457200">
              <a:buFont typeface="+mj-lt"/>
              <a:buAutoNum type="alphaLcParenR"/>
            </a:pPr>
            <a:r>
              <a:rPr lang="hr-HR" sz="2400" dirty="0" smtClean="0"/>
              <a:t>Losos, škampi, </a:t>
            </a:r>
            <a:r>
              <a:rPr lang="hr-HR" sz="2400" dirty="0" err="1" smtClean="0"/>
              <a:t>rol</a:t>
            </a:r>
            <a:r>
              <a:rPr lang="hr-HR" sz="2400" dirty="0" smtClean="0"/>
              <a:t> suši</a:t>
            </a:r>
          </a:p>
          <a:p>
            <a:pPr marL="457200" indent="-457200">
              <a:buFont typeface="+mj-lt"/>
              <a:buAutoNum type="alphaLcParenR"/>
            </a:pPr>
            <a:r>
              <a:rPr lang="hr-HR" sz="2400" dirty="0" smtClean="0"/>
              <a:t>Losos, školjke, škampi</a:t>
            </a:r>
          </a:p>
          <a:p>
            <a:pPr marL="457200" indent="-457200">
              <a:buFont typeface="+mj-lt"/>
              <a:buAutoNum type="alphaLcParenR"/>
            </a:pPr>
            <a:r>
              <a:rPr lang="hr-HR" sz="2400" dirty="0" smtClean="0"/>
              <a:t>Losos, školjke, </a:t>
            </a:r>
            <a:r>
              <a:rPr lang="hr-HR" sz="2400" dirty="0" err="1" smtClean="0"/>
              <a:t>rol</a:t>
            </a:r>
            <a:r>
              <a:rPr lang="hr-HR" sz="2400" dirty="0" smtClean="0"/>
              <a:t> suši</a:t>
            </a:r>
          </a:p>
        </p:txBody>
      </p:sp>
    </p:spTree>
    <p:extLst>
      <p:ext uri="{BB962C8B-B14F-4D97-AF65-F5344CB8AC3E}">
        <p14:creationId xmlns:p14="http://schemas.microsoft.com/office/powerpoint/2010/main" val="2736477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8587" y="314325"/>
            <a:ext cx="10960100" cy="498475"/>
          </a:xfrm>
        </p:spPr>
        <p:txBody>
          <a:bodyPr>
            <a:normAutofit fontScale="90000"/>
          </a:bodyPr>
          <a:lstStyle/>
          <a:p>
            <a:r>
              <a:rPr lang="hr-HR" dirty="0" smtClean="0"/>
              <a:t>Susjedstvo</a:t>
            </a:r>
            <a:endParaRPr lang="hr-HR" dirty="0"/>
          </a:p>
        </p:txBody>
      </p:sp>
      <p:sp>
        <p:nvSpPr>
          <p:cNvPr id="3" name="Rezervirano mjesto sadržaja 2"/>
          <p:cNvSpPr>
            <a:spLocks noGrp="1"/>
          </p:cNvSpPr>
          <p:nvPr>
            <p:ph idx="1"/>
          </p:nvPr>
        </p:nvSpPr>
        <p:spPr>
          <a:xfrm>
            <a:off x="546100" y="1013619"/>
            <a:ext cx="10807700" cy="4299744"/>
          </a:xfrm>
        </p:spPr>
        <p:txBody>
          <a:bodyPr/>
          <a:lstStyle/>
          <a:p>
            <a:pPr marL="0" indent="0">
              <a:buNone/>
            </a:pPr>
            <a:r>
              <a:rPr lang="hr-HR" dirty="0" smtClean="0"/>
              <a:t>Susjedi </a:t>
            </a:r>
            <a:r>
              <a:rPr lang="hr-HR" dirty="0"/>
              <a:t>se dijagramom mogu prikazati na sljedeći način:</a:t>
            </a:r>
          </a:p>
          <a:p>
            <a:pPr marL="0" indent="0">
              <a:buNone/>
            </a:pPr>
            <a:endParaRPr lang="hr-HR" dirty="0"/>
          </a:p>
        </p:txBody>
      </p:sp>
      <p:pic>
        <p:nvPicPr>
          <p:cNvPr id="4" name="Slika 3"/>
          <p:cNvPicPr>
            <a:picLocks noChangeAspect="1"/>
          </p:cNvPicPr>
          <p:nvPr/>
        </p:nvPicPr>
        <p:blipFill>
          <a:blip r:embed="rId2"/>
          <a:stretch>
            <a:fillRect/>
          </a:stretch>
        </p:blipFill>
        <p:spPr>
          <a:xfrm>
            <a:off x="9263062" y="1390063"/>
            <a:ext cx="1704975" cy="1543050"/>
          </a:xfrm>
          <a:prstGeom prst="rect">
            <a:avLst/>
          </a:prstGeom>
        </p:spPr>
      </p:pic>
      <p:sp>
        <p:nvSpPr>
          <p:cNvPr id="5" name="Pravokutnik 4"/>
          <p:cNvSpPr/>
          <p:nvPr/>
        </p:nvSpPr>
        <p:spPr>
          <a:xfrm>
            <a:off x="546100" y="1587173"/>
            <a:ext cx="8331200" cy="2246769"/>
          </a:xfrm>
          <a:prstGeom prst="rect">
            <a:avLst/>
          </a:prstGeom>
        </p:spPr>
        <p:txBody>
          <a:bodyPr wrap="square">
            <a:spAutoFit/>
          </a:bodyPr>
          <a:lstStyle/>
          <a:p>
            <a:r>
              <a:rPr lang="hr-HR" sz="2800" dirty="0" smtClean="0"/>
              <a:t>Svaki je susjed predstavljen kružićem. Linije između dva kružića znače da ta dva susjeda imaju zajedničku jednu ili više granica između svojih posjeda.</a:t>
            </a:r>
          </a:p>
          <a:p>
            <a:endParaRPr lang="hr-HR" sz="2800" dirty="0" smtClean="0"/>
          </a:p>
          <a:p>
            <a:r>
              <a:rPr lang="hr-HR" sz="2800" dirty="0" smtClean="0"/>
              <a:t>Koja od sljedećih mapa opisuje dani dijagram?</a:t>
            </a:r>
            <a:endParaRPr lang="hr-HR" sz="2800" dirty="0"/>
          </a:p>
        </p:txBody>
      </p:sp>
      <p:pic>
        <p:nvPicPr>
          <p:cNvPr id="6" name="Slika 5"/>
          <p:cNvPicPr>
            <a:picLocks noChangeAspect="1"/>
          </p:cNvPicPr>
          <p:nvPr/>
        </p:nvPicPr>
        <p:blipFill>
          <a:blip r:embed="rId3"/>
          <a:stretch>
            <a:fillRect/>
          </a:stretch>
        </p:blipFill>
        <p:spPr>
          <a:xfrm>
            <a:off x="2403475" y="4101573"/>
            <a:ext cx="6859587" cy="2401915"/>
          </a:xfrm>
          <a:prstGeom prst="rect">
            <a:avLst/>
          </a:prstGeom>
        </p:spPr>
      </p:pic>
    </p:spTree>
    <p:extLst>
      <p:ext uri="{BB962C8B-B14F-4D97-AF65-F5344CB8AC3E}">
        <p14:creationId xmlns:p14="http://schemas.microsoft.com/office/powerpoint/2010/main" val="766075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81000" y="365125"/>
            <a:ext cx="10972800" cy="701675"/>
          </a:xfrm>
        </p:spPr>
        <p:txBody>
          <a:bodyPr/>
          <a:lstStyle/>
          <a:p>
            <a:r>
              <a:rPr lang="hr-HR" dirty="0" smtClean="0"/>
              <a:t>Sustav za navodnjavanje</a:t>
            </a:r>
            <a:endParaRPr lang="hr-HR" dirty="0"/>
          </a:p>
        </p:txBody>
      </p:sp>
      <p:pic>
        <p:nvPicPr>
          <p:cNvPr id="4" name="Rezervirano mjesto sadržaja 3"/>
          <p:cNvPicPr>
            <a:picLocks noGrp="1" noChangeAspect="1"/>
          </p:cNvPicPr>
          <p:nvPr>
            <p:ph idx="1"/>
          </p:nvPr>
        </p:nvPicPr>
        <p:blipFill>
          <a:blip r:embed="rId2"/>
          <a:stretch>
            <a:fillRect/>
          </a:stretch>
        </p:blipFill>
        <p:spPr>
          <a:xfrm>
            <a:off x="9067800" y="910431"/>
            <a:ext cx="2570485" cy="3547269"/>
          </a:xfrm>
          <a:prstGeom prst="rect">
            <a:avLst/>
          </a:prstGeom>
        </p:spPr>
      </p:pic>
      <p:sp>
        <p:nvSpPr>
          <p:cNvPr id="5" name="TekstniOkvir 4"/>
          <p:cNvSpPr txBox="1"/>
          <p:nvPr/>
        </p:nvSpPr>
        <p:spPr>
          <a:xfrm>
            <a:off x="346074" y="1205706"/>
            <a:ext cx="8721726" cy="3693319"/>
          </a:xfrm>
          <a:prstGeom prst="rect">
            <a:avLst/>
          </a:prstGeom>
          <a:noFill/>
        </p:spPr>
        <p:txBody>
          <a:bodyPr wrap="square" rtlCol="0">
            <a:spAutoFit/>
          </a:bodyPr>
          <a:lstStyle/>
          <a:p>
            <a:r>
              <a:rPr lang="hr-HR" sz="2400" dirty="0"/>
              <a:t>Dabrovi su napravili sustav za navodnjavanje svojih polja, koja su obilježena brojevima 1,2,3,4,5,6. Voda teče iz jezera na vrhu brda, sve do polja u podnožju.</a:t>
            </a:r>
            <a:br>
              <a:rPr lang="hr-HR" sz="2400" dirty="0"/>
            </a:br>
            <a:endParaRPr lang="hr-HR" sz="2400" dirty="0" smtClean="0"/>
          </a:p>
          <a:p>
            <a:r>
              <a:rPr lang="hr-HR" sz="2400" dirty="0" smtClean="0"/>
              <a:t>Duž </a:t>
            </a:r>
            <a:r>
              <a:rPr lang="hr-HR" sz="2400" dirty="0"/>
              <a:t>kanala za navodnjavanje, dabrovi su napravili 4 vodene rampe A,B,C i D koje usmjeravaju vodu lijevo ili desno.</a:t>
            </a:r>
          </a:p>
          <a:p>
            <a:endParaRPr lang="hr-HR" sz="2400" dirty="0" smtClean="0"/>
          </a:p>
          <a:p>
            <a:r>
              <a:rPr lang="hr-HR" sz="2400" dirty="0" smtClean="0"/>
              <a:t>Pitanje</a:t>
            </a:r>
            <a:r>
              <a:rPr lang="hr-HR" sz="2400" dirty="0"/>
              <a:t>: kako treba podesiti vodene rampe da bi se navodnjavala samo polja 2,4,5 i 6?</a:t>
            </a:r>
          </a:p>
          <a:p>
            <a:endParaRPr lang="hr-HR" dirty="0"/>
          </a:p>
        </p:txBody>
      </p:sp>
      <p:pic>
        <p:nvPicPr>
          <p:cNvPr id="6" name="Slika 5"/>
          <p:cNvPicPr>
            <a:picLocks noChangeAspect="1"/>
          </p:cNvPicPr>
          <p:nvPr/>
        </p:nvPicPr>
        <p:blipFill>
          <a:blip r:embed="rId3"/>
          <a:stretch>
            <a:fillRect/>
          </a:stretch>
        </p:blipFill>
        <p:spPr>
          <a:xfrm>
            <a:off x="3289300" y="4572000"/>
            <a:ext cx="4156793" cy="2017713"/>
          </a:xfrm>
          <a:prstGeom prst="rect">
            <a:avLst/>
          </a:prstGeom>
        </p:spPr>
      </p:pic>
    </p:spTree>
    <p:extLst>
      <p:ext uri="{BB962C8B-B14F-4D97-AF65-F5344CB8AC3E}">
        <p14:creationId xmlns:p14="http://schemas.microsoft.com/office/powerpoint/2010/main" val="1628108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5900" y="365125"/>
            <a:ext cx="11137900" cy="561975"/>
          </a:xfrm>
        </p:spPr>
        <p:txBody>
          <a:bodyPr>
            <a:normAutofit fontScale="90000"/>
          </a:bodyPr>
          <a:lstStyle/>
          <a:p>
            <a:r>
              <a:rPr lang="hr-HR" dirty="0" smtClean="0"/>
              <a:t>Topovska kugla</a:t>
            </a:r>
            <a:endParaRPr lang="hr-HR" dirty="0"/>
          </a:p>
        </p:txBody>
      </p:sp>
      <p:sp>
        <p:nvSpPr>
          <p:cNvPr id="3" name="Rezervirano mjesto sadržaja 2"/>
          <p:cNvSpPr>
            <a:spLocks noGrp="1"/>
          </p:cNvSpPr>
          <p:nvPr>
            <p:ph idx="1"/>
          </p:nvPr>
        </p:nvSpPr>
        <p:spPr>
          <a:xfrm>
            <a:off x="527050" y="927100"/>
            <a:ext cx="10515600" cy="4351338"/>
          </a:xfrm>
        </p:spPr>
        <p:txBody>
          <a:bodyPr/>
          <a:lstStyle/>
          <a:p>
            <a:pPr marL="0" indent="0">
              <a:buNone/>
            </a:pPr>
            <a:r>
              <a:rPr lang="hr-HR" dirty="0" smtClean="0"/>
              <a:t>Dabar </a:t>
            </a:r>
            <a:r>
              <a:rPr lang="hr-HR" dirty="0"/>
              <a:t>Krešo pokušava pogoditi cilj topovskom kuglom. Top može ispaliti kuglu u rasponu 0-10m. </a:t>
            </a:r>
          </a:p>
          <a:p>
            <a:pPr marL="0" indent="0">
              <a:buNone/>
            </a:pPr>
            <a:r>
              <a:rPr lang="hr-HR" dirty="0"/>
              <a:t>Položaj mete je nepoznat, ali poslije svakog ispaljivanja, prijatelj Saša mu govori je li kugla pala ispred ili iza cilja.</a:t>
            </a:r>
          </a:p>
          <a:p>
            <a:pPr marL="0" indent="0">
              <a:buNone/>
            </a:pPr>
            <a:endParaRPr lang="hr-HR" dirty="0"/>
          </a:p>
        </p:txBody>
      </p:sp>
      <p:sp>
        <p:nvSpPr>
          <p:cNvPr id="5" name="TekstniOkvir 4"/>
          <p:cNvSpPr txBox="1"/>
          <p:nvPr/>
        </p:nvSpPr>
        <p:spPr>
          <a:xfrm>
            <a:off x="636587" y="3838853"/>
            <a:ext cx="11156950" cy="1661993"/>
          </a:xfrm>
          <a:prstGeom prst="rect">
            <a:avLst/>
          </a:prstGeom>
          <a:noFill/>
        </p:spPr>
        <p:txBody>
          <a:bodyPr wrap="square" rtlCol="0">
            <a:spAutoFit/>
          </a:bodyPr>
          <a:lstStyle/>
          <a:p>
            <a:r>
              <a:rPr lang="hr-HR" sz="2800" dirty="0"/>
              <a:t>Ako znamo da cilj ima širinu od 50cm, koliki je minimalan broj ispaljivanja kugli koje će Krešo ispaliti a da bi sigurno pogodio metu neovisno o tome gdje se ona nalazi u rasponu od 0 do 10m</a:t>
            </a:r>
            <a:r>
              <a:rPr lang="hr-HR" sz="2800" dirty="0" smtClean="0"/>
              <a:t>?</a:t>
            </a:r>
            <a:endParaRPr lang="hr-HR" sz="2800" dirty="0"/>
          </a:p>
          <a:p>
            <a:endParaRPr lang="hr-HR" dirty="0"/>
          </a:p>
        </p:txBody>
      </p:sp>
      <p:sp>
        <p:nvSpPr>
          <p:cNvPr id="6" name="TekstniOkvir 5"/>
          <p:cNvSpPr txBox="1"/>
          <p:nvPr/>
        </p:nvSpPr>
        <p:spPr>
          <a:xfrm>
            <a:off x="2463800" y="5475010"/>
            <a:ext cx="7175500" cy="523220"/>
          </a:xfrm>
          <a:prstGeom prst="rect">
            <a:avLst/>
          </a:prstGeom>
          <a:noFill/>
        </p:spPr>
        <p:txBody>
          <a:bodyPr wrap="square" rtlCol="0">
            <a:spAutoFit/>
          </a:bodyPr>
          <a:lstStyle/>
          <a:p>
            <a:pPr algn="ctr"/>
            <a:r>
              <a:rPr lang="hr-HR" sz="2800" dirty="0" smtClean="0"/>
              <a:t>3	4	5	6</a:t>
            </a:r>
            <a:endParaRPr lang="hr-HR" sz="2800" dirty="0"/>
          </a:p>
        </p:txBody>
      </p:sp>
      <p:pic>
        <p:nvPicPr>
          <p:cNvPr id="4" name="Slika 3"/>
          <p:cNvPicPr>
            <a:picLocks noChangeAspect="1"/>
          </p:cNvPicPr>
          <p:nvPr/>
        </p:nvPicPr>
        <p:blipFill>
          <a:blip r:embed="rId2"/>
          <a:stretch>
            <a:fillRect/>
          </a:stretch>
        </p:blipFill>
        <p:spPr>
          <a:xfrm>
            <a:off x="6892925" y="2391053"/>
            <a:ext cx="3838575" cy="1447800"/>
          </a:xfrm>
          <a:prstGeom prst="rect">
            <a:avLst/>
          </a:prstGeom>
        </p:spPr>
      </p:pic>
    </p:spTree>
    <p:extLst>
      <p:ext uri="{BB962C8B-B14F-4D97-AF65-F5344CB8AC3E}">
        <p14:creationId xmlns:p14="http://schemas.microsoft.com/office/powerpoint/2010/main" val="3795151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17500" y="327025"/>
            <a:ext cx="10693400" cy="587375"/>
          </a:xfrm>
        </p:spPr>
        <p:txBody>
          <a:bodyPr>
            <a:normAutofit fontScale="90000"/>
          </a:bodyPr>
          <a:lstStyle/>
          <a:p>
            <a:r>
              <a:rPr lang="hr-HR" dirty="0" smtClean="0"/>
              <a:t>Oblaci</a:t>
            </a:r>
            <a:endParaRPr lang="hr-HR" dirty="0"/>
          </a:p>
        </p:txBody>
      </p:sp>
      <p:sp>
        <p:nvSpPr>
          <p:cNvPr id="3" name="Rezervirano mjesto sadržaja 2"/>
          <p:cNvSpPr>
            <a:spLocks noGrp="1"/>
          </p:cNvSpPr>
          <p:nvPr>
            <p:ph idx="1"/>
          </p:nvPr>
        </p:nvSpPr>
        <p:spPr>
          <a:xfrm>
            <a:off x="609600" y="1085056"/>
            <a:ext cx="10515600" cy="4351338"/>
          </a:xfrm>
        </p:spPr>
        <p:txBody>
          <a:bodyPr/>
          <a:lstStyle/>
          <a:p>
            <a:pPr marL="0" indent="0">
              <a:buNone/>
            </a:pPr>
            <a:r>
              <a:rPr lang="hr-HR" dirty="0" smtClean="0"/>
              <a:t>Pet </a:t>
            </a:r>
            <a:r>
              <a:rPr lang="hr-HR" dirty="0"/>
              <a:t>dabrova: </a:t>
            </a:r>
            <a:r>
              <a:rPr lang="hr-HR" dirty="0" err="1"/>
              <a:t>Anna</a:t>
            </a:r>
            <a:r>
              <a:rPr lang="hr-HR" dirty="0"/>
              <a:t> (7 godina), Benjamin (8 godina), </a:t>
            </a:r>
            <a:r>
              <a:rPr lang="hr-HR" dirty="0" err="1"/>
              <a:t>Chris</a:t>
            </a:r>
            <a:r>
              <a:rPr lang="hr-HR" dirty="0"/>
              <a:t> (9 godina), </a:t>
            </a:r>
            <a:r>
              <a:rPr lang="hr-HR" dirty="0" err="1"/>
              <a:t>Deborah</a:t>
            </a:r>
            <a:r>
              <a:rPr lang="hr-HR" dirty="0"/>
              <a:t> (10 godina) i </a:t>
            </a:r>
            <a:r>
              <a:rPr lang="hr-HR" dirty="0" err="1"/>
              <a:t>Eddie</a:t>
            </a:r>
            <a:r>
              <a:rPr lang="hr-HR" dirty="0"/>
              <a:t> (11 godina) igraju igru hodanja kroz oblake. Na svakom oblaku čekaju drugog dabra. Kad se dva dabra nađu na istom oblaku, stariji dabar kreće dalje do oblaka do kojeg vodi deblja strjelica, a mlađi na oblaku do kojeg vodi tanja strjelica.</a:t>
            </a:r>
          </a:p>
          <a:p>
            <a:endParaRPr lang="hr-HR" dirty="0"/>
          </a:p>
        </p:txBody>
      </p:sp>
      <p:pic>
        <p:nvPicPr>
          <p:cNvPr id="4" name="Slika 3"/>
          <p:cNvPicPr>
            <a:picLocks noChangeAspect="1"/>
          </p:cNvPicPr>
          <p:nvPr/>
        </p:nvPicPr>
        <p:blipFill>
          <a:blip r:embed="rId2"/>
          <a:stretch>
            <a:fillRect/>
          </a:stretch>
        </p:blipFill>
        <p:spPr>
          <a:xfrm>
            <a:off x="711200" y="3260725"/>
            <a:ext cx="5553663" cy="2907506"/>
          </a:xfrm>
          <a:prstGeom prst="rect">
            <a:avLst/>
          </a:prstGeom>
        </p:spPr>
      </p:pic>
      <p:sp>
        <p:nvSpPr>
          <p:cNvPr id="5" name="TekstniOkvir 4"/>
          <p:cNvSpPr txBox="1"/>
          <p:nvPr/>
        </p:nvSpPr>
        <p:spPr>
          <a:xfrm>
            <a:off x="6769100" y="3564196"/>
            <a:ext cx="5422900" cy="523220"/>
          </a:xfrm>
          <a:prstGeom prst="rect">
            <a:avLst/>
          </a:prstGeom>
          <a:noFill/>
        </p:spPr>
        <p:txBody>
          <a:bodyPr wrap="square" rtlCol="0">
            <a:spAutoFit/>
          </a:bodyPr>
          <a:lstStyle/>
          <a:p>
            <a:r>
              <a:rPr lang="hr-HR" sz="2800" dirty="0"/>
              <a:t>Na koji izlaz će stići svaki dabar ?</a:t>
            </a:r>
          </a:p>
        </p:txBody>
      </p:sp>
      <p:pic>
        <p:nvPicPr>
          <p:cNvPr id="6" name="Slika 5"/>
          <p:cNvPicPr>
            <a:picLocks noChangeAspect="1"/>
          </p:cNvPicPr>
          <p:nvPr/>
        </p:nvPicPr>
        <p:blipFill>
          <a:blip r:embed="rId3"/>
          <a:stretch>
            <a:fillRect/>
          </a:stretch>
        </p:blipFill>
        <p:spPr>
          <a:xfrm>
            <a:off x="6662010" y="4454922"/>
            <a:ext cx="5110890" cy="1421210"/>
          </a:xfrm>
          <a:prstGeom prst="rect">
            <a:avLst/>
          </a:prstGeom>
        </p:spPr>
      </p:pic>
    </p:spTree>
    <p:extLst>
      <p:ext uri="{BB962C8B-B14F-4D97-AF65-F5344CB8AC3E}">
        <p14:creationId xmlns:p14="http://schemas.microsoft.com/office/powerpoint/2010/main" val="3242165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04800" y="365125"/>
            <a:ext cx="11049000" cy="536575"/>
          </a:xfrm>
        </p:spPr>
        <p:txBody>
          <a:bodyPr>
            <a:normAutofit fontScale="90000"/>
          </a:bodyPr>
          <a:lstStyle/>
          <a:p>
            <a:r>
              <a:rPr lang="hr-HR" dirty="0" smtClean="0"/>
              <a:t>Tračerice</a:t>
            </a:r>
            <a:endParaRPr lang="hr-HR" dirty="0"/>
          </a:p>
        </p:txBody>
      </p:sp>
      <p:sp>
        <p:nvSpPr>
          <p:cNvPr id="3" name="Rezervirano mjesto sadržaja 2"/>
          <p:cNvSpPr>
            <a:spLocks noGrp="1"/>
          </p:cNvSpPr>
          <p:nvPr>
            <p:ph idx="1"/>
          </p:nvPr>
        </p:nvSpPr>
        <p:spPr>
          <a:xfrm>
            <a:off x="571500" y="1000125"/>
            <a:ext cx="10515600" cy="4351338"/>
          </a:xfrm>
        </p:spPr>
        <p:txBody>
          <a:bodyPr/>
          <a:lstStyle/>
          <a:p>
            <a:pPr marL="0" indent="0">
              <a:buNone/>
            </a:pPr>
            <a:r>
              <a:rPr lang="hr-HR" sz="2400" dirty="0" smtClean="0"/>
              <a:t>U </a:t>
            </a:r>
            <a:r>
              <a:rPr lang="hr-HR" sz="2400" dirty="0" err="1"/>
              <a:t>Bebroškoli</a:t>
            </a:r>
            <a:r>
              <a:rPr lang="hr-HR" sz="2400" dirty="0"/>
              <a:t> djevojke vole ogovarati. Tko kome dijeli tračeve prikazano je na slici:</a:t>
            </a:r>
          </a:p>
          <a:p>
            <a:pPr marL="0" indent="0">
              <a:buNone/>
            </a:pPr>
            <a:endParaRPr lang="hr-HR" dirty="0"/>
          </a:p>
        </p:txBody>
      </p:sp>
      <p:pic>
        <p:nvPicPr>
          <p:cNvPr id="4" name="Slika 3"/>
          <p:cNvPicPr>
            <a:picLocks noChangeAspect="1"/>
          </p:cNvPicPr>
          <p:nvPr/>
        </p:nvPicPr>
        <p:blipFill>
          <a:blip r:embed="rId2"/>
          <a:stretch>
            <a:fillRect/>
          </a:stretch>
        </p:blipFill>
        <p:spPr>
          <a:xfrm>
            <a:off x="7475383" y="1623218"/>
            <a:ext cx="4361018" cy="4726781"/>
          </a:xfrm>
          <a:prstGeom prst="rect">
            <a:avLst/>
          </a:prstGeom>
        </p:spPr>
      </p:pic>
      <p:sp>
        <p:nvSpPr>
          <p:cNvPr id="5" name="TekstniOkvir 4"/>
          <p:cNvSpPr txBox="1"/>
          <p:nvPr/>
        </p:nvSpPr>
        <p:spPr>
          <a:xfrm>
            <a:off x="571500" y="1498600"/>
            <a:ext cx="6667500" cy="5170646"/>
          </a:xfrm>
          <a:prstGeom prst="rect">
            <a:avLst/>
          </a:prstGeom>
          <a:noFill/>
        </p:spPr>
        <p:txBody>
          <a:bodyPr wrap="square" rtlCol="0">
            <a:spAutoFit/>
          </a:bodyPr>
          <a:lstStyle/>
          <a:p>
            <a:r>
              <a:rPr lang="hr-HR" sz="2400" dirty="0"/>
              <a:t>Sara, npr. sve ispriča Petri, Miri i Alenki, Tadeja sve govori Barbari i Miri...</a:t>
            </a:r>
          </a:p>
          <a:p>
            <a:r>
              <a:rPr lang="hr-HR" sz="2400" dirty="0"/>
              <a:t>Ivančica je danas proširila priču da su se Petra i Sunčica posvađale. Za ručkom su razgovarale Helena, Petra, Sara i Jana.  Helena i Petra su znale za ovu svađu, a Sara i Jana ne. Razlog tomu je što jedna od djevojčica prikazanih na slici nije bila u školi. Tko je bio bolestan?</a:t>
            </a:r>
            <a:br>
              <a:rPr lang="hr-HR" sz="2400" dirty="0"/>
            </a:br>
            <a:endParaRPr lang="hr-HR" sz="2400" dirty="0"/>
          </a:p>
          <a:p>
            <a:pPr marL="285750" indent="-285750">
              <a:buFont typeface="Arial" panose="020B0604020202020204" pitchFamily="34" charset="0"/>
              <a:buChar char="•"/>
            </a:pPr>
            <a:r>
              <a:rPr lang="hr-HR" sz="2400" dirty="0" smtClean="0"/>
              <a:t>Nataša</a:t>
            </a:r>
            <a:endParaRPr lang="hr-HR" sz="2400" dirty="0"/>
          </a:p>
          <a:p>
            <a:pPr marL="285750" indent="-285750">
              <a:buFont typeface="Arial" panose="020B0604020202020204" pitchFamily="34" charset="0"/>
              <a:buChar char="•"/>
            </a:pPr>
            <a:r>
              <a:rPr lang="hr-HR" sz="2400" dirty="0" smtClean="0"/>
              <a:t>Ana</a:t>
            </a:r>
            <a:endParaRPr lang="hr-HR" sz="2400" dirty="0"/>
          </a:p>
          <a:p>
            <a:pPr marL="285750" indent="-285750">
              <a:buFont typeface="Arial" panose="020B0604020202020204" pitchFamily="34" charset="0"/>
              <a:buChar char="•"/>
            </a:pPr>
            <a:r>
              <a:rPr lang="hr-HR" sz="2400" dirty="0" smtClean="0"/>
              <a:t>Alenka</a:t>
            </a:r>
            <a:endParaRPr lang="hr-HR" sz="2400" dirty="0"/>
          </a:p>
          <a:p>
            <a:pPr marL="285750" indent="-285750">
              <a:buFont typeface="Arial" panose="020B0604020202020204" pitchFamily="34" charset="0"/>
              <a:buChar char="•"/>
            </a:pPr>
            <a:r>
              <a:rPr lang="hr-HR" sz="2400" dirty="0"/>
              <a:t>Mira</a:t>
            </a:r>
          </a:p>
          <a:p>
            <a:endParaRPr lang="hr-HR" dirty="0"/>
          </a:p>
        </p:txBody>
      </p:sp>
    </p:spTree>
    <p:extLst>
      <p:ext uri="{BB962C8B-B14F-4D97-AF65-F5344CB8AC3E}">
        <p14:creationId xmlns:p14="http://schemas.microsoft.com/office/powerpoint/2010/main" val="3224291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17500" y="365125"/>
            <a:ext cx="11036300" cy="511175"/>
          </a:xfrm>
        </p:spPr>
        <p:txBody>
          <a:bodyPr>
            <a:normAutofit fontScale="90000"/>
          </a:bodyPr>
          <a:lstStyle/>
          <a:p>
            <a:r>
              <a:rPr lang="hr-HR" dirty="0" smtClean="0"/>
              <a:t>Trupci</a:t>
            </a:r>
            <a:endParaRPr lang="hr-HR" dirty="0"/>
          </a:p>
        </p:txBody>
      </p:sp>
      <p:sp>
        <p:nvSpPr>
          <p:cNvPr id="3" name="Rezervirano mjesto sadržaja 2"/>
          <p:cNvSpPr>
            <a:spLocks noGrp="1"/>
          </p:cNvSpPr>
          <p:nvPr>
            <p:ph idx="1"/>
          </p:nvPr>
        </p:nvSpPr>
        <p:spPr>
          <a:xfrm>
            <a:off x="577850" y="876300"/>
            <a:ext cx="11347450" cy="4351338"/>
          </a:xfrm>
        </p:spPr>
        <p:txBody>
          <a:bodyPr/>
          <a:lstStyle/>
          <a:p>
            <a:pPr marL="0" indent="0">
              <a:buNone/>
            </a:pPr>
            <a:r>
              <a:rPr lang="hr-HR" dirty="0" smtClean="0"/>
              <a:t>Dabrovi </a:t>
            </a:r>
            <a:r>
              <a:rPr lang="hr-HR" dirty="0"/>
              <a:t>su skupili 50 trupaca na </a:t>
            </a:r>
            <a:r>
              <a:rPr lang="hr-HR" dirty="0" err="1"/>
              <a:t>Beaver</a:t>
            </a:r>
            <a:r>
              <a:rPr lang="hr-HR" dirty="0"/>
              <a:t> otoku. Žele ih prevesti doma riječnim putem, iako će na određenim točkama izgubiti dio trupaca. </a:t>
            </a:r>
            <a:br>
              <a:rPr lang="hr-HR" dirty="0"/>
            </a:br>
            <a:endParaRPr lang="hr-HR" dirty="0"/>
          </a:p>
          <a:p>
            <a:pPr marL="0" indent="0">
              <a:buNone/>
            </a:pPr>
            <a:r>
              <a:rPr lang="hr-HR" dirty="0"/>
              <a:t>Na slici su brojem označena mjesta gdje ostaju bez trupaca. Broj predstavlja broj izgubljenih trupaca. </a:t>
            </a:r>
          </a:p>
          <a:p>
            <a:pPr marL="0" indent="0">
              <a:buNone/>
            </a:pPr>
            <a:endParaRPr lang="hr-HR" dirty="0"/>
          </a:p>
        </p:txBody>
      </p:sp>
      <p:pic>
        <p:nvPicPr>
          <p:cNvPr id="4" name="Slika 3"/>
          <p:cNvPicPr>
            <a:picLocks noChangeAspect="1"/>
          </p:cNvPicPr>
          <p:nvPr/>
        </p:nvPicPr>
        <p:blipFill>
          <a:blip r:embed="rId2"/>
          <a:stretch>
            <a:fillRect/>
          </a:stretch>
        </p:blipFill>
        <p:spPr>
          <a:xfrm>
            <a:off x="7831137" y="2734012"/>
            <a:ext cx="3667125" cy="1800225"/>
          </a:xfrm>
          <a:prstGeom prst="rect">
            <a:avLst/>
          </a:prstGeom>
        </p:spPr>
      </p:pic>
      <p:sp>
        <p:nvSpPr>
          <p:cNvPr id="5" name="Pravokutnik 4"/>
          <p:cNvSpPr/>
          <p:nvPr/>
        </p:nvSpPr>
        <p:spPr>
          <a:xfrm>
            <a:off x="685799" y="3505876"/>
            <a:ext cx="7145337" cy="3108543"/>
          </a:xfrm>
          <a:prstGeom prst="rect">
            <a:avLst/>
          </a:prstGeom>
        </p:spPr>
        <p:txBody>
          <a:bodyPr wrap="square">
            <a:spAutoFit/>
          </a:bodyPr>
          <a:lstStyle/>
          <a:p>
            <a:r>
              <a:rPr lang="hr-HR" sz="2800" dirty="0" smtClean="0"/>
              <a:t>Koji je najmanji broj trupaca koje dabrovi mogu izgubiti putem?</a:t>
            </a:r>
          </a:p>
          <a:p>
            <a:endParaRPr lang="hr-HR" sz="2800" dirty="0" smtClean="0"/>
          </a:p>
          <a:p>
            <a:pPr marL="457200" indent="-457200">
              <a:buFont typeface="Arial" panose="020B0604020202020204" pitchFamily="34" charset="0"/>
              <a:buChar char="•"/>
            </a:pPr>
            <a:r>
              <a:rPr lang="hr-HR" sz="2800" dirty="0" smtClean="0"/>
              <a:t>20</a:t>
            </a:r>
          </a:p>
          <a:p>
            <a:pPr marL="457200" indent="-457200">
              <a:buFont typeface="Arial" panose="020B0604020202020204" pitchFamily="34" charset="0"/>
              <a:buChar char="•"/>
            </a:pPr>
            <a:r>
              <a:rPr lang="hr-HR" sz="2800" dirty="0" smtClean="0"/>
              <a:t>23</a:t>
            </a:r>
          </a:p>
          <a:p>
            <a:pPr marL="457200" indent="-457200">
              <a:buFont typeface="Arial" panose="020B0604020202020204" pitchFamily="34" charset="0"/>
              <a:buChar char="•"/>
            </a:pPr>
            <a:r>
              <a:rPr lang="hr-HR" sz="2800" dirty="0" smtClean="0"/>
              <a:t>15</a:t>
            </a:r>
          </a:p>
          <a:p>
            <a:pPr marL="457200" indent="-457200">
              <a:buFont typeface="Arial" panose="020B0604020202020204" pitchFamily="34" charset="0"/>
              <a:buChar char="•"/>
            </a:pPr>
            <a:r>
              <a:rPr lang="hr-HR" sz="2800" dirty="0" smtClean="0"/>
              <a:t>19</a:t>
            </a:r>
            <a:endParaRPr lang="hr-HR" sz="2800" dirty="0"/>
          </a:p>
        </p:txBody>
      </p:sp>
    </p:spTree>
    <p:extLst>
      <p:ext uri="{BB962C8B-B14F-4D97-AF65-F5344CB8AC3E}">
        <p14:creationId xmlns:p14="http://schemas.microsoft.com/office/powerpoint/2010/main" val="742835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5250" y="202406"/>
            <a:ext cx="11036300" cy="460375"/>
          </a:xfrm>
        </p:spPr>
        <p:txBody>
          <a:bodyPr>
            <a:normAutofit fontScale="90000"/>
          </a:bodyPr>
          <a:lstStyle/>
          <a:p>
            <a:r>
              <a:rPr lang="hr-HR" dirty="0" smtClean="0"/>
              <a:t>Turistička agencija</a:t>
            </a:r>
            <a:endParaRPr lang="hr-HR" dirty="0"/>
          </a:p>
        </p:txBody>
      </p:sp>
      <p:sp>
        <p:nvSpPr>
          <p:cNvPr id="3" name="Rezervirano mjesto sadržaja 2"/>
          <p:cNvSpPr>
            <a:spLocks noGrp="1"/>
          </p:cNvSpPr>
          <p:nvPr>
            <p:ph idx="1"/>
          </p:nvPr>
        </p:nvSpPr>
        <p:spPr>
          <a:xfrm>
            <a:off x="317500" y="860425"/>
            <a:ext cx="10515600" cy="4351338"/>
          </a:xfrm>
        </p:spPr>
        <p:txBody>
          <a:bodyPr/>
          <a:lstStyle/>
          <a:p>
            <a:pPr marL="0" indent="0">
              <a:buNone/>
            </a:pPr>
            <a:r>
              <a:rPr lang="hr-HR" sz="2400" dirty="0" smtClean="0"/>
              <a:t>Dabar </a:t>
            </a:r>
            <a:r>
              <a:rPr lang="hr-HR" sz="2400" dirty="0"/>
              <a:t>radi u turističkoj agenciji. Turistička agencija ima u ponudi sljedeća putovanja:</a:t>
            </a:r>
          </a:p>
          <a:p>
            <a:endParaRPr lang="hr-HR" dirty="0"/>
          </a:p>
        </p:txBody>
      </p:sp>
      <p:pic>
        <p:nvPicPr>
          <p:cNvPr id="4" name="Slika 3"/>
          <p:cNvPicPr>
            <a:picLocks noChangeAspect="1"/>
          </p:cNvPicPr>
          <p:nvPr/>
        </p:nvPicPr>
        <p:blipFill>
          <a:blip r:embed="rId2"/>
          <a:stretch>
            <a:fillRect/>
          </a:stretch>
        </p:blipFill>
        <p:spPr>
          <a:xfrm>
            <a:off x="5613400" y="1574006"/>
            <a:ext cx="6327564" cy="3637757"/>
          </a:xfrm>
          <a:prstGeom prst="rect">
            <a:avLst/>
          </a:prstGeom>
        </p:spPr>
      </p:pic>
      <p:sp>
        <p:nvSpPr>
          <p:cNvPr id="5" name="TekstniOkvir 4"/>
          <p:cNvSpPr txBox="1"/>
          <p:nvPr/>
        </p:nvSpPr>
        <p:spPr>
          <a:xfrm>
            <a:off x="317500" y="1993087"/>
            <a:ext cx="5295900" cy="3785652"/>
          </a:xfrm>
          <a:prstGeom prst="rect">
            <a:avLst/>
          </a:prstGeom>
          <a:noFill/>
        </p:spPr>
        <p:txBody>
          <a:bodyPr wrap="square" rtlCol="0">
            <a:spAutoFit/>
          </a:bodyPr>
          <a:lstStyle/>
          <a:p>
            <a:r>
              <a:rPr lang="hr-HR" sz="2400" dirty="0"/>
              <a:t>Što Dabar treba pitati klijenta, kako bi sa sigurnošću znao koje mu putovanje treba ponuditi?</a:t>
            </a:r>
            <a:br>
              <a:rPr lang="hr-HR" sz="2400" dirty="0"/>
            </a:br>
            <a:endParaRPr lang="hr-HR" sz="2400" dirty="0"/>
          </a:p>
          <a:p>
            <a:pPr marL="342900" indent="-342900">
              <a:buFont typeface="+mj-lt"/>
              <a:buAutoNum type="alphaLcParenR"/>
            </a:pPr>
            <a:r>
              <a:rPr lang="hr-HR" sz="2400" dirty="0"/>
              <a:t>“Vrsta putovanja” i “Država</a:t>
            </a:r>
            <a:r>
              <a:rPr lang="hr-HR" sz="2400" dirty="0" smtClean="0"/>
              <a:t>”</a:t>
            </a:r>
            <a:endParaRPr lang="hr-HR" sz="2400" dirty="0"/>
          </a:p>
          <a:p>
            <a:pPr marL="342900" indent="-342900">
              <a:buFont typeface="+mj-lt"/>
              <a:buAutoNum type="alphaLcParenR"/>
            </a:pPr>
            <a:r>
              <a:rPr lang="hr-HR" sz="2400" dirty="0"/>
              <a:t>"Vrsta putovanja”, “Vrsta smještaja” i “Transport</a:t>
            </a:r>
            <a:r>
              <a:rPr lang="hr-HR" sz="2400" dirty="0" smtClean="0"/>
              <a:t>”</a:t>
            </a:r>
            <a:endParaRPr lang="hr-HR" sz="2400" dirty="0"/>
          </a:p>
          <a:p>
            <a:pPr marL="342900" indent="-342900">
              <a:buFont typeface="+mj-lt"/>
              <a:buAutoNum type="alphaLcParenR"/>
            </a:pPr>
            <a:r>
              <a:rPr lang="hr-HR" sz="2400" dirty="0"/>
              <a:t>“Država”, “Vrsta smještaja” i “Uključena hrana</a:t>
            </a:r>
            <a:r>
              <a:rPr lang="hr-HR" sz="2400" dirty="0" smtClean="0"/>
              <a:t>”</a:t>
            </a:r>
            <a:endParaRPr lang="hr-HR" sz="2400" dirty="0"/>
          </a:p>
          <a:p>
            <a:pPr marL="342900" indent="-342900">
              <a:buFont typeface="+mj-lt"/>
              <a:buAutoNum type="alphaLcParenR"/>
            </a:pPr>
            <a:r>
              <a:rPr lang="hr-HR" sz="2400" dirty="0"/>
              <a:t>“Vrsta smještaja” i “Uključena hrana</a:t>
            </a:r>
            <a:r>
              <a:rPr lang="hr-HR" sz="2400" dirty="0" smtClean="0"/>
              <a:t>”</a:t>
            </a:r>
            <a:endParaRPr lang="hr-HR" sz="2400" dirty="0"/>
          </a:p>
        </p:txBody>
      </p:sp>
    </p:spTree>
    <p:extLst>
      <p:ext uri="{BB962C8B-B14F-4D97-AF65-F5344CB8AC3E}">
        <p14:creationId xmlns:p14="http://schemas.microsoft.com/office/powerpoint/2010/main" val="2020893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ka 7"/>
          <p:cNvPicPr>
            <a:picLocks noChangeAspect="1"/>
          </p:cNvPicPr>
          <p:nvPr/>
        </p:nvPicPr>
        <p:blipFill>
          <a:blip r:embed="rId2"/>
          <a:stretch>
            <a:fillRect/>
          </a:stretch>
        </p:blipFill>
        <p:spPr>
          <a:xfrm>
            <a:off x="1811806" y="4842632"/>
            <a:ext cx="5041431" cy="1111173"/>
          </a:xfrm>
          <a:prstGeom prst="rect">
            <a:avLst/>
          </a:prstGeom>
        </p:spPr>
      </p:pic>
      <p:sp>
        <p:nvSpPr>
          <p:cNvPr id="2" name="Naslov 1"/>
          <p:cNvSpPr>
            <a:spLocks noGrp="1"/>
          </p:cNvSpPr>
          <p:nvPr>
            <p:ph type="title"/>
          </p:nvPr>
        </p:nvSpPr>
        <p:spPr>
          <a:xfrm>
            <a:off x="266700" y="365125"/>
            <a:ext cx="11087100" cy="574675"/>
          </a:xfrm>
        </p:spPr>
        <p:txBody>
          <a:bodyPr>
            <a:normAutofit fontScale="90000"/>
          </a:bodyPr>
          <a:lstStyle/>
          <a:p>
            <a:r>
              <a:rPr lang="hr-HR" dirty="0" smtClean="0"/>
              <a:t>Tvornica keramičkih zdjela</a:t>
            </a:r>
            <a:endParaRPr lang="hr-HR" dirty="0"/>
          </a:p>
        </p:txBody>
      </p:sp>
      <p:sp>
        <p:nvSpPr>
          <p:cNvPr id="3" name="Rezervirano mjesto sadržaja 2"/>
          <p:cNvSpPr>
            <a:spLocks noGrp="1"/>
          </p:cNvSpPr>
          <p:nvPr>
            <p:ph idx="1"/>
          </p:nvPr>
        </p:nvSpPr>
        <p:spPr>
          <a:xfrm>
            <a:off x="552450" y="939800"/>
            <a:ext cx="10515600" cy="1638300"/>
          </a:xfrm>
        </p:spPr>
        <p:txBody>
          <a:bodyPr/>
          <a:lstStyle/>
          <a:p>
            <a:pPr marL="0" indent="0">
              <a:buNone/>
            </a:pPr>
            <a:r>
              <a:rPr lang="hr-HR" sz="2400" dirty="0" smtClean="0"/>
              <a:t>U </a:t>
            </a:r>
            <a:r>
              <a:rPr lang="hr-HR" sz="2400" dirty="0"/>
              <a:t>tvornici se proizvode keramičke zdjele različitih veličina. Zdjele se nalaze na pokretnoj vrpci i kreću s lijeve na desnu stranu. </a:t>
            </a:r>
          </a:p>
          <a:p>
            <a:pPr marL="0" indent="0">
              <a:buNone/>
            </a:pPr>
            <a:r>
              <a:rPr lang="hr-HR" sz="2400" dirty="0"/>
              <a:t>Zdjele različitih veličina postavljaju se na vrpcu slučajnim redoslijedom. Prije pakiranja, trebaju biti sortirane na sljedeći način:</a:t>
            </a:r>
          </a:p>
          <a:p>
            <a:pPr marL="0" indent="0">
              <a:buNone/>
            </a:pPr>
            <a:endParaRPr lang="hr-HR" dirty="0"/>
          </a:p>
        </p:txBody>
      </p:sp>
      <p:pic>
        <p:nvPicPr>
          <p:cNvPr id="4" name="Slika 3"/>
          <p:cNvPicPr>
            <a:picLocks noChangeAspect="1"/>
          </p:cNvPicPr>
          <p:nvPr/>
        </p:nvPicPr>
        <p:blipFill>
          <a:blip r:embed="rId3"/>
          <a:stretch>
            <a:fillRect/>
          </a:stretch>
        </p:blipFill>
        <p:spPr>
          <a:xfrm>
            <a:off x="7676355" y="2175669"/>
            <a:ext cx="2276475" cy="533400"/>
          </a:xfrm>
          <a:prstGeom prst="rect">
            <a:avLst/>
          </a:prstGeom>
        </p:spPr>
      </p:pic>
      <p:sp>
        <p:nvSpPr>
          <p:cNvPr id="5" name="TekstniOkvir 4"/>
          <p:cNvSpPr txBox="1"/>
          <p:nvPr/>
        </p:nvSpPr>
        <p:spPr>
          <a:xfrm>
            <a:off x="552450" y="2709069"/>
            <a:ext cx="10972800" cy="1754326"/>
          </a:xfrm>
          <a:prstGeom prst="rect">
            <a:avLst/>
          </a:prstGeom>
          <a:noFill/>
        </p:spPr>
        <p:txBody>
          <a:bodyPr wrap="square" rtlCol="0">
            <a:spAutoFit/>
          </a:bodyPr>
          <a:lstStyle/>
          <a:p>
            <a:r>
              <a:rPr lang="hr-HR" sz="2400" dirty="0"/>
              <a:t>Uz pokretnu se vrpcu nalazi jedan dabar koji sortira zdjele. Smije zamijeniti samo susjedne zdjele, ako se one nalaze na krivom mjestu. Zamjene radi sve dok se zdjele ne sortiraju po zadanom redoslijedu.</a:t>
            </a:r>
          </a:p>
          <a:p>
            <a:r>
              <a:rPr lang="hr-HR" dirty="0" smtClean="0"/>
              <a:t/>
            </a:r>
            <a:br>
              <a:rPr lang="hr-HR" dirty="0" smtClean="0"/>
            </a:br>
            <a:endParaRPr lang="hr-HR" dirty="0"/>
          </a:p>
        </p:txBody>
      </p:sp>
      <p:pic>
        <p:nvPicPr>
          <p:cNvPr id="6" name="Slika 5"/>
          <p:cNvPicPr>
            <a:picLocks noChangeAspect="1"/>
          </p:cNvPicPr>
          <p:nvPr/>
        </p:nvPicPr>
        <p:blipFill>
          <a:blip r:embed="rId4"/>
          <a:stretch>
            <a:fillRect/>
          </a:stretch>
        </p:blipFill>
        <p:spPr>
          <a:xfrm>
            <a:off x="7378700" y="3476626"/>
            <a:ext cx="2871787" cy="3236458"/>
          </a:xfrm>
          <a:prstGeom prst="rect">
            <a:avLst/>
          </a:prstGeom>
        </p:spPr>
      </p:pic>
      <p:sp>
        <p:nvSpPr>
          <p:cNvPr id="7" name="TekstniOkvir 6"/>
          <p:cNvSpPr txBox="1"/>
          <p:nvPr/>
        </p:nvSpPr>
        <p:spPr>
          <a:xfrm>
            <a:off x="552450" y="3994199"/>
            <a:ext cx="6826250" cy="1200329"/>
          </a:xfrm>
          <a:prstGeom prst="rect">
            <a:avLst/>
          </a:prstGeom>
          <a:noFill/>
        </p:spPr>
        <p:txBody>
          <a:bodyPr wrap="square" rtlCol="0">
            <a:spAutoFit/>
          </a:bodyPr>
          <a:lstStyle/>
          <a:p>
            <a:r>
              <a:rPr lang="hr-HR" sz="2400" dirty="0"/>
              <a:t>Koliko radnika treba biti uz pokretnu vrpcu kako bi se zdjele sortirale na ispravan način, ako su postavljene na sljedeći način</a:t>
            </a:r>
            <a:r>
              <a:rPr lang="hr-HR" sz="2400" dirty="0" smtClean="0"/>
              <a:t>: </a:t>
            </a:r>
            <a:endParaRPr lang="hr-HR" sz="2400" dirty="0"/>
          </a:p>
        </p:txBody>
      </p:sp>
      <p:sp>
        <p:nvSpPr>
          <p:cNvPr id="9" name="TekstniOkvir 8"/>
          <p:cNvSpPr txBox="1"/>
          <p:nvPr/>
        </p:nvSpPr>
        <p:spPr>
          <a:xfrm>
            <a:off x="2443955" y="6110326"/>
            <a:ext cx="5232400" cy="738664"/>
          </a:xfrm>
          <a:prstGeom prst="rect">
            <a:avLst/>
          </a:prstGeom>
          <a:noFill/>
        </p:spPr>
        <p:txBody>
          <a:bodyPr wrap="square" rtlCol="0">
            <a:spAutoFit/>
          </a:bodyPr>
          <a:lstStyle/>
          <a:p>
            <a:r>
              <a:rPr lang="hr-HR" sz="2400" dirty="0"/>
              <a:t>3	4	5	6</a:t>
            </a:r>
          </a:p>
          <a:p>
            <a:endParaRPr lang="hr-HR" dirty="0"/>
          </a:p>
        </p:txBody>
      </p:sp>
    </p:spTree>
    <p:extLst>
      <p:ext uri="{BB962C8B-B14F-4D97-AF65-F5344CB8AC3E}">
        <p14:creationId xmlns:p14="http://schemas.microsoft.com/office/powerpoint/2010/main" val="1477464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28600" y="352425"/>
            <a:ext cx="10922000" cy="587375"/>
          </a:xfrm>
        </p:spPr>
        <p:txBody>
          <a:bodyPr>
            <a:normAutofit fontScale="90000"/>
          </a:bodyPr>
          <a:lstStyle/>
          <a:p>
            <a:r>
              <a:rPr lang="hr-HR" dirty="0" smtClean="0"/>
              <a:t>Utrka dabrova</a:t>
            </a:r>
            <a:endParaRPr lang="hr-HR" dirty="0"/>
          </a:p>
        </p:txBody>
      </p:sp>
      <p:sp>
        <p:nvSpPr>
          <p:cNvPr id="3" name="Rezervirano mjesto sadržaja 2"/>
          <p:cNvSpPr>
            <a:spLocks noGrp="1"/>
          </p:cNvSpPr>
          <p:nvPr>
            <p:ph idx="1"/>
          </p:nvPr>
        </p:nvSpPr>
        <p:spPr>
          <a:xfrm>
            <a:off x="228600" y="939800"/>
            <a:ext cx="10515600" cy="4351338"/>
          </a:xfrm>
        </p:spPr>
        <p:txBody>
          <a:bodyPr/>
          <a:lstStyle/>
          <a:p>
            <a:pPr marL="0" indent="0">
              <a:buNone/>
            </a:pPr>
            <a:r>
              <a:rPr lang="hr-HR" dirty="0" smtClean="0"/>
              <a:t>Dabrovi </a:t>
            </a:r>
            <a:r>
              <a:rPr lang="hr-HR" dirty="0"/>
              <a:t>su u šetnji šumom. Put ih vodi ravno, a dabrovi hodaju jedan za drugim. S vremena na vrijeme, naiđu na rupu. Tada</a:t>
            </a:r>
            <a:r>
              <a:rPr lang="hr-HR" dirty="0" smtClean="0"/>
              <a:t>:</a:t>
            </a:r>
            <a:endParaRPr lang="hr-HR" dirty="0"/>
          </a:p>
          <a:p>
            <a:r>
              <a:rPr lang="hr-HR" dirty="0"/>
              <a:t>u rupu skače onoliko dabrova koliko u nju stane</a:t>
            </a:r>
          </a:p>
          <a:p>
            <a:r>
              <a:rPr lang="hr-HR" dirty="0"/>
              <a:t>ostatak dabrova prolazi</a:t>
            </a:r>
          </a:p>
          <a:p>
            <a:r>
              <a:rPr lang="hr-HR" dirty="0" smtClean="0"/>
              <a:t>dabrovi koji su bili u rupi izlaze van.</a:t>
            </a:r>
            <a:br>
              <a:rPr lang="hr-HR" dirty="0" smtClean="0"/>
            </a:br>
            <a:endParaRPr lang="hr-HR" dirty="0"/>
          </a:p>
        </p:txBody>
      </p:sp>
      <p:pic>
        <p:nvPicPr>
          <p:cNvPr id="4" name="Slika 3"/>
          <p:cNvPicPr>
            <a:picLocks noChangeAspect="1"/>
          </p:cNvPicPr>
          <p:nvPr/>
        </p:nvPicPr>
        <p:blipFill>
          <a:blip r:embed="rId2"/>
          <a:stretch>
            <a:fillRect/>
          </a:stretch>
        </p:blipFill>
        <p:spPr>
          <a:xfrm>
            <a:off x="9588500" y="1390651"/>
            <a:ext cx="1945481" cy="3572211"/>
          </a:xfrm>
          <a:prstGeom prst="rect">
            <a:avLst/>
          </a:prstGeom>
        </p:spPr>
      </p:pic>
      <p:sp>
        <p:nvSpPr>
          <p:cNvPr id="5" name="TekstniOkvir 4"/>
          <p:cNvSpPr txBox="1"/>
          <p:nvPr/>
        </p:nvSpPr>
        <p:spPr>
          <a:xfrm>
            <a:off x="228600" y="3577867"/>
            <a:ext cx="8204200" cy="1384995"/>
          </a:xfrm>
          <a:prstGeom prst="rect">
            <a:avLst/>
          </a:prstGeom>
          <a:noFill/>
        </p:spPr>
        <p:txBody>
          <a:bodyPr wrap="square" rtlCol="0">
            <a:spAutoFit/>
          </a:bodyPr>
          <a:lstStyle/>
          <a:p>
            <a:r>
              <a:rPr lang="hr-HR" sz="2800" dirty="0" smtClean="0"/>
              <a:t>Ako je 7 dabrova u šetnji, a u rupe redom mogu stati 4, zatim 2 i na kraju 3 dabra, koji će biti redoslijed dabrova nakon prolaska treće rupe?</a:t>
            </a:r>
            <a:endParaRPr lang="hr-HR" sz="2800" dirty="0"/>
          </a:p>
        </p:txBody>
      </p:sp>
      <p:pic>
        <p:nvPicPr>
          <p:cNvPr id="6" name="Slika 5"/>
          <p:cNvPicPr>
            <a:picLocks noChangeAspect="1"/>
          </p:cNvPicPr>
          <p:nvPr/>
        </p:nvPicPr>
        <p:blipFill>
          <a:blip r:embed="rId3"/>
          <a:stretch>
            <a:fillRect/>
          </a:stretch>
        </p:blipFill>
        <p:spPr>
          <a:xfrm>
            <a:off x="4732337" y="4962862"/>
            <a:ext cx="4432300" cy="1389491"/>
          </a:xfrm>
          <a:prstGeom prst="rect">
            <a:avLst/>
          </a:prstGeom>
        </p:spPr>
      </p:pic>
      <p:sp>
        <p:nvSpPr>
          <p:cNvPr id="7" name="TekstniOkvir 6"/>
          <p:cNvSpPr txBox="1"/>
          <p:nvPr/>
        </p:nvSpPr>
        <p:spPr>
          <a:xfrm>
            <a:off x="1798637" y="5126430"/>
            <a:ext cx="2933700" cy="1846659"/>
          </a:xfrm>
          <a:prstGeom prst="rect">
            <a:avLst/>
          </a:prstGeom>
          <a:noFill/>
        </p:spPr>
        <p:txBody>
          <a:bodyPr wrap="square" rtlCol="0">
            <a:spAutoFit/>
          </a:bodyPr>
          <a:lstStyle/>
          <a:p>
            <a:pPr marL="342900" indent="-342900">
              <a:buFont typeface="+mj-lt"/>
              <a:buAutoNum type="alphaLcParenR"/>
            </a:pPr>
            <a:r>
              <a:rPr lang="hr-HR" sz="2400" dirty="0" smtClean="0"/>
              <a:t>4756123</a:t>
            </a:r>
            <a:endParaRPr lang="hr-HR" sz="2400" dirty="0"/>
          </a:p>
          <a:p>
            <a:pPr marL="342900" indent="-342900">
              <a:buFont typeface="+mj-lt"/>
              <a:buAutoNum type="alphaLcParenR"/>
            </a:pPr>
            <a:r>
              <a:rPr lang="hr-HR" sz="2400" dirty="0" smtClean="0"/>
              <a:t>6574321</a:t>
            </a:r>
            <a:endParaRPr lang="hr-HR" sz="2400" dirty="0"/>
          </a:p>
          <a:p>
            <a:pPr marL="342900" indent="-342900">
              <a:buFont typeface="+mj-lt"/>
              <a:buAutoNum type="alphaLcParenR"/>
            </a:pPr>
            <a:r>
              <a:rPr lang="hr-HR" sz="2400" dirty="0" smtClean="0"/>
              <a:t>2165347</a:t>
            </a:r>
            <a:endParaRPr lang="hr-HR" sz="2400" dirty="0"/>
          </a:p>
          <a:p>
            <a:pPr marL="342900" indent="-342900">
              <a:buFont typeface="+mj-lt"/>
              <a:buAutoNum type="alphaLcParenR"/>
            </a:pPr>
            <a:r>
              <a:rPr lang="hr-HR" sz="2400" dirty="0"/>
              <a:t>5761432</a:t>
            </a:r>
          </a:p>
          <a:p>
            <a:endParaRPr lang="hr-HR" dirty="0"/>
          </a:p>
        </p:txBody>
      </p:sp>
    </p:spTree>
    <p:extLst>
      <p:ext uri="{BB962C8B-B14F-4D97-AF65-F5344CB8AC3E}">
        <p14:creationId xmlns:p14="http://schemas.microsoft.com/office/powerpoint/2010/main" val="2192897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22250" y="369714"/>
            <a:ext cx="11023600" cy="384175"/>
          </a:xfrm>
        </p:spPr>
        <p:txBody>
          <a:bodyPr>
            <a:normAutofit fontScale="90000"/>
          </a:bodyPr>
          <a:lstStyle/>
          <a:p>
            <a:r>
              <a:rPr lang="hr-HR" dirty="0" smtClean="0"/>
              <a:t>Viseći ukrasi</a:t>
            </a:r>
            <a:endParaRPr lang="hr-HR" dirty="0"/>
          </a:p>
        </p:txBody>
      </p:sp>
      <p:sp>
        <p:nvSpPr>
          <p:cNvPr id="3" name="Rezervirano mjesto sadržaja 2"/>
          <p:cNvSpPr>
            <a:spLocks noGrp="1"/>
          </p:cNvSpPr>
          <p:nvPr>
            <p:ph idx="1"/>
          </p:nvPr>
        </p:nvSpPr>
        <p:spPr>
          <a:xfrm>
            <a:off x="476250" y="911225"/>
            <a:ext cx="10515600" cy="4351338"/>
          </a:xfrm>
        </p:spPr>
        <p:txBody>
          <a:bodyPr/>
          <a:lstStyle/>
          <a:p>
            <a:pPr marL="0" indent="0">
              <a:buNone/>
            </a:pPr>
            <a:r>
              <a:rPr lang="hr-HR" sz="2400" dirty="0" smtClean="0"/>
              <a:t>Viseći </a:t>
            </a:r>
            <a:r>
              <a:rPr lang="hr-HR" sz="2400" dirty="0"/>
              <a:t>ukras se sastoji od drvenih letvica i figurica. Na svaku se letvicu ukrasi postavljaju na unaprijed određene pozicije. Svaka letvica je vezana za letvicu iznad sebe ili za strop. </a:t>
            </a:r>
            <a:r>
              <a:rPr lang="hr-HR" sz="2400" dirty="0" smtClean="0"/>
              <a:t>Pozicije </a:t>
            </a:r>
            <a:r>
              <a:rPr lang="hr-HR" sz="2400" dirty="0"/>
              <a:t>ukrasa i letvica se mogu prikazati (naredbom i slikovno) na sljedeći način:</a:t>
            </a:r>
          </a:p>
          <a:p>
            <a:pPr marL="0" indent="0">
              <a:buNone/>
            </a:pPr>
            <a:endParaRPr lang="hr-HR" dirty="0"/>
          </a:p>
        </p:txBody>
      </p:sp>
      <p:pic>
        <p:nvPicPr>
          <p:cNvPr id="4" name="Slika 3"/>
          <p:cNvPicPr>
            <a:picLocks noChangeAspect="1"/>
          </p:cNvPicPr>
          <p:nvPr/>
        </p:nvPicPr>
        <p:blipFill>
          <a:blip r:embed="rId2"/>
          <a:stretch>
            <a:fillRect/>
          </a:stretch>
        </p:blipFill>
        <p:spPr>
          <a:xfrm>
            <a:off x="2386541" y="1874192"/>
            <a:ext cx="3543300" cy="1276350"/>
          </a:xfrm>
          <a:prstGeom prst="rect">
            <a:avLst/>
          </a:prstGeom>
        </p:spPr>
      </p:pic>
      <p:sp>
        <p:nvSpPr>
          <p:cNvPr id="5" name="TekstniOkvir 4"/>
          <p:cNvSpPr txBox="1"/>
          <p:nvPr/>
        </p:nvSpPr>
        <p:spPr>
          <a:xfrm>
            <a:off x="476250" y="3150542"/>
            <a:ext cx="6832600" cy="461665"/>
          </a:xfrm>
          <a:prstGeom prst="rect">
            <a:avLst/>
          </a:prstGeom>
          <a:noFill/>
        </p:spPr>
        <p:txBody>
          <a:bodyPr wrap="square" rtlCol="0">
            <a:spAutoFit/>
          </a:bodyPr>
          <a:lstStyle/>
          <a:p>
            <a:r>
              <a:rPr lang="hr-HR" sz="2400" dirty="0"/>
              <a:t>Kojem ukrasu pripada sljedeća naredba:</a:t>
            </a:r>
          </a:p>
        </p:txBody>
      </p:sp>
      <p:pic>
        <p:nvPicPr>
          <p:cNvPr id="6" name="Slika 5"/>
          <p:cNvPicPr>
            <a:picLocks noChangeAspect="1"/>
          </p:cNvPicPr>
          <p:nvPr/>
        </p:nvPicPr>
        <p:blipFill>
          <a:blip r:embed="rId3"/>
          <a:stretch>
            <a:fillRect/>
          </a:stretch>
        </p:blipFill>
        <p:spPr>
          <a:xfrm>
            <a:off x="6051550" y="3061642"/>
            <a:ext cx="5725582" cy="3636021"/>
          </a:xfrm>
          <a:prstGeom prst="rect">
            <a:avLst/>
          </a:prstGeom>
        </p:spPr>
      </p:pic>
    </p:spTree>
    <p:extLst>
      <p:ext uri="{BB962C8B-B14F-4D97-AF65-F5344CB8AC3E}">
        <p14:creationId xmlns:p14="http://schemas.microsoft.com/office/powerpoint/2010/main" val="1905083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85750" y="225425"/>
            <a:ext cx="11163300" cy="561975"/>
          </a:xfrm>
        </p:spPr>
        <p:txBody>
          <a:bodyPr>
            <a:normAutofit fontScale="90000"/>
          </a:bodyPr>
          <a:lstStyle/>
          <a:p>
            <a:r>
              <a:rPr lang="hr-HR" dirty="0" smtClean="0"/>
              <a:t>Visina</a:t>
            </a:r>
            <a:endParaRPr lang="hr-HR" dirty="0"/>
          </a:p>
        </p:txBody>
      </p:sp>
      <p:sp>
        <p:nvSpPr>
          <p:cNvPr id="3" name="Rezervirano mjesto sadržaja 2"/>
          <p:cNvSpPr>
            <a:spLocks noGrp="1"/>
          </p:cNvSpPr>
          <p:nvPr>
            <p:ph idx="1"/>
          </p:nvPr>
        </p:nvSpPr>
        <p:spPr>
          <a:xfrm>
            <a:off x="609600" y="927100"/>
            <a:ext cx="10515600" cy="5613400"/>
          </a:xfrm>
        </p:spPr>
        <p:txBody>
          <a:bodyPr>
            <a:normAutofit fontScale="92500" lnSpcReduction="20000"/>
          </a:bodyPr>
          <a:lstStyle/>
          <a:p>
            <a:pPr marL="0" indent="0">
              <a:lnSpc>
                <a:spcPct val="120000"/>
              </a:lnSpc>
              <a:buNone/>
            </a:pPr>
            <a:r>
              <a:rPr lang="hr-HR" sz="2600" dirty="0" smtClean="0"/>
              <a:t>Dabrovi </a:t>
            </a:r>
            <a:r>
              <a:rPr lang="hr-HR" sz="2600" dirty="0"/>
              <a:t>Ana, Branko, </a:t>
            </a:r>
            <a:r>
              <a:rPr lang="hr-HR" sz="2600" dirty="0" err="1"/>
              <a:t>Cvetana</a:t>
            </a:r>
            <a:r>
              <a:rPr lang="hr-HR" sz="2600" dirty="0"/>
              <a:t>, </a:t>
            </a:r>
            <a:r>
              <a:rPr lang="hr-HR" sz="2600" dirty="0" err="1"/>
              <a:t>Dabarko</a:t>
            </a:r>
            <a:r>
              <a:rPr lang="hr-HR" sz="2600" dirty="0"/>
              <a:t> i Emil, različite su visine. Oni se postavljaju u kolonu, jedan iza drugog, licem okrenutim na istu stranu, po nekom redoslijedu koji sami izaberu. Tada svatko od njih prebroji koliko ima viših dabrova ispred i iza sebe. Rezultat je sljedeći:</a:t>
            </a:r>
          </a:p>
          <a:p>
            <a:pPr marL="0" indent="0">
              <a:buNone/>
            </a:pPr>
            <a:endParaRPr lang="hr-HR" dirty="0" smtClean="0"/>
          </a:p>
          <a:p>
            <a:pPr marL="0" indent="0">
              <a:buNone/>
            </a:pPr>
            <a:r>
              <a:rPr lang="hr-HR" sz="2600" dirty="0" smtClean="0"/>
              <a:t>Po </a:t>
            </a:r>
            <a:r>
              <a:rPr lang="hr-HR" sz="2600" dirty="0"/>
              <a:t>kojem redoslijedu oni stoje?</a:t>
            </a:r>
            <a:br>
              <a:rPr lang="hr-HR" sz="2600" dirty="0"/>
            </a:br>
            <a:endParaRPr lang="hr-HR" sz="2600" dirty="0"/>
          </a:p>
          <a:p>
            <a:pPr marL="514350" indent="-514350">
              <a:buFont typeface="+mj-lt"/>
              <a:buAutoNum type="alphaLcParenR"/>
            </a:pPr>
            <a:r>
              <a:rPr lang="hr-HR" sz="2600" dirty="0" err="1"/>
              <a:t>Dabarko</a:t>
            </a:r>
            <a:r>
              <a:rPr lang="hr-HR" sz="2600" dirty="0"/>
              <a:t>, </a:t>
            </a:r>
            <a:r>
              <a:rPr lang="hr-HR" sz="2600" dirty="0" err="1"/>
              <a:t>Cvetana</a:t>
            </a:r>
            <a:r>
              <a:rPr lang="hr-HR" sz="2600" dirty="0"/>
              <a:t>, Ana, Branko, Emil</a:t>
            </a:r>
            <a:br>
              <a:rPr lang="hr-HR" sz="2600" dirty="0"/>
            </a:br>
            <a:endParaRPr lang="hr-HR" sz="2600" dirty="0"/>
          </a:p>
          <a:p>
            <a:pPr marL="514350" indent="-514350">
              <a:buFont typeface="+mj-lt"/>
              <a:buAutoNum type="alphaLcParenR"/>
            </a:pPr>
            <a:r>
              <a:rPr lang="hr-HR" sz="2600" dirty="0" err="1"/>
              <a:t>Dabarko</a:t>
            </a:r>
            <a:r>
              <a:rPr lang="hr-HR" sz="2600" dirty="0"/>
              <a:t>, Ana, </a:t>
            </a:r>
            <a:r>
              <a:rPr lang="hr-HR" sz="2600" dirty="0" err="1"/>
              <a:t>Cvetana</a:t>
            </a:r>
            <a:r>
              <a:rPr lang="hr-HR" sz="2600" dirty="0"/>
              <a:t>, Branko, Emil</a:t>
            </a:r>
            <a:br>
              <a:rPr lang="hr-HR" sz="2600" dirty="0"/>
            </a:br>
            <a:endParaRPr lang="hr-HR" sz="2600" dirty="0"/>
          </a:p>
          <a:p>
            <a:pPr marL="514350" indent="-514350">
              <a:buFont typeface="+mj-lt"/>
              <a:buAutoNum type="alphaLcParenR"/>
            </a:pPr>
            <a:r>
              <a:rPr lang="hr-HR" sz="2600" dirty="0"/>
              <a:t>Ana, </a:t>
            </a:r>
            <a:r>
              <a:rPr lang="hr-HR" sz="2600" dirty="0" err="1"/>
              <a:t>Cvetana</a:t>
            </a:r>
            <a:r>
              <a:rPr lang="hr-HR" sz="2600" dirty="0"/>
              <a:t>, </a:t>
            </a:r>
            <a:r>
              <a:rPr lang="hr-HR" sz="2600" dirty="0" err="1"/>
              <a:t>Dabarko</a:t>
            </a:r>
            <a:r>
              <a:rPr lang="hr-HR" sz="2600" dirty="0"/>
              <a:t>, Emil, Branko</a:t>
            </a:r>
            <a:br>
              <a:rPr lang="hr-HR" sz="2600" dirty="0"/>
            </a:br>
            <a:endParaRPr lang="hr-HR" sz="2600" dirty="0"/>
          </a:p>
          <a:p>
            <a:pPr marL="514350" indent="-514350">
              <a:buFont typeface="+mj-lt"/>
              <a:buAutoNum type="alphaLcParenR"/>
            </a:pPr>
            <a:r>
              <a:rPr lang="hr-HR" sz="2600" dirty="0" err="1"/>
              <a:t>Dabarko</a:t>
            </a:r>
            <a:r>
              <a:rPr lang="hr-HR" sz="2600" dirty="0"/>
              <a:t>, Ana, Emil, Branko, </a:t>
            </a:r>
            <a:r>
              <a:rPr lang="hr-HR" sz="2600" dirty="0" err="1"/>
              <a:t>Cvetana</a:t>
            </a:r>
            <a:r>
              <a:rPr lang="hr-HR" sz="2600" dirty="0"/>
              <a:t/>
            </a:r>
            <a:br>
              <a:rPr lang="hr-HR" sz="2600" dirty="0"/>
            </a:br>
            <a:endParaRPr lang="hr-HR" sz="2600" dirty="0"/>
          </a:p>
          <a:p>
            <a:pPr marL="0" indent="0">
              <a:buNone/>
            </a:pPr>
            <a:endParaRPr lang="hr-HR" dirty="0"/>
          </a:p>
        </p:txBody>
      </p:sp>
      <p:pic>
        <p:nvPicPr>
          <p:cNvPr id="4" name="Slika 3"/>
          <p:cNvPicPr>
            <a:picLocks noChangeAspect="1"/>
          </p:cNvPicPr>
          <p:nvPr/>
        </p:nvPicPr>
        <p:blipFill>
          <a:blip r:embed="rId2"/>
          <a:stretch>
            <a:fillRect/>
          </a:stretch>
        </p:blipFill>
        <p:spPr>
          <a:xfrm>
            <a:off x="6199187" y="2293938"/>
            <a:ext cx="4391025" cy="2476500"/>
          </a:xfrm>
          <a:prstGeom prst="rect">
            <a:avLst/>
          </a:prstGeom>
        </p:spPr>
      </p:pic>
    </p:spTree>
    <p:extLst>
      <p:ext uri="{BB962C8B-B14F-4D97-AF65-F5344CB8AC3E}">
        <p14:creationId xmlns:p14="http://schemas.microsoft.com/office/powerpoint/2010/main" val="1768305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8900" y="292100"/>
            <a:ext cx="11049000" cy="498475"/>
          </a:xfrm>
        </p:spPr>
        <p:txBody>
          <a:bodyPr>
            <a:normAutofit fontScale="90000"/>
          </a:bodyPr>
          <a:lstStyle/>
          <a:p>
            <a:r>
              <a:rPr lang="hr-HR" dirty="0" smtClean="0"/>
              <a:t>Vlakovi</a:t>
            </a:r>
            <a:endParaRPr lang="hr-HR" dirty="0"/>
          </a:p>
        </p:txBody>
      </p:sp>
      <p:sp>
        <p:nvSpPr>
          <p:cNvPr id="3" name="Rezervirano mjesto sadržaja 2"/>
          <p:cNvSpPr>
            <a:spLocks noGrp="1"/>
          </p:cNvSpPr>
          <p:nvPr>
            <p:ph idx="1"/>
          </p:nvPr>
        </p:nvSpPr>
        <p:spPr>
          <a:xfrm>
            <a:off x="571500" y="990600"/>
            <a:ext cx="10864850" cy="4360863"/>
          </a:xfrm>
        </p:spPr>
        <p:txBody>
          <a:bodyPr/>
          <a:lstStyle/>
          <a:p>
            <a:pPr marL="0" indent="0">
              <a:buNone/>
            </a:pPr>
            <a:r>
              <a:rPr lang="hr-HR" dirty="0" smtClean="0"/>
              <a:t>Teretni </a:t>
            </a:r>
            <a:r>
              <a:rPr lang="hr-HR" dirty="0"/>
              <a:t>vlak ima vagone označene slovima A, B, C, D i E. Trenutno su složeni na sljedeći način:</a:t>
            </a:r>
          </a:p>
          <a:p>
            <a:endParaRPr lang="hr-HR" dirty="0"/>
          </a:p>
        </p:txBody>
      </p:sp>
      <p:pic>
        <p:nvPicPr>
          <p:cNvPr id="4" name="Slika 3"/>
          <p:cNvPicPr>
            <a:picLocks noChangeAspect="1"/>
          </p:cNvPicPr>
          <p:nvPr/>
        </p:nvPicPr>
        <p:blipFill>
          <a:blip r:embed="rId2"/>
          <a:stretch>
            <a:fillRect/>
          </a:stretch>
        </p:blipFill>
        <p:spPr>
          <a:xfrm>
            <a:off x="5060950" y="1633537"/>
            <a:ext cx="4305300" cy="619125"/>
          </a:xfrm>
          <a:prstGeom prst="rect">
            <a:avLst/>
          </a:prstGeom>
        </p:spPr>
      </p:pic>
      <p:sp>
        <p:nvSpPr>
          <p:cNvPr id="5" name="TekstniOkvir 4"/>
          <p:cNvSpPr txBox="1"/>
          <p:nvPr/>
        </p:nvSpPr>
        <p:spPr>
          <a:xfrm>
            <a:off x="571500" y="2252662"/>
            <a:ext cx="10096500" cy="2585323"/>
          </a:xfrm>
          <a:prstGeom prst="rect">
            <a:avLst/>
          </a:prstGeom>
          <a:noFill/>
        </p:spPr>
        <p:txBody>
          <a:bodyPr wrap="square" rtlCol="0">
            <a:spAutoFit/>
          </a:bodyPr>
          <a:lstStyle/>
          <a:p>
            <a:r>
              <a:rPr lang="hr-HR" sz="2400" dirty="0"/>
              <a:t>Lokomotiva se pomiče naprijed-nazad kako bi vagone postavila na određeni </a:t>
            </a:r>
            <a:r>
              <a:rPr lang="hr-HR" sz="2400" dirty="0" err="1"/>
              <a:t>kolosjek</a:t>
            </a:r>
            <a:r>
              <a:rPr lang="hr-HR" sz="2400" dirty="0"/>
              <a:t>. Pri tome je potrebno napraviti operaciju prikapčanja ili otkapčanja vagona. </a:t>
            </a:r>
            <a:br>
              <a:rPr lang="hr-HR" sz="2400" dirty="0"/>
            </a:br>
            <a:endParaRPr lang="hr-HR" sz="2400" dirty="0"/>
          </a:p>
          <a:p>
            <a:r>
              <a:rPr lang="hr-HR" sz="2400" dirty="0"/>
              <a:t>Koliko je takvih operacija (prikopčaj vagon/otkopčaj vagon) potrebno da se vagoni slože opet u A-B-C-D-E slijed?</a:t>
            </a:r>
          </a:p>
          <a:p>
            <a:endParaRPr lang="hr-HR" dirty="0"/>
          </a:p>
        </p:txBody>
      </p:sp>
      <p:pic>
        <p:nvPicPr>
          <p:cNvPr id="6" name="Slika 5"/>
          <p:cNvPicPr>
            <a:picLocks noChangeAspect="1"/>
          </p:cNvPicPr>
          <p:nvPr/>
        </p:nvPicPr>
        <p:blipFill>
          <a:blip r:embed="rId3"/>
          <a:stretch>
            <a:fillRect/>
          </a:stretch>
        </p:blipFill>
        <p:spPr>
          <a:xfrm>
            <a:off x="5245100" y="4556997"/>
            <a:ext cx="4267200" cy="561975"/>
          </a:xfrm>
          <a:prstGeom prst="rect">
            <a:avLst/>
          </a:prstGeom>
        </p:spPr>
      </p:pic>
      <p:sp>
        <p:nvSpPr>
          <p:cNvPr id="7" name="TekstniOkvir 6"/>
          <p:cNvSpPr txBox="1"/>
          <p:nvPr/>
        </p:nvSpPr>
        <p:spPr>
          <a:xfrm>
            <a:off x="1809750" y="4812824"/>
            <a:ext cx="3251200" cy="1846659"/>
          </a:xfrm>
          <a:prstGeom prst="rect">
            <a:avLst/>
          </a:prstGeom>
          <a:noFill/>
        </p:spPr>
        <p:txBody>
          <a:bodyPr wrap="square" rtlCol="0">
            <a:spAutoFit/>
          </a:bodyPr>
          <a:lstStyle/>
          <a:p>
            <a:pPr marL="342900" indent="-342900">
              <a:buFont typeface="Arial" panose="020B0604020202020204" pitchFamily="34" charset="0"/>
              <a:buChar char="•"/>
            </a:pPr>
            <a:r>
              <a:rPr lang="hr-HR" sz="2400" dirty="0" smtClean="0"/>
              <a:t>8</a:t>
            </a:r>
            <a:endParaRPr lang="hr-HR" sz="2400" dirty="0"/>
          </a:p>
          <a:p>
            <a:pPr marL="342900" indent="-342900">
              <a:buFont typeface="Arial" panose="020B0604020202020204" pitchFamily="34" charset="0"/>
              <a:buChar char="•"/>
            </a:pPr>
            <a:r>
              <a:rPr lang="hr-HR" sz="2400" dirty="0" smtClean="0"/>
              <a:t>10</a:t>
            </a:r>
            <a:endParaRPr lang="hr-HR" sz="2400" dirty="0"/>
          </a:p>
          <a:p>
            <a:pPr marL="342900" indent="-342900">
              <a:buFont typeface="Arial" panose="020B0604020202020204" pitchFamily="34" charset="0"/>
              <a:buChar char="•"/>
            </a:pPr>
            <a:r>
              <a:rPr lang="hr-HR" sz="2400" dirty="0" smtClean="0"/>
              <a:t>6</a:t>
            </a:r>
            <a:endParaRPr lang="hr-HR" sz="2400" dirty="0"/>
          </a:p>
          <a:p>
            <a:pPr marL="342900" indent="-342900">
              <a:buFont typeface="Arial" panose="020B0604020202020204" pitchFamily="34" charset="0"/>
              <a:buChar char="•"/>
            </a:pPr>
            <a:r>
              <a:rPr lang="hr-HR" sz="2400" dirty="0"/>
              <a:t>12</a:t>
            </a:r>
          </a:p>
          <a:p>
            <a:endParaRPr lang="hr-HR" dirty="0"/>
          </a:p>
        </p:txBody>
      </p:sp>
    </p:spTree>
    <p:extLst>
      <p:ext uri="{BB962C8B-B14F-4D97-AF65-F5344CB8AC3E}">
        <p14:creationId xmlns:p14="http://schemas.microsoft.com/office/powerpoint/2010/main" val="4250250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17500" y="365125"/>
            <a:ext cx="11036300" cy="574675"/>
          </a:xfrm>
        </p:spPr>
        <p:txBody>
          <a:bodyPr>
            <a:normAutofit fontScale="90000"/>
          </a:bodyPr>
          <a:lstStyle/>
          <a:p>
            <a:r>
              <a:rPr lang="hr-HR" dirty="0" smtClean="0"/>
              <a:t>Zdravi ručak</a:t>
            </a:r>
            <a:endParaRPr lang="hr-HR" dirty="0"/>
          </a:p>
        </p:txBody>
      </p:sp>
      <p:sp>
        <p:nvSpPr>
          <p:cNvPr id="3" name="Rezervirano mjesto sadržaja 2"/>
          <p:cNvSpPr>
            <a:spLocks noGrp="1"/>
          </p:cNvSpPr>
          <p:nvPr>
            <p:ph idx="1"/>
          </p:nvPr>
        </p:nvSpPr>
        <p:spPr>
          <a:xfrm>
            <a:off x="577850" y="939800"/>
            <a:ext cx="11220450" cy="898115"/>
          </a:xfrm>
        </p:spPr>
        <p:txBody>
          <a:bodyPr/>
          <a:lstStyle/>
          <a:p>
            <a:pPr marL="0" indent="0">
              <a:buNone/>
            </a:pPr>
            <a:r>
              <a:rPr lang="hr-HR" sz="2400" dirty="0" smtClean="0"/>
              <a:t>Što </a:t>
            </a:r>
            <a:r>
              <a:rPr lang="hr-HR" sz="2400" dirty="0"/>
              <a:t>ćemo danas jesti? </a:t>
            </a:r>
          </a:p>
          <a:p>
            <a:pPr marL="0" indent="0">
              <a:buNone/>
            </a:pPr>
            <a:r>
              <a:rPr lang="hr-HR" sz="2400" dirty="0" err="1"/>
              <a:t>Dabrostoran</a:t>
            </a:r>
            <a:r>
              <a:rPr lang="hr-HR" sz="2400" dirty="0"/>
              <a:t> je napravio smjernice za dobar ručak. Smjernice su prikazane na slici ispod. </a:t>
            </a:r>
          </a:p>
          <a:p>
            <a:pPr marL="0" indent="0">
              <a:buNone/>
            </a:pPr>
            <a:endParaRPr lang="hr-HR" sz="2400" dirty="0" smtClean="0"/>
          </a:p>
          <a:p>
            <a:pPr marL="0" indent="0">
              <a:buNone/>
            </a:pPr>
            <a:endParaRPr lang="hr-HR" sz="2400" dirty="0"/>
          </a:p>
          <a:p>
            <a:pPr marL="0" indent="0">
              <a:buNone/>
            </a:pPr>
            <a:endParaRPr lang="hr-HR" dirty="0"/>
          </a:p>
        </p:txBody>
      </p:sp>
      <p:pic>
        <p:nvPicPr>
          <p:cNvPr id="4" name="Slika 3"/>
          <p:cNvPicPr>
            <a:picLocks noChangeAspect="1"/>
          </p:cNvPicPr>
          <p:nvPr/>
        </p:nvPicPr>
        <p:blipFill>
          <a:blip r:embed="rId2"/>
          <a:stretch>
            <a:fillRect/>
          </a:stretch>
        </p:blipFill>
        <p:spPr>
          <a:xfrm>
            <a:off x="3613150" y="1837915"/>
            <a:ext cx="3200400" cy="1459186"/>
          </a:xfrm>
          <a:prstGeom prst="rect">
            <a:avLst/>
          </a:prstGeom>
        </p:spPr>
      </p:pic>
      <p:sp>
        <p:nvSpPr>
          <p:cNvPr id="5" name="TekstniOkvir 4"/>
          <p:cNvSpPr txBox="1"/>
          <p:nvPr/>
        </p:nvSpPr>
        <p:spPr>
          <a:xfrm>
            <a:off x="577850" y="5294020"/>
            <a:ext cx="9017000" cy="1200329"/>
          </a:xfrm>
          <a:prstGeom prst="rect">
            <a:avLst/>
          </a:prstGeom>
          <a:noFill/>
        </p:spPr>
        <p:txBody>
          <a:bodyPr wrap="square" rtlCol="0">
            <a:spAutoFit/>
          </a:bodyPr>
          <a:lstStyle/>
          <a:p>
            <a:r>
              <a:rPr lang="hr-HR" sz="2400" dirty="0"/>
              <a:t>Jedan ručak nije sastavljen prema prikazanim smjernicama. Koji</a:t>
            </a:r>
            <a:r>
              <a:rPr lang="hr-HR" sz="2400" dirty="0" smtClean="0"/>
              <a:t>?</a:t>
            </a:r>
          </a:p>
          <a:p>
            <a:r>
              <a:rPr lang="hr-HR" sz="2400" dirty="0"/>
              <a:t>	</a:t>
            </a:r>
            <a:r>
              <a:rPr lang="hr-HR" sz="2400" dirty="0" smtClean="0"/>
              <a:t>		</a:t>
            </a:r>
          </a:p>
          <a:p>
            <a:r>
              <a:rPr lang="hr-HR" sz="2400" dirty="0"/>
              <a:t>	</a:t>
            </a:r>
            <a:r>
              <a:rPr lang="hr-HR" sz="2400" dirty="0" smtClean="0"/>
              <a:t>		A	B	C	D</a:t>
            </a:r>
            <a:endParaRPr lang="hr-HR" sz="2400" dirty="0"/>
          </a:p>
        </p:txBody>
      </p:sp>
      <p:pic>
        <p:nvPicPr>
          <p:cNvPr id="6" name="Slika 5"/>
          <p:cNvPicPr>
            <a:picLocks noChangeAspect="1"/>
          </p:cNvPicPr>
          <p:nvPr/>
        </p:nvPicPr>
        <p:blipFill>
          <a:blip r:embed="rId3"/>
          <a:stretch>
            <a:fillRect/>
          </a:stretch>
        </p:blipFill>
        <p:spPr>
          <a:xfrm>
            <a:off x="10185400" y="2412590"/>
            <a:ext cx="1708150" cy="4019846"/>
          </a:xfrm>
          <a:prstGeom prst="rect">
            <a:avLst/>
          </a:prstGeom>
        </p:spPr>
      </p:pic>
      <p:sp>
        <p:nvSpPr>
          <p:cNvPr id="7" name="TekstniOkvir 6"/>
          <p:cNvSpPr txBox="1"/>
          <p:nvPr/>
        </p:nvSpPr>
        <p:spPr>
          <a:xfrm>
            <a:off x="577850" y="3324609"/>
            <a:ext cx="9721850" cy="1846659"/>
          </a:xfrm>
          <a:prstGeom prst="rect">
            <a:avLst/>
          </a:prstGeom>
          <a:noFill/>
        </p:spPr>
        <p:txBody>
          <a:bodyPr wrap="square" rtlCol="0">
            <a:spAutoFit/>
          </a:bodyPr>
          <a:lstStyle/>
          <a:p>
            <a:r>
              <a:rPr lang="hr-HR" sz="2400" dirty="0"/>
              <a:t>Na svoj pladanj možete staviti tri različite vrste tanjura. Brojevi prikazuju koliko tanjura ovog tipa možete staviti na pladanj. U svaki tanjur možete staviti samo hranu koja se nalazi ispod tanjura. Brojevi pored hrane pokazuju koliko se određene hrane može staviti u tanjur.</a:t>
            </a:r>
          </a:p>
          <a:p>
            <a:endParaRPr lang="hr-HR" dirty="0"/>
          </a:p>
        </p:txBody>
      </p:sp>
    </p:spTree>
    <p:extLst>
      <p:ext uri="{BB962C8B-B14F-4D97-AF65-F5344CB8AC3E}">
        <p14:creationId xmlns:p14="http://schemas.microsoft.com/office/powerpoint/2010/main" val="941887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4000" y="365125"/>
            <a:ext cx="11099800" cy="587375"/>
          </a:xfrm>
        </p:spPr>
        <p:txBody>
          <a:bodyPr>
            <a:normAutofit fontScale="90000"/>
          </a:bodyPr>
          <a:lstStyle/>
          <a:p>
            <a:r>
              <a:rPr lang="hr-HR" dirty="0" smtClean="0"/>
              <a:t>Zečje rupe</a:t>
            </a:r>
            <a:endParaRPr lang="hr-HR" dirty="0"/>
          </a:p>
        </p:txBody>
      </p:sp>
      <p:sp>
        <p:nvSpPr>
          <p:cNvPr id="3" name="Rezervirano mjesto sadržaja 2"/>
          <p:cNvSpPr>
            <a:spLocks noGrp="1"/>
          </p:cNvSpPr>
          <p:nvPr>
            <p:ph idx="1"/>
          </p:nvPr>
        </p:nvSpPr>
        <p:spPr>
          <a:xfrm>
            <a:off x="546100" y="952500"/>
            <a:ext cx="10515600" cy="4351338"/>
          </a:xfrm>
        </p:spPr>
        <p:txBody>
          <a:bodyPr/>
          <a:lstStyle/>
          <a:p>
            <a:pPr marL="0" indent="0">
              <a:buNone/>
            </a:pPr>
            <a:r>
              <a:rPr lang="hr-HR" sz="2400" dirty="0" smtClean="0"/>
              <a:t>Dabrovi </a:t>
            </a:r>
            <a:r>
              <a:rPr lang="hr-HR" sz="2400" dirty="0"/>
              <a:t>su krenuli u šetnju po šumi i kreću se u redu, jedan za drugim. Međutim, zečevi su u šumi napravili rupe. Rupe su dovoljno duboke da nekoliko dabrova može ući u njih. Kada je rupa puna dabrova, ostali dabrovi, koji su bili iza njih u redu, prolaze preko rupe, a zatim izlaze dabrovi koji su ušli u rupu. </a:t>
            </a:r>
            <a:br>
              <a:rPr lang="hr-HR" sz="2400" dirty="0"/>
            </a:br>
            <a:endParaRPr lang="hr-HR" sz="2400" dirty="0"/>
          </a:p>
          <a:p>
            <a:pPr marL="0" indent="0">
              <a:buNone/>
            </a:pPr>
            <a:r>
              <a:rPr lang="hr-HR" sz="2400" dirty="0"/>
              <a:t>Npr., ako imamo pet dabrova (označenih brojevima: 1, 2, 3, 4 i 5) koji naiđu na rupu u koju može upasti 3 dabra, imati ćemo sljedeću situaciju (dabar 1 je prvi u redu, a dabar 5 je posljednji):</a:t>
            </a:r>
          </a:p>
          <a:p>
            <a:endParaRPr lang="hr-HR" dirty="0"/>
          </a:p>
        </p:txBody>
      </p:sp>
      <p:pic>
        <p:nvPicPr>
          <p:cNvPr id="4" name="Slika 3"/>
          <p:cNvPicPr>
            <a:picLocks noChangeAspect="1"/>
          </p:cNvPicPr>
          <p:nvPr/>
        </p:nvPicPr>
        <p:blipFill>
          <a:blip r:embed="rId2"/>
          <a:stretch>
            <a:fillRect/>
          </a:stretch>
        </p:blipFill>
        <p:spPr>
          <a:xfrm>
            <a:off x="3978275" y="3638550"/>
            <a:ext cx="4819650" cy="2609850"/>
          </a:xfrm>
          <a:prstGeom prst="rect">
            <a:avLst/>
          </a:prstGeom>
        </p:spPr>
      </p:pic>
    </p:spTree>
    <p:extLst>
      <p:ext uri="{BB962C8B-B14F-4D97-AF65-F5344CB8AC3E}">
        <p14:creationId xmlns:p14="http://schemas.microsoft.com/office/powerpoint/2010/main" val="1607685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68300" y="365125"/>
            <a:ext cx="10985500" cy="612775"/>
          </a:xfrm>
        </p:spPr>
        <p:txBody>
          <a:bodyPr>
            <a:normAutofit fontScale="90000"/>
          </a:bodyPr>
          <a:lstStyle/>
          <a:p>
            <a:r>
              <a:rPr lang="hr-HR" smtClean="0"/>
              <a:t>Ogrlica</a:t>
            </a:r>
            <a:endParaRPr lang="hr-HR"/>
          </a:p>
        </p:txBody>
      </p:sp>
      <p:sp>
        <p:nvSpPr>
          <p:cNvPr id="3" name="Rezervirano mjesto sadržaja 2"/>
          <p:cNvSpPr>
            <a:spLocks noGrp="1"/>
          </p:cNvSpPr>
          <p:nvPr>
            <p:ph idx="1"/>
          </p:nvPr>
        </p:nvSpPr>
        <p:spPr>
          <a:xfrm>
            <a:off x="609600" y="977900"/>
            <a:ext cx="10744200" cy="5199063"/>
          </a:xfrm>
        </p:spPr>
        <p:txBody>
          <a:bodyPr>
            <a:normAutofit/>
          </a:bodyPr>
          <a:lstStyle/>
          <a:p>
            <a:pPr marL="0" indent="0">
              <a:buNone/>
            </a:pPr>
            <a:endParaRPr lang="hr-HR" dirty="0" smtClean="0"/>
          </a:p>
          <a:p>
            <a:pPr marL="0" indent="0">
              <a:buNone/>
            </a:pPr>
            <a:r>
              <a:rPr lang="hr-HR" dirty="0" err="1" smtClean="0"/>
              <a:t>Dabrica</a:t>
            </a:r>
            <a:r>
              <a:rPr lang="hr-HR" dirty="0" smtClean="0"/>
              <a:t> </a:t>
            </a:r>
            <a:r>
              <a:rPr lang="hr-HR" dirty="0"/>
              <a:t>Lara želi napraviti narukvicu od stare </a:t>
            </a:r>
            <a:r>
              <a:rPr lang="hr-HR" dirty="0" err="1"/>
              <a:t>oglice</a:t>
            </a:r>
            <a:r>
              <a:rPr lang="hr-HR" dirty="0"/>
              <a:t>. Stara ogrlica ima svijetle i tamne bisere, a Lari treba samo 6 tamnih bisera. Ostatak ogrlice će ostaviti svojoj mlađoj sestri. </a:t>
            </a:r>
            <a:br>
              <a:rPr lang="hr-HR" dirty="0"/>
            </a:br>
            <a:endParaRPr lang="hr-HR" dirty="0"/>
          </a:p>
          <a:p>
            <a:pPr marL="0" indent="0">
              <a:buNone/>
            </a:pPr>
            <a:r>
              <a:rPr lang="hr-HR" dirty="0"/>
              <a:t>Lara skida jedan po jedan biser sa lijeve ili sa desne strane sve dok ne skupi 6 tamnih bisera. Pri tome želi skinuti što manje svijetlih bisera kako bi ostatak ogrlice, koji će dati sestri, bio što duži.</a:t>
            </a:r>
          </a:p>
          <a:p>
            <a:pPr marL="0" indent="0">
              <a:buNone/>
            </a:pPr>
            <a:r>
              <a:rPr lang="hr-HR" dirty="0"/>
              <a:t>Koliko će najmanje svijetlih bisera </a:t>
            </a:r>
            <a:r>
              <a:rPr lang="hr-HR" dirty="0" smtClean="0"/>
              <a:t>Lara </a:t>
            </a:r>
            <a:r>
              <a:rPr lang="hr-HR" dirty="0"/>
              <a:t>skinuti</a:t>
            </a:r>
            <a:r>
              <a:rPr lang="hr-HR" dirty="0" smtClean="0"/>
              <a:t>?</a:t>
            </a:r>
          </a:p>
          <a:p>
            <a:pPr marL="0" indent="0">
              <a:buNone/>
            </a:pPr>
            <a:r>
              <a:rPr lang="hr-HR" dirty="0" smtClean="0"/>
              <a:t>			</a:t>
            </a:r>
          </a:p>
          <a:p>
            <a:pPr marL="0" indent="0">
              <a:buNone/>
            </a:pPr>
            <a:r>
              <a:rPr lang="hr-HR" dirty="0"/>
              <a:t>	</a:t>
            </a:r>
            <a:r>
              <a:rPr lang="hr-HR" dirty="0" smtClean="0"/>
              <a:t>			5	7	4	6</a:t>
            </a:r>
          </a:p>
          <a:p>
            <a:pPr marL="0" indent="0">
              <a:buNone/>
            </a:pPr>
            <a:endParaRPr lang="hr-HR" dirty="0"/>
          </a:p>
        </p:txBody>
      </p:sp>
      <p:pic>
        <p:nvPicPr>
          <p:cNvPr id="5" name="Slika 4"/>
          <p:cNvPicPr>
            <a:picLocks noChangeAspect="1"/>
          </p:cNvPicPr>
          <p:nvPr/>
        </p:nvPicPr>
        <p:blipFill>
          <a:blip r:embed="rId2"/>
          <a:stretch>
            <a:fillRect/>
          </a:stretch>
        </p:blipFill>
        <p:spPr>
          <a:xfrm>
            <a:off x="1922462" y="977900"/>
            <a:ext cx="7877175" cy="552450"/>
          </a:xfrm>
          <a:prstGeom prst="rect">
            <a:avLst/>
          </a:prstGeom>
        </p:spPr>
      </p:pic>
    </p:spTree>
    <p:extLst>
      <p:ext uri="{BB962C8B-B14F-4D97-AF65-F5344CB8AC3E}">
        <p14:creationId xmlns:p14="http://schemas.microsoft.com/office/powerpoint/2010/main" val="6612208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sadržaja 3"/>
          <p:cNvSpPr txBox="1">
            <a:spLocks noGrp="1"/>
          </p:cNvSpPr>
          <p:nvPr>
            <p:ph idx="1"/>
          </p:nvPr>
        </p:nvSpPr>
        <p:spPr>
          <a:xfrm>
            <a:off x="469900" y="454025"/>
            <a:ext cx="10515600" cy="1089529"/>
          </a:xfrm>
          <a:prstGeom prst="rect">
            <a:avLst/>
          </a:prstGeom>
          <a:noFill/>
        </p:spPr>
        <p:txBody>
          <a:bodyPr wrap="square" rtlCol="0">
            <a:spAutoFit/>
          </a:bodyPr>
          <a:lstStyle/>
          <a:p>
            <a:pPr marL="0" indent="0">
              <a:buNone/>
            </a:pPr>
            <a:r>
              <a:rPr lang="hr-HR" sz="2400" dirty="0"/>
              <a:t>U šetnji je sedam dabrova (označenih brojevima 1 do 7). U prvu rupu na putu, mogu stati 4 dabra, zatim nailaze na rupu u koju mogu stati dva dabra, i na kraju na rupu u koju mogu stati 3 dabra. Koji je redoslijed dabrova poslije treće rupe?</a:t>
            </a:r>
          </a:p>
        </p:txBody>
      </p:sp>
      <p:pic>
        <p:nvPicPr>
          <p:cNvPr id="5" name="Slika 4"/>
          <p:cNvPicPr>
            <a:picLocks noChangeAspect="1"/>
          </p:cNvPicPr>
          <p:nvPr/>
        </p:nvPicPr>
        <p:blipFill>
          <a:blip r:embed="rId2"/>
          <a:stretch>
            <a:fillRect/>
          </a:stretch>
        </p:blipFill>
        <p:spPr>
          <a:xfrm>
            <a:off x="585787" y="2246312"/>
            <a:ext cx="6717171" cy="1893888"/>
          </a:xfrm>
          <a:prstGeom prst="rect">
            <a:avLst/>
          </a:prstGeom>
        </p:spPr>
      </p:pic>
      <p:sp>
        <p:nvSpPr>
          <p:cNvPr id="6" name="TekstniOkvir 5"/>
          <p:cNvSpPr txBox="1"/>
          <p:nvPr/>
        </p:nvSpPr>
        <p:spPr>
          <a:xfrm>
            <a:off x="7734300" y="1841500"/>
            <a:ext cx="3251200" cy="2954655"/>
          </a:xfrm>
          <a:prstGeom prst="rect">
            <a:avLst/>
          </a:prstGeom>
          <a:noFill/>
        </p:spPr>
        <p:txBody>
          <a:bodyPr wrap="square" rtlCol="0">
            <a:spAutoFit/>
          </a:bodyPr>
          <a:lstStyle/>
          <a:p>
            <a:pPr marL="457200" indent="-457200">
              <a:buFont typeface="+mj-lt"/>
              <a:buAutoNum type="alphaLcParenR"/>
            </a:pPr>
            <a:r>
              <a:rPr lang="hr-HR" sz="2400" dirty="0"/>
              <a:t>3216574</a:t>
            </a:r>
            <a:br>
              <a:rPr lang="hr-HR" sz="2400" dirty="0"/>
            </a:br>
            <a:endParaRPr lang="hr-HR" sz="2400" dirty="0"/>
          </a:p>
          <a:p>
            <a:pPr marL="457200" indent="-457200">
              <a:buFont typeface="+mj-lt"/>
              <a:buAutoNum type="alphaLcParenR"/>
            </a:pPr>
            <a:r>
              <a:rPr lang="hr-HR" sz="2400" dirty="0"/>
              <a:t>7435612</a:t>
            </a:r>
            <a:br>
              <a:rPr lang="hr-HR" sz="2400" dirty="0"/>
            </a:br>
            <a:endParaRPr lang="hr-HR" sz="2400" dirty="0"/>
          </a:p>
          <a:p>
            <a:pPr marL="457200" indent="-457200">
              <a:buFont typeface="+mj-lt"/>
              <a:buAutoNum type="alphaLcParenR"/>
            </a:pPr>
            <a:r>
              <a:rPr lang="hr-HR" sz="2400" dirty="0"/>
              <a:t>1234756</a:t>
            </a:r>
            <a:br>
              <a:rPr lang="hr-HR" sz="2400" dirty="0"/>
            </a:br>
            <a:endParaRPr lang="hr-HR" sz="2400" dirty="0"/>
          </a:p>
          <a:p>
            <a:pPr marL="457200" indent="-457200">
              <a:buFont typeface="+mj-lt"/>
              <a:buAutoNum type="alphaLcParenR"/>
            </a:pPr>
            <a:r>
              <a:rPr lang="hr-HR" sz="2400" dirty="0"/>
              <a:t>7341652</a:t>
            </a:r>
          </a:p>
          <a:p>
            <a:endParaRPr lang="hr-HR" dirty="0"/>
          </a:p>
        </p:txBody>
      </p:sp>
    </p:spTree>
    <p:extLst>
      <p:ext uri="{BB962C8B-B14F-4D97-AF65-F5344CB8AC3E}">
        <p14:creationId xmlns:p14="http://schemas.microsoft.com/office/powerpoint/2010/main" val="23100633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30200" y="142875"/>
            <a:ext cx="10083800" cy="619125"/>
          </a:xfrm>
        </p:spPr>
        <p:txBody>
          <a:bodyPr>
            <a:normAutofit fontScale="90000"/>
          </a:bodyPr>
          <a:lstStyle/>
          <a:p>
            <a:r>
              <a:rPr lang="hr-HR" sz="4000" dirty="0" err="1" smtClean="0"/>
              <a:t>Žirevi</a:t>
            </a:r>
            <a:endParaRPr lang="hr-HR" sz="4000" dirty="0"/>
          </a:p>
        </p:txBody>
      </p:sp>
      <p:sp>
        <p:nvSpPr>
          <p:cNvPr id="3" name="Rezervirano mjesto sadržaja 2"/>
          <p:cNvSpPr>
            <a:spLocks noGrp="1"/>
          </p:cNvSpPr>
          <p:nvPr>
            <p:ph idx="1"/>
          </p:nvPr>
        </p:nvSpPr>
        <p:spPr>
          <a:xfrm>
            <a:off x="330200" y="727075"/>
            <a:ext cx="10515600" cy="838200"/>
          </a:xfrm>
        </p:spPr>
        <p:txBody>
          <a:bodyPr>
            <a:normAutofit lnSpcReduction="10000"/>
          </a:bodyPr>
          <a:lstStyle/>
          <a:p>
            <a:pPr marL="0" indent="0">
              <a:buNone/>
            </a:pPr>
            <a:r>
              <a:rPr lang="hr-HR" sz="2400" dirty="0" smtClean="0"/>
              <a:t>Vjeverice </a:t>
            </a:r>
            <a:r>
              <a:rPr lang="hr-HR" sz="2400" dirty="0"/>
              <a:t>skupljaju </a:t>
            </a:r>
            <a:r>
              <a:rPr lang="hr-HR" sz="2400" dirty="0" err="1"/>
              <a:t>žireve</a:t>
            </a:r>
            <a:r>
              <a:rPr lang="hr-HR" sz="2400" dirty="0"/>
              <a:t> u jedno, zajedničko sklonište. </a:t>
            </a:r>
            <a:r>
              <a:rPr lang="hr-HR" sz="2400" dirty="0" smtClean="0"/>
              <a:t>Također</a:t>
            </a:r>
            <a:r>
              <a:rPr lang="hr-HR" sz="2400" dirty="0"/>
              <a:t>, žele </a:t>
            </a:r>
            <a:r>
              <a:rPr lang="hr-HR" sz="2400" dirty="0" smtClean="0"/>
              <a:t>i</a:t>
            </a:r>
          </a:p>
          <a:p>
            <a:pPr marL="0" indent="0">
              <a:buNone/>
            </a:pPr>
            <a:r>
              <a:rPr lang="hr-HR" sz="2400" dirty="0" smtClean="0"/>
              <a:t>pratiti </a:t>
            </a:r>
            <a:r>
              <a:rPr lang="hr-HR" sz="2400" dirty="0"/>
              <a:t>broj </a:t>
            </a:r>
            <a:r>
              <a:rPr lang="hr-HR" sz="2400" dirty="0" err="1"/>
              <a:t>žireva</a:t>
            </a:r>
            <a:r>
              <a:rPr lang="hr-HR" sz="2400" dirty="0"/>
              <a:t> u skladištu.</a:t>
            </a:r>
          </a:p>
        </p:txBody>
      </p:sp>
      <p:pic>
        <p:nvPicPr>
          <p:cNvPr id="4" name="Slika 3"/>
          <p:cNvPicPr>
            <a:picLocks noChangeAspect="1"/>
          </p:cNvPicPr>
          <p:nvPr/>
        </p:nvPicPr>
        <p:blipFill>
          <a:blip r:embed="rId2"/>
          <a:stretch>
            <a:fillRect/>
          </a:stretch>
        </p:blipFill>
        <p:spPr>
          <a:xfrm>
            <a:off x="9350375" y="187643"/>
            <a:ext cx="1495425" cy="1200150"/>
          </a:xfrm>
          <a:prstGeom prst="rect">
            <a:avLst/>
          </a:prstGeom>
        </p:spPr>
      </p:pic>
      <p:sp>
        <p:nvSpPr>
          <p:cNvPr id="5" name="TekstniOkvir 4"/>
          <p:cNvSpPr txBox="1"/>
          <p:nvPr/>
        </p:nvSpPr>
        <p:spPr>
          <a:xfrm>
            <a:off x="330200" y="1521569"/>
            <a:ext cx="11480800" cy="3693319"/>
          </a:xfrm>
          <a:prstGeom prst="rect">
            <a:avLst/>
          </a:prstGeom>
          <a:noFill/>
        </p:spPr>
        <p:txBody>
          <a:bodyPr wrap="square" rtlCol="0">
            <a:spAutoFit/>
          </a:bodyPr>
          <a:lstStyle/>
          <a:p>
            <a:r>
              <a:rPr lang="hr-HR" sz="2400" dirty="0"/>
              <a:t>Vjeverice sporo računaju, tako da moraju otići do svoje kuće kako bi napravile </a:t>
            </a:r>
            <a:r>
              <a:rPr lang="hr-HR" sz="2400" dirty="0" smtClean="0"/>
              <a:t>izračun. Evo </a:t>
            </a:r>
            <a:r>
              <a:rPr lang="hr-HR" sz="2400" dirty="0"/>
              <a:t>što se događa kad vjeverica odnese žir u skladište:</a:t>
            </a:r>
          </a:p>
          <a:p>
            <a:pPr marL="342900" indent="-342900">
              <a:buFont typeface="+mj-lt"/>
              <a:buAutoNum type="arabicPeriod"/>
            </a:pPr>
            <a:r>
              <a:rPr lang="hr-HR" sz="2400" dirty="0"/>
              <a:t>ostavlja žir u spremištu,</a:t>
            </a:r>
          </a:p>
          <a:p>
            <a:pPr marL="342900" indent="-342900">
              <a:buFont typeface="+mj-lt"/>
              <a:buAutoNum type="arabicPeriod"/>
            </a:pPr>
            <a:r>
              <a:rPr lang="hr-HR" sz="2400" dirty="0"/>
              <a:t>pročita broj ispred vrata,</a:t>
            </a:r>
          </a:p>
          <a:p>
            <a:pPr marL="342900" indent="-342900">
              <a:buFont typeface="+mj-lt"/>
              <a:buAutoNum type="arabicPeriod"/>
            </a:pPr>
            <a:r>
              <a:rPr lang="hr-HR" sz="2400" dirty="0"/>
              <a:t>odlazi kući kako bi zbrojila broj koji je zapisan ispred vrata s brojem jedan </a:t>
            </a:r>
            <a:r>
              <a:rPr lang="hr-HR" sz="2400" dirty="0" smtClean="0"/>
              <a:t>i</a:t>
            </a:r>
          </a:p>
          <a:p>
            <a:pPr marL="342900" indent="-342900">
              <a:buFont typeface="+mj-lt"/>
              <a:buAutoNum type="arabicPeriod"/>
            </a:pPr>
            <a:r>
              <a:rPr lang="hr-HR" sz="2400" dirty="0" smtClean="0"/>
              <a:t>vraća </a:t>
            </a:r>
            <a:r>
              <a:rPr lang="hr-HR" sz="2400" dirty="0"/>
              <a:t>se u skladište, briše broj i zapisuje broj koji je izračunala kod kuće</a:t>
            </a:r>
            <a:r>
              <a:rPr lang="hr-HR" sz="2400" dirty="0" smtClean="0"/>
              <a:t>.</a:t>
            </a:r>
          </a:p>
          <a:p>
            <a:endParaRPr lang="hr-HR" sz="2400" dirty="0"/>
          </a:p>
          <a:p>
            <a:r>
              <a:rPr lang="hr-HR" sz="2400" dirty="0" smtClean="0"/>
              <a:t>Na </a:t>
            </a:r>
            <a:r>
              <a:rPr lang="hr-HR" sz="2400" dirty="0"/>
              <a:t>početku, skladište je bilo prazno, pa je broj ispred vrata bio </a:t>
            </a:r>
            <a:r>
              <a:rPr lang="hr-HR" sz="2400" dirty="0" smtClean="0"/>
              <a:t>nula. Poslije </a:t>
            </a:r>
            <a:r>
              <a:rPr lang="hr-HR" sz="2400" dirty="0"/>
              <a:t>toga, deset je vjeverica donijelo po jedan žir, otišlo kući zbrajati i vratile se po sljedećem redoslijedu:</a:t>
            </a:r>
          </a:p>
          <a:p>
            <a:endParaRPr lang="hr-HR" dirty="0"/>
          </a:p>
        </p:txBody>
      </p:sp>
      <p:pic>
        <p:nvPicPr>
          <p:cNvPr id="8" name="Slika 7"/>
          <p:cNvPicPr>
            <a:picLocks noChangeAspect="1"/>
          </p:cNvPicPr>
          <p:nvPr/>
        </p:nvPicPr>
        <p:blipFill>
          <a:blip r:embed="rId3"/>
          <a:stretch>
            <a:fillRect/>
          </a:stretch>
        </p:blipFill>
        <p:spPr>
          <a:xfrm>
            <a:off x="1803163" y="4886623"/>
            <a:ext cx="8534873" cy="656529"/>
          </a:xfrm>
          <a:prstGeom prst="rect">
            <a:avLst/>
          </a:prstGeom>
        </p:spPr>
      </p:pic>
      <p:sp>
        <p:nvSpPr>
          <p:cNvPr id="9" name="TekstniOkvir 8"/>
          <p:cNvSpPr txBox="1"/>
          <p:nvPr/>
        </p:nvSpPr>
        <p:spPr>
          <a:xfrm>
            <a:off x="330200" y="5458380"/>
            <a:ext cx="11150600" cy="1477328"/>
          </a:xfrm>
          <a:prstGeom prst="rect">
            <a:avLst/>
          </a:prstGeom>
          <a:noFill/>
        </p:spPr>
        <p:txBody>
          <a:bodyPr wrap="square" rtlCol="0">
            <a:spAutoFit/>
          </a:bodyPr>
          <a:lstStyle/>
          <a:p>
            <a:r>
              <a:rPr lang="hr-HR" sz="2400" dirty="0" smtClean="0"/>
              <a:t>Npr. P4 znači da je četvrta vjeverica donijela žir i pročitala broj ispred vrata, a Z5 znači da je peta vjeverica došla od kuće i zapisala novi broj ispred vrata. Koji će broj biti ispisan na kraju?			2	7	4	10</a:t>
            </a:r>
          </a:p>
          <a:p>
            <a:endParaRPr lang="hr-HR" dirty="0"/>
          </a:p>
        </p:txBody>
      </p:sp>
    </p:spTree>
    <p:extLst>
      <p:ext uri="{BB962C8B-B14F-4D97-AF65-F5344CB8AC3E}">
        <p14:creationId xmlns:p14="http://schemas.microsoft.com/office/powerpoint/2010/main" val="39540015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9700" y="365125"/>
            <a:ext cx="11074400" cy="460375"/>
          </a:xfrm>
        </p:spPr>
        <p:txBody>
          <a:bodyPr>
            <a:normAutofit fontScale="90000"/>
          </a:bodyPr>
          <a:lstStyle/>
          <a:p>
            <a:r>
              <a:rPr lang="hr-HR" dirty="0" smtClean="0"/>
              <a:t>Zlatnici</a:t>
            </a:r>
            <a:endParaRPr lang="hr-HR" dirty="0"/>
          </a:p>
        </p:txBody>
      </p:sp>
      <p:sp>
        <p:nvSpPr>
          <p:cNvPr id="3" name="Rezervirano mjesto sadržaja 2"/>
          <p:cNvSpPr>
            <a:spLocks noGrp="1"/>
          </p:cNvSpPr>
          <p:nvPr>
            <p:ph idx="1"/>
          </p:nvPr>
        </p:nvSpPr>
        <p:spPr>
          <a:xfrm>
            <a:off x="304800" y="1016794"/>
            <a:ext cx="11303000" cy="4351338"/>
          </a:xfrm>
        </p:spPr>
        <p:txBody>
          <a:bodyPr/>
          <a:lstStyle/>
          <a:p>
            <a:pPr marL="0" indent="0">
              <a:buNone/>
            </a:pPr>
            <a:r>
              <a:rPr lang="hr-HR" sz="2400" dirty="0" smtClean="0"/>
              <a:t>Dabrovi </a:t>
            </a:r>
            <a:r>
              <a:rPr lang="hr-HR" sz="2400" dirty="0"/>
              <a:t>Zubić i Repić sakupljaju zlatnike. Trenutno se nalaze na otoku s blagom. </a:t>
            </a:r>
          </a:p>
          <a:p>
            <a:pPr marL="0" indent="0">
              <a:buNone/>
            </a:pPr>
            <a:r>
              <a:rPr lang="hr-HR" sz="2400" dirty="0"/>
              <a:t>Repić ima mapu koja točno prikazuje koliko ima zlatnika na svakom dijelu otoka. Repić se ne želi prehladiti, a kako hladnoća dolazi sa sjeverne strane, on se uvijek sakrije iza Zubića. Npr., ako se oni kreću smjerom I-S-I-I (Istok-Sjever-Istok-Istok), Zubić će skupiti 35 zlatnika, a Repić samo 31 (zato što je Zubić već neke zlatnike pokupio prije Repića).</a:t>
            </a:r>
          </a:p>
          <a:p>
            <a:pPr marL="0" indent="0">
              <a:buNone/>
            </a:pPr>
            <a:endParaRPr lang="hr-HR" dirty="0"/>
          </a:p>
        </p:txBody>
      </p:sp>
      <p:pic>
        <p:nvPicPr>
          <p:cNvPr id="4" name="Slika 3"/>
          <p:cNvPicPr>
            <a:picLocks noChangeAspect="1"/>
          </p:cNvPicPr>
          <p:nvPr/>
        </p:nvPicPr>
        <p:blipFill>
          <a:blip r:embed="rId2"/>
          <a:stretch>
            <a:fillRect/>
          </a:stretch>
        </p:blipFill>
        <p:spPr>
          <a:xfrm>
            <a:off x="6864350" y="3006725"/>
            <a:ext cx="4895850" cy="2724150"/>
          </a:xfrm>
          <a:prstGeom prst="rect">
            <a:avLst/>
          </a:prstGeom>
        </p:spPr>
      </p:pic>
      <p:sp>
        <p:nvSpPr>
          <p:cNvPr id="5" name="TekstniOkvir 4"/>
          <p:cNvSpPr txBox="1"/>
          <p:nvPr/>
        </p:nvSpPr>
        <p:spPr>
          <a:xfrm>
            <a:off x="419100" y="3192463"/>
            <a:ext cx="7010400" cy="2585323"/>
          </a:xfrm>
          <a:prstGeom prst="rect">
            <a:avLst/>
          </a:prstGeom>
          <a:noFill/>
        </p:spPr>
        <p:txBody>
          <a:bodyPr wrap="square" rtlCol="0">
            <a:spAutoFit/>
          </a:bodyPr>
          <a:lstStyle/>
          <a:p>
            <a:r>
              <a:rPr lang="pl-PL" sz="2400" dirty="0"/>
              <a:t>Koji će put osigurati Repiću više zlatnika od Zubića?</a:t>
            </a:r>
            <a:br>
              <a:rPr lang="pl-PL" sz="2400" dirty="0"/>
            </a:br>
            <a:endParaRPr lang="pl-PL" sz="2400" dirty="0"/>
          </a:p>
          <a:p>
            <a:pPr marL="342900" indent="-342900">
              <a:buFont typeface="+mj-lt"/>
              <a:buAutoNum type="alphaLcParenR"/>
            </a:pPr>
            <a:r>
              <a:rPr lang="pl-PL" sz="2400" dirty="0" smtClean="0"/>
              <a:t>I-I-I-S</a:t>
            </a:r>
            <a:endParaRPr lang="pl-PL" sz="2400" dirty="0"/>
          </a:p>
          <a:p>
            <a:pPr marL="342900" indent="-342900">
              <a:buFont typeface="+mj-lt"/>
              <a:buAutoNum type="alphaLcParenR"/>
            </a:pPr>
            <a:r>
              <a:rPr lang="pl-PL" sz="2400" dirty="0" smtClean="0"/>
              <a:t>I-I-S-S</a:t>
            </a:r>
            <a:endParaRPr lang="pl-PL" sz="2400" dirty="0"/>
          </a:p>
          <a:p>
            <a:pPr marL="342900" indent="-342900">
              <a:buFont typeface="+mj-lt"/>
              <a:buAutoNum type="alphaLcParenR"/>
            </a:pPr>
            <a:r>
              <a:rPr lang="pl-PL" sz="2400" dirty="0" smtClean="0"/>
              <a:t>I-S-I-S</a:t>
            </a:r>
            <a:endParaRPr lang="pl-PL" sz="2400" dirty="0"/>
          </a:p>
          <a:p>
            <a:pPr marL="342900" indent="-342900">
              <a:buFont typeface="+mj-lt"/>
              <a:buAutoNum type="alphaLcParenR"/>
            </a:pPr>
            <a:r>
              <a:rPr lang="pl-PL" sz="2400" dirty="0"/>
              <a:t>I-I-S-I</a:t>
            </a:r>
          </a:p>
          <a:p>
            <a:endParaRPr lang="hr-HR" dirty="0"/>
          </a:p>
        </p:txBody>
      </p:sp>
    </p:spTree>
    <p:extLst>
      <p:ext uri="{BB962C8B-B14F-4D97-AF65-F5344CB8AC3E}">
        <p14:creationId xmlns:p14="http://schemas.microsoft.com/office/powerpoint/2010/main" val="19094579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04800" y="365125"/>
            <a:ext cx="11049000" cy="600075"/>
          </a:xfrm>
        </p:spPr>
        <p:txBody>
          <a:bodyPr>
            <a:normAutofit fontScale="90000"/>
          </a:bodyPr>
          <a:lstStyle/>
          <a:p>
            <a:r>
              <a:rPr lang="hr-HR" dirty="0" smtClean="0"/>
              <a:t>Zvjezdani labirint</a:t>
            </a:r>
            <a:endParaRPr lang="hr-HR" dirty="0"/>
          </a:p>
        </p:txBody>
      </p:sp>
      <p:sp>
        <p:nvSpPr>
          <p:cNvPr id="3" name="Rezervirano mjesto sadržaja 2"/>
          <p:cNvSpPr>
            <a:spLocks noGrp="1"/>
          </p:cNvSpPr>
          <p:nvPr>
            <p:ph idx="1"/>
          </p:nvPr>
        </p:nvSpPr>
        <p:spPr>
          <a:xfrm>
            <a:off x="495300" y="965200"/>
            <a:ext cx="10515600" cy="1955800"/>
          </a:xfrm>
        </p:spPr>
        <p:txBody>
          <a:bodyPr/>
          <a:lstStyle/>
          <a:p>
            <a:pPr marL="0" indent="0">
              <a:buNone/>
            </a:pPr>
            <a:r>
              <a:rPr lang="hr-HR" sz="2400" dirty="0" smtClean="0"/>
              <a:t>Astronauti </a:t>
            </a:r>
            <a:r>
              <a:rPr lang="hr-HR" sz="2400" dirty="0"/>
              <a:t>su sletjeli na nenaseljeni planet. S broda su vidjeli labirint u kojem se nalazi nepoznati objekt. Spustili su robota u labirint kako bi dobili više informacija o tom objektu. </a:t>
            </a:r>
            <a:br>
              <a:rPr lang="hr-HR" sz="2400" dirty="0"/>
            </a:br>
            <a:endParaRPr lang="hr-HR" sz="2400" dirty="0"/>
          </a:p>
          <a:p>
            <a:pPr marL="0" indent="0">
              <a:buNone/>
            </a:pPr>
            <a:r>
              <a:rPr lang="hr-HR" sz="2400" dirty="0"/>
              <a:t>No, robot je pao prilikom prizemljenja, pa sada šalje i prima iskrivljene naredbe.</a:t>
            </a:r>
          </a:p>
          <a:p>
            <a:endParaRPr lang="hr-HR" dirty="0"/>
          </a:p>
        </p:txBody>
      </p:sp>
      <p:pic>
        <p:nvPicPr>
          <p:cNvPr id="4" name="Slika 3"/>
          <p:cNvPicPr>
            <a:picLocks noChangeAspect="1"/>
          </p:cNvPicPr>
          <p:nvPr/>
        </p:nvPicPr>
        <p:blipFill>
          <a:blip r:embed="rId2"/>
          <a:stretch>
            <a:fillRect/>
          </a:stretch>
        </p:blipFill>
        <p:spPr>
          <a:xfrm>
            <a:off x="6402388" y="4173233"/>
            <a:ext cx="2322512" cy="2329167"/>
          </a:xfrm>
          <a:prstGeom prst="rect">
            <a:avLst/>
          </a:prstGeom>
        </p:spPr>
      </p:pic>
      <p:sp>
        <p:nvSpPr>
          <p:cNvPr id="5" name="TekstniOkvir 4"/>
          <p:cNvSpPr txBox="1"/>
          <p:nvPr/>
        </p:nvSpPr>
        <p:spPr>
          <a:xfrm>
            <a:off x="495300" y="2921001"/>
            <a:ext cx="11137900" cy="3323987"/>
          </a:xfrm>
          <a:prstGeom prst="rect">
            <a:avLst/>
          </a:prstGeom>
          <a:noFill/>
        </p:spPr>
        <p:txBody>
          <a:bodyPr wrap="square" rtlCol="0">
            <a:spAutoFit/>
          </a:bodyPr>
          <a:lstStyle/>
          <a:p>
            <a:r>
              <a:rPr lang="hr-HR" sz="2400" dirty="0"/>
              <a:t>Robot može ići u 4 smjera, pa tako ima i 4 različite naredbe: gore, dolje, lijevo, desno. Nakon izdane naredbe, pomiče se u susjedni kvadrat u smjeru izrečenom u naredbi.</a:t>
            </a:r>
          </a:p>
          <a:p>
            <a:r>
              <a:rPr lang="hr-HR" sz="2400" dirty="0"/>
              <a:t>Koje naredbe astronauti trebaju poslati robotu da bi on došao do nepoznatog objekta?</a:t>
            </a:r>
            <a:br>
              <a:rPr lang="hr-HR" sz="2400" dirty="0"/>
            </a:br>
            <a:endParaRPr lang="hr-HR" sz="2400" dirty="0"/>
          </a:p>
          <a:p>
            <a:pPr marL="342900" indent="-342900">
              <a:buFont typeface="+mj-lt"/>
              <a:buAutoNum type="alphaLcParenR"/>
            </a:pPr>
            <a:r>
              <a:rPr lang="hr-HR" sz="2400" dirty="0"/>
              <a:t>Ha` </a:t>
            </a:r>
            <a:r>
              <a:rPr lang="hr-HR" sz="2400" dirty="0" err="1"/>
              <a:t>poS</a:t>
            </a:r>
            <a:r>
              <a:rPr lang="hr-HR" sz="2400" dirty="0"/>
              <a:t> </a:t>
            </a:r>
            <a:r>
              <a:rPr lang="hr-HR" sz="2400" dirty="0" err="1"/>
              <a:t>poS</a:t>
            </a:r>
            <a:r>
              <a:rPr lang="hr-HR" sz="2400" dirty="0"/>
              <a:t> Ha` Ha` </a:t>
            </a:r>
            <a:r>
              <a:rPr lang="hr-HR" sz="2400" dirty="0" err="1" smtClean="0"/>
              <a:t>nIH</a:t>
            </a:r>
            <a:endParaRPr lang="hr-HR" sz="2400" dirty="0"/>
          </a:p>
          <a:p>
            <a:pPr marL="342900" indent="-342900">
              <a:buFont typeface="+mj-lt"/>
              <a:buAutoNum type="alphaLcParenR"/>
            </a:pPr>
            <a:r>
              <a:rPr lang="hr-HR" sz="2400" dirty="0"/>
              <a:t>Ha` </a:t>
            </a:r>
            <a:r>
              <a:rPr lang="hr-HR" sz="2400" dirty="0" err="1"/>
              <a:t>poS</a:t>
            </a:r>
            <a:r>
              <a:rPr lang="hr-HR" sz="2400" dirty="0"/>
              <a:t> </a:t>
            </a:r>
            <a:r>
              <a:rPr lang="hr-HR" sz="2400" dirty="0" err="1"/>
              <a:t>poS</a:t>
            </a:r>
            <a:r>
              <a:rPr lang="hr-HR" sz="2400" dirty="0"/>
              <a:t> Ha` </a:t>
            </a:r>
            <a:r>
              <a:rPr lang="hr-HR" sz="2400" dirty="0" err="1"/>
              <a:t>nIH</a:t>
            </a:r>
            <a:r>
              <a:rPr lang="hr-HR" sz="2400" dirty="0"/>
              <a:t> Ha</a:t>
            </a:r>
            <a:r>
              <a:rPr lang="hr-HR" sz="2400" dirty="0" smtClean="0"/>
              <a:t>`</a:t>
            </a:r>
            <a:endParaRPr lang="hr-HR" sz="2400" dirty="0"/>
          </a:p>
          <a:p>
            <a:pPr marL="342900" indent="-342900">
              <a:buFont typeface="+mj-lt"/>
              <a:buAutoNum type="alphaLcParenR"/>
            </a:pPr>
            <a:r>
              <a:rPr lang="hr-HR" sz="2400" dirty="0"/>
              <a:t>Ha` </a:t>
            </a:r>
            <a:r>
              <a:rPr lang="hr-HR" sz="2400" dirty="0" err="1"/>
              <a:t>poS</a:t>
            </a:r>
            <a:r>
              <a:rPr lang="hr-HR" sz="2400" dirty="0"/>
              <a:t> </a:t>
            </a:r>
            <a:r>
              <a:rPr lang="hr-HR" sz="2400" dirty="0" err="1"/>
              <a:t>nIH</a:t>
            </a:r>
            <a:r>
              <a:rPr lang="hr-HR" sz="2400" dirty="0"/>
              <a:t> </a:t>
            </a:r>
            <a:r>
              <a:rPr lang="hr-HR" sz="2400" dirty="0" err="1"/>
              <a:t>vl`ogh</a:t>
            </a:r>
            <a:r>
              <a:rPr lang="hr-HR" sz="2400" dirty="0"/>
              <a:t> Ha` </a:t>
            </a:r>
            <a:r>
              <a:rPr lang="hr-HR" sz="2400" dirty="0" err="1" smtClean="0"/>
              <a:t>poS</a:t>
            </a:r>
            <a:endParaRPr lang="hr-HR" sz="2400" dirty="0"/>
          </a:p>
          <a:p>
            <a:pPr marL="342900" indent="-342900">
              <a:buFont typeface="+mj-lt"/>
              <a:buAutoNum type="alphaLcParenR"/>
            </a:pPr>
            <a:r>
              <a:rPr lang="hr-HR" sz="2400" dirty="0"/>
              <a:t>Ha` Ha` </a:t>
            </a:r>
            <a:r>
              <a:rPr lang="hr-HR" sz="2400" dirty="0" err="1"/>
              <a:t>poS</a:t>
            </a:r>
            <a:r>
              <a:rPr lang="hr-HR" sz="2400" dirty="0"/>
              <a:t> Ha`</a:t>
            </a:r>
          </a:p>
          <a:p>
            <a:endParaRPr lang="hr-HR" dirty="0"/>
          </a:p>
        </p:txBody>
      </p:sp>
    </p:spTree>
    <p:extLst>
      <p:ext uri="{BB962C8B-B14F-4D97-AF65-F5344CB8AC3E}">
        <p14:creationId xmlns:p14="http://schemas.microsoft.com/office/powerpoint/2010/main" val="3356894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81200" y="551729"/>
            <a:ext cx="8229600" cy="1143000"/>
          </a:xfrm>
        </p:spPr>
        <p:txBody>
          <a:bodyPr>
            <a:normAutofit fontScale="90000"/>
          </a:bodyPr>
          <a:lstStyle/>
          <a:p>
            <a:r>
              <a:rPr lang="hr-HR" sz="3600" dirty="0"/>
              <a:t>Dodatne informacije su na portalu ucitelji.hr</a:t>
            </a:r>
            <a:br>
              <a:rPr lang="hr-HR" sz="3600" dirty="0"/>
            </a:br>
            <a:r>
              <a:rPr lang="hr-HR" sz="3600" dirty="0">
                <a:hlinkClick r:id="rId2"/>
              </a:rPr>
              <a:t>http://www.ucitelji.hr/Naslovnica/Dabar.aspx</a:t>
            </a:r>
            <a:r>
              <a:rPr lang="hr-HR" sz="3600" dirty="0"/>
              <a:t> </a:t>
            </a:r>
            <a:r>
              <a:rPr lang="hr-HR" dirty="0" smtClean="0"/>
              <a:t/>
            </a:r>
            <a:br>
              <a:rPr lang="hr-HR" dirty="0" smtClean="0"/>
            </a:br>
            <a:endParaRPr lang="hr-HR" dirty="0"/>
          </a:p>
        </p:txBody>
      </p:sp>
      <p:pic>
        <p:nvPicPr>
          <p:cNvPr id="4" name="Rezervirano mjesto sadržaja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45963" y="1694730"/>
            <a:ext cx="3700074" cy="4345877"/>
          </a:xfrm>
        </p:spPr>
      </p:pic>
      <p:pic>
        <p:nvPicPr>
          <p:cNvPr id="5" name="Slika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6037" y="5484334"/>
            <a:ext cx="2370998" cy="1112544"/>
          </a:xfrm>
          <a:prstGeom prst="rect">
            <a:avLst/>
          </a:prstGeom>
        </p:spPr>
      </p:pic>
    </p:spTree>
    <p:extLst>
      <p:ext uri="{BB962C8B-B14F-4D97-AF65-F5344CB8AC3E}">
        <p14:creationId xmlns:p14="http://schemas.microsoft.com/office/powerpoint/2010/main" val="3998293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17500" y="365125"/>
            <a:ext cx="11036300" cy="815975"/>
          </a:xfrm>
        </p:spPr>
        <p:txBody>
          <a:bodyPr/>
          <a:lstStyle/>
          <a:p>
            <a:r>
              <a:rPr lang="hr-HR" dirty="0" smtClean="0"/>
              <a:t>Otoci i mostovi</a:t>
            </a:r>
            <a:endParaRPr lang="hr-HR" dirty="0"/>
          </a:p>
        </p:txBody>
      </p:sp>
      <p:sp>
        <p:nvSpPr>
          <p:cNvPr id="3" name="Rezervirano mjesto sadržaja 2"/>
          <p:cNvSpPr>
            <a:spLocks noGrp="1"/>
          </p:cNvSpPr>
          <p:nvPr>
            <p:ph idx="1"/>
          </p:nvPr>
        </p:nvSpPr>
        <p:spPr>
          <a:xfrm>
            <a:off x="577850" y="1279525"/>
            <a:ext cx="10515600" cy="4351338"/>
          </a:xfrm>
        </p:spPr>
        <p:txBody>
          <a:bodyPr/>
          <a:lstStyle/>
          <a:p>
            <a:pPr marL="0" indent="0">
              <a:buNone/>
            </a:pPr>
            <a:r>
              <a:rPr lang="hr-HR" dirty="0" err="1" smtClean="0"/>
              <a:t>Beaverzemlja</a:t>
            </a:r>
            <a:r>
              <a:rPr lang="hr-HR" dirty="0" smtClean="0"/>
              <a:t> </a:t>
            </a:r>
            <a:r>
              <a:rPr lang="hr-HR" dirty="0"/>
              <a:t>ima veliki broj otoka. </a:t>
            </a:r>
            <a:endParaRPr lang="hr-HR" dirty="0" smtClean="0"/>
          </a:p>
          <a:p>
            <a:pPr marL="0" indent="0">
              <a:buNone/>
            </a:pPr>
            <a:r>
              <a:rPr lang="hr-HR" dirty="0" smtClean="0"/>
              <a:t>Kako </a:t>
            </a:r>
            <a:r>
              <a:rPr lang="hr-HR" dirty="0"/>
              <a:t>bi put do otoka bio lakši, žele izgraditi mostove.</a:t>
            </a:r>
          </a:p>
          <a:p>
            <a:pPr marL="0" indent="0">
              <a:buNone/>
            </a:pPr>
            <a:endParaRPr lang="hr-HR" dirty="0"/>
          </a:p>
        </p:txBody>
      </p:sp>
      <p:sp>
        <p:nvSpPr>
          <p:cNvPr id="4" name="AutoShape 2" descr="data:image/png;base64,iVBORw0KGgoAAAANSUhEUgAAARcAAAChCAIAAABiVWxfAAAgAElEQVR4nOy815Nb15bmSVGeMqREn8n0Hv547x28SyDh3THwSHifmSRFiTKUu6J03dyqruqq6jLdPXO7prpmomcq5k+beYCuul/mQXEfJiZCX6zYcQKIAM7D+WGt9e21ce3//kW/6Bf9ebr2//UN/KJf9P97/ULRL/pFf65+oegX/aI/V79Q9It+0Z+rXyj6Rb/oz9UvFP2iX/Tn6v+Vohf/8J9e5f1viKH31MS9YPZRtLwRqWxFjZ2otRO1DhPN47PGUbJxdFY/PmscnzWOkvX909phsnmcPj9Kdw5S7YNUaz/V3EvVd86qW2fmRtLaiFXXwvqjcGU9VFqLVtZj+vaZtXdWPc7U7ZmGM9cEi+d4ZcA2F0Lnyjv8WBk89Q6feQdPlcFjsXvBtZdMc07VZpgxgsoDT7HrzHXc+XNPvuvKnXsyPU+258mee/JdsNiHSj1UH2DGEDdHuDlC9QGqD3FzjOpD1ByR9RlqjjFrStTmeHWGmhPMmqHmBK/OMGtC1OdUY0nUl1TzkmpcEPULsnZJVudEdYaaU9SYouYM1sdIeQwVx57cwJPpujLn7mzXlevaMh1Hrusq9F35nrvQh/Qxakwxc4YZU7wywSsTzJiilQlQGgClAVQeQcUhUhmj5TFcHILFoafQB0pDT2noLg4hfYpaS8iYwdU5VJ2BtSVQW7qthc2YHBYHe/nufmFg02fo+UdE5yO8dYHUF2DzwlVbuhuXQOeJs3HhbCxPrLGjNnM3lp76kmg/oTtXfP+pOPmEGz5lu0uyMWBrLdYsuWPhTZKw8aKN4lysQAQCqM/r8SpoPIYkzmLjC//4iXf+mW/5deDq29NnLxMfvYw8/ib18cvy85eeeGpHkE686jZHbVLoNoUecqRLFulYBPKpUCRAlwo7wRBitGNPv4k8/Sby0benH39/+tF3qWcv9c9+SIwvjmTlSOJtqgCEvFs0tsNSWxS+x1AnkuhSZcjvBb1ewKsCfgXwy6BfO+KZE45FA14spFKRsJPjnBwBKRSbDFPZjDaYMcPHru7jtXznTX/2Vfn0VS32uhJ4kxceBb22U9+hn3GGBSimITHtRKHcPo5L+YWUN9lK4xGKS0tsTgbiGFeS8AxNF8XTUfZ0WIj2cn/1x7//eRR9/Q//+W0x9L4cuxfIbESLu6f67ql5eFY7SFQPE7WTRM2WrDvTLWe248i0HZm2M9s5OWvYMh1HbmDL9o5S7aOz5nGqcZiqH6bq+2e1vbPa3llrJ1HfO63vJ+r7yep+snqUbhylG/Z8x1lsQ+Vz0hyw1SnbWHKtx2L3Y/78idB9LHQfs50LprPE6xOoMoRLAyDfdWdbzlTdmW87ch1HruvI9ty5oTs3dOcHQGEAFPpQsYtWBnCph+lDTB+ilQFujKjqlKxNMWuMVSd4bYZVZ6g1RcwJbIyx6gKvLWBrhFTHeGNGtpZk6wKrz9HaDK8t8doSt2aYOUH08Y9RHiKlMVaZArm+J9vzZHtArg/k+q5cz53vuwp9V6HvKQ09xT5UHqLGBNHHcGmA6eNVIOUhUh7CpcEqgGIfKA6B4tBTGHiKQ6A8hI0xWl1AxhSqzuHagmhdkY1LvLaErZlTH9pLXac+dJtTd20Jd56irSdo8wKqLYD6paN6Ya9eOZuPHY0Ld/sKOH/ibF64GgukMSMbI7k3U/oLpjsVJ4+9syv/YAREA2CIBwMyEvYf86JT9Dp57ZhiD1HUwdIer+zUJHc01P3170+ffR15/uvEiz9Env0q8uSL5PNv9S+/g5Knxwp/KLPbArXD05s0uUViWyjqEHkooJ5I5IFEIqnoQdAXmi/SH38Rf/rl2Re/DXz0Mvr8h+xnLxPTy12GPhaYPY7c5shtjtzhyD2W2qHwfZayK+IuSz4ikC0C3WcpuyKciCzoVeh4xMYzgCZj0SB7GkZ8ko2CXTwuZk7RZMI7mvGzj5zdy019cCNWuR5IXdNC1wTxtl87TkTdpyE0FUESQZuPtfuYB9jxQ/iASohuFYw3E76yD4uT7gjKV1R3DOUqXtEIgXE6NSqGmqd/+7/+TIq++6c/3vOn7vnT2/HywZl1cGYdJMzjVOM41bCdNexnDVem7c52XJm2M9txZjuu3Lkrd+4p9FyFnqfY9xR7nuK5u3juKnQc+bYt3zrOtY8zzZNs6yTTsmfbtkzLlmnZM217pu0p9GB9QFhjrjFna3O+dck2r9jWldC5EtoXYvcx27mgW0uiOSfqc9ScwZUxXBlC5T5Y7gGlLljogYUhmB8CuT6YH8DFAVjoIeU+Uu6vKMKNEaYPSWvC1OdUbYbXpnhtStRnK5BWLOG1OVb98S28NsVrM7w2J+oLvDbHqgvEnKHGBNFHUHkIV0aIPkYrI7Qygouj1ZeuQHJne85s9yeKwMoYMf47eKgxwfQxWhmtVrjUR8p9tDKASwOo2IfKQ7A0AEsjsDSCKxPEnEHGFK0uoOocrc7p1iVZnVDVCd9asI0p25qh5gjUh2jjEm09xdqPyc5jpL4A6hfO6sJRXdqspb2+PKgMbdbUUZsD9Sli9sTWSKq2hWozfnEVu3oaGE0c4RAQVN0aTcZ8oF+xiZKdl+ycvIsQNpo9odkDikRCfiASylw+zn/+Mvr8e/8nLwOffhf94tvM80+BVMIdUtwa55BZp1fZpqhNlNrFmX2SsgucQ+HgsOwO8ic+DknH90O+6HyR/uwbbfk8+sWvI5++zH3xclv277LcFo5uU/gGhT+i8C2afISjOxS5TVO7HLNJEZs0uScwmxS2x5G7DO72yk6JdSkcHvFBfhmP+bCw4lIom0Qi8RCQTEYffyxdfEbOP9vvLN/LVa9HU9cDsTc073ossqXJezJ7JNLHMuGJiM4AY9dwKMzyGVUt+IJmONPNnPXS8d6ZvxFBziggjiMpDk8LTEH11cM//N1vfh5Fv/2f/+vuaWUnXj46q56k68ep2mHSsqXrtlTDnm450y13tgPku57cOVTsewo9T6HnzHY8hR5c7sPlPlLugeWup9hxFTquYsdZ7DiLXUehbc+3bJmGPdt25s4dmbYr23FnO0hpiFZGeGXIVGdcc8m1rrjWFd+8kNsXcmsmd5ZSZ8G2JkxzSjXmWHUKGxPYmED6ACp14WIPLnTBXBfIduFCHyuP4EIfrwxxY0SYY8Ick9aEqk5X8SNF1QnZmOO1KVb9CZ452VjitTlZn1GNOd1csK0LtnVF1ZdUfUnVL4nqEjOnuDXDzClqTDBzihsTwpyuEguuz1Y4eXJ9d77/P+YiqDKCK6MVeD+yVBnhP+I0XBGOVgZIuY9WRkh5+COclTFsTCFjChlT2JjitSlu9KXmhKm0wHgeSRSQZIk3+1R1RDQusOYV2rjAm0u4PgObS3dt7qot7dbcZs7c9QtXdeapz1zljtoZQYkz/PRU0UtsIRvtd6FEHIkFQZ/oUWg8rBJRPxjQbJJwQDE7KHFMCzswuY+TxzQN+QM2byD/yYvYJ9+on3zDffwi8qvv+fMqkAzYVBIOCB6Fswv8DkbtofwhJhxRrEPk7SINBkWnlwIjoiMo2COaJxkLLi7in36tPvnc+/SFb/5kXZQPJfmQ59ZQ+D4Or1P4DsdsUMQWTW5SxCMSv4/Cd2FwjUTWKXSHI/c40qHygF+2KwwSlJlEEAhLSEI7lEl3WMWzKTBf8C0+YibP0OHHh72L20b7rVTxjejZe6HYo2hsx6tt04Rb5Z1e2u4jxFKYSqteI6aVQ2xKFDKSUtDIU1rTvalROtyJMUURz/L7qpPOS0xR/N1//J9+HkV/+OP/dpww7em6M9twZZtAvuPMNt2FjrvQAcv//ZceKnbhUm8Vnlzbk2u7Mk13toVWBmRtRtbneG2OWlPYGIPGyF3uOgrnjsK5M3/uKnRd+S5Y7IG5DlLsoZUhVh5Q5oRtLNjWUuo+kbuXgeFFbHx5Nr0I90bh/jgyXviGF0L3gm4vsfocNke4OcL0AfKn+8H0Ia4PsfKANH7kh20s6Npsta4oYupzurmgGnOiNl0xQ9ZnZH3Gti+49mOhfan0nnqHH/tGn2iDH0PtPRfbH7GtK7Z9RdYWmDklqnPsT+kILPTAQs+TO1/FKhcB5ZGnNPyJIkQfY+b0p6DqS9SYIOUBbgwxfQiXemhlABW7cGkAFnpwaQBXxqA+gYwppE9gY0yaQ60z3ZODO5yyiVM2UbErPnc4KdaHRG1CtK6Q5hJpzOD6FKrP3NbEXZs7rbndnDmMqb08dJS7ZH2ApXNgJIyENFDj4IDsM4tAUMXDPjriAxQaUDkq7t9nsBOR3afpA4bfwdkTWjrAqBOadYrCPsdhuWLy+YvgF98EfvhN6Dc/uIwcVIjD6bDTLx6JzD5FbsH4Ac4dEcIRxTslwSGxTpXZY0F3kEUTXldIPPYJ9nSy+O3LxFe/in7xVfL5F3co6j6CriHoFkE9Yug1mnqAY2skcR9B7iPIQxy7j6EfwuA9At7gyYckvMXhRwpzJFP7HGpXSJeXcUdEuhj/ELHfJsDbNHmLFsjOjB5/DPefHbUXd8utd9OVNyKp15XQawT7Ac3cJ7AtBnMFGCatCXmfUg5hcQ4K4miEJKI0k+SoU5pNs1JJinWjsUGCKYp0URINjcpz3//dDz+Por/65//myTQ9mSZU6CClLpjvgIVzuNRbFSE//bTTtRlhjjF9uHod00e4NSNrS7pxSdaWVH25eoag8sCeabgLXUeu6yz0PeWRs9B3F/tAoQsWOlDpHNMHlDWmqhO2MacaM669UHqL8PTS1zrXSlki4lOKGc3Sw6NxaPaY7y2w+hQyBnh1jBiDVcB6H9b7sD7AzBFhTajGHLPGTGtJNxerYNsXdHNB1KZ0c0HWZ6trsj4jalOiNsWrE7I+o2szujYjrQlpTenagmtecs1LrvFYaD3lO0/488dMa4lXJ6g5WlWJSLkPFbtA/hzId1cArKoyT2kIlEeQPkH0CWpM4MoINSaoMSGqc6I6J2sLsrZAjTFiDFcB6wO4MlphiZSHmDV3l0ZAeYQaY8IYKe3pFu87kr0HHLeFwm5J8CjKsaJ6TjNca4I3pmhrCVQnUG0KmGO3PnTpI7c1d9WWdmOC1mew0dW6I4ffCwW9kJc/QF14UMBDso0n7BxOhjS3SGNBxaUwxwK1z5IHHLtHs2sAto9zxyR3iJMunnd7lUNVgUul6R//S/x3v43/4Q9bhfQ7MrsdCbpTiWO/tkERazCyhRC7GH1AsjZRPmCoI57ZwIEThTwSCaeXA6Pafshb+dXX/HRy+vkLoFK5S5FbDPMQQdcw8j6GPqTINYpcJ4kNinqIYXdg6AFJ3EGR90HXfRpZY7FtkXpIggcy7fDzRxK2z8NHXsYRU7cU+iYK3kDRzXBCGD1hJp8Sk8/dncfblf7tdO1GrPB2KPUq730FQq+77a8cbe2JsE+PKMUAl1awKEMlOCxK0Umez8hYhJByos/wcjk20AzEh2eBdkyrB9EU8cUfXvw8iv7mX/5PonhOlPuUPqT0IVudkuaI0EeEPiKM8Qoe0pqsLmhrytRmTG1O1RZk7ZKsXeDmFCz24FIfyNRJvUcbPazUxip9pNT3FPvQj+XKGKz0wNI5VO5A5S6qdzF9QJgj3BoxzRlV6/tGU6KQxyIyG9e0QsxvFX3nTaHTI5oDqDoEjQFQ7rmKbVexDVS6YKULGX3YGEL6CKwMVk8nUZui5gg1Rz89rHh1svIbCGuCm2PSmpDW5E+13/9Y/s3o2oKpL+nagq5eMLVL3JqtshZmjRFj+BNFuDFaVWVwqY+UB1B5iOhjSJ+sAtEnqzpwtRLVOVFf4NU5UZuj1hS1pqvGbNWbYeYc1adweYwYc8RakLUlbgzF2ujQG9/mpANB3EDhXRI7ZmmXLNhV+cjrZaodtDqA6xO4uXAZI8AcI9UpaI495hxsXLmtKWD0uFafKBQOReZEoDwKgwVEOqoRYcUpEB6JcQkUEfI6RYaKB48FZofCD3n2kBd3cGYHpQ8J5phibCwDaPIBzxz6NUcuE/j0WeCrL/Grx+8Ewtcw6g2MvMMwd1H0AYw8QrEdgj5hJbcWsMnKsSisYdAGiZxo3C6PH8m06zQUmA23IuG7ivI+gd/DsUckvk0z6zi9RtEPCfw+it5HkAco+hDD7mPofQJfUXSPhO/i4COO2BTIdRo6kKhNBj4Q8R0RPw5I9rD3JOzf8Xmpett/+ZybfUpOP8cHz23W7GGuc+NUfytavBFKvsZx71DofkShskEmIdIJkUoIdFJEIxSdFIg4RydFKsESMYJMEHJZVC013I5qViByHg93In/4z3/4eRT93b/+G6MPOHPEWVPGHLPWhLEmlDmmzAllTkhrjFYGaGVAmCPcGJLmiDLHlDkmjDGmTzBjjFUGSKGN5uqC2eEqVUmvKlaDKtWxYgMutt3Fc0+55y713cVzT/kcLHchvY8YfUwf4MYQqQzx6oTtzIha5+Q0zhQSfD7O5WJKtQRkU7BVUxYfkeeXrkrfXTx35lrOfMtZaLmKbXfpHCj3wMoQrIygSh+q9GF9sFpRc4RXJ4gxxKwxYY5XXdMKIdKa4MYQN0a4McStCVmbkrUpYU1xa0ZYM7I6J6tLsrrErRlRm5H12SoXEeaYqk5xY0iYo5UHiFYGmD5cpR3EnKHWHLXmqDldZR6meUk3Loj6gmws/2RmzFFrjq5Wa45VF7i1xKwlos8Qc4EYC6Q88PWuTvzJdYLbYfiHCHrX49nC8UOOA/zascjZ/V53IkXVemht7DZGHmsKVeeQMYbNMWgtHMYMaV0Q9QFfaxzIPBQU+WRITEXFVERMhamo5ism+ZgfVjg0qLpkHgyoezSxRaD7LL1LkrsEvQmh+zh1wnKgproV0aEI2zS+KTBbAa//8WPi4slBvfuuFnubkt5FyA9A9AGCbaDUDsnukbxNVA44/hFOPMSQdQrdZon7qGeDRjZY/AMMvMPSd1j6AU1tMeRDFFon8A9AaI2m1gjiIYatYfgGSa4TxBpJ3MfQD2HoQ9jzkERvo8ADCtmWmIc0siOQj2jkSOM3GWRPIg9V1hFSnfGQNuyFHn8kLD/mr14Q08/s508emuN38q3XzypvxVK3/P6jZBhI+tlMgElIWjEspDUyzmNRls94wSCJRFgixjBnnFQQ2RwnlEWpooRbcc3yRVuR3/39b38eRX/7r/9GV/p0pc8aY9ackJUBpQ8pY0SbY8qa0LUpbgxxY0haY8oak+aINEeUNaasMWGOcH2AV87pSkuutry1erhhBcyCVs6qpslVTCxvAIUarPchfQjpI1gfgpUeoPdhY4BWBlhljBlzxJh4yudsb7odje8E/QdBL29VEpcLrtd319o2s7eX75wU++5Cz53vuPJtV6HtLnWActdT7IGVIWzMUGO8ggezxpg1XiGEGEO8+iM5mD78E06jH3OgMSRq01WnhFenuDUjawu6cbFyF8jagqhOV+UfZo1Ja4KU+0i5hxsrhH4saFde3IoirLrAq3Oytlh9FFGbryharXh9idWXWH2J1i7Q2hKxFqh1gdeuMOuCaDxGzRlTm3FG9wHGrqHkDkVvEtRtD/AQxXdZwalpLk06kQUgdkobLbI2weoXaOOKaFzCxgQ1J0j1wmMu4NqMaQ7IcskTkvkzPx3TEL+EBhU8JCN+no4oylmY8MvHHOlSRTCgbZPYBoYc8dw2htk47oRlD0hyn6KPBdYucTaedoqMTWDdQR+az4mPP2KXH90LZ9+jfO94yHVSuOfBN1F2Gxd3SWaHoh7AyLGqbjDUGoWv0/g6iawR8H3Us8FR70HAXZK4jyH3Adc2iW3Q5G0Ue0SRqxS0huEPEfQRQW7S9B0Yes/tug151gj0Po48INF1lrhPwg8p5AEJbbD4JoMcSsSBiB0p5HGA3w8pXK/NzpdAf2YfXG10Fu9b/df19qt56/1s8bBYgDMxOMgTYY5LKmiIcSkIFRfxKA8FaDBEk0kFj/NEnEZjOHFGimXZVw14zYBSlIlT/Lc/16P7m//6b0SxS5V7nDkWanPaGJGVIVEeEJUhXhnixhAp99BKnzRHuD7AKn203ENKXbh4DhY6YL5JFJtq9RyLJ4lI6LRW8uYivkLMbxbD7aZcbcJ5Cyx3gXIPqgyh8tBdPAf0AawPsMoIK09QfQHrc9iY4rWJu1RfD5++y4rv8eItxXtcMpHz8YnetpXPncUOXOxA+TaUb8PFFlzqwMWup9ADSkNIH0OVIVDq/qmWG6xYIuszbFXCWWNUHxLmmFhhbwyp2pSqTunqjG0s6OaCaizoxgVuzanGkqpfkrUlWVvg1oSwJj/VdbA+JK3xCsI/5aIRakxwc4roU8SYouYMt2ZkdY6bU7I6J6pzzJoS1RnZWFKNJV5b4LUlWl0g1nzlyCHmDLMuUPMCMZd081JoLdlK6z5M7pDcOoLuUtxdENmi+R1G2GPoPYY4FpktlhZrba45oppLqvUYMaaoMYP1KWwt8NYlXh36emOulGczIVAlUT+H+gUsKMM+DlAoIeFTz0JczHfIkfsMvoHB2yS2iaOHHLuBQSccYxe4A4464OgjgbVJHKCJDo6ycySoCSeKSDfa8nhxdFa+J4XfcpP3MOFdG7gGsVsov0OSN20nGyS+wzEbDHkHg9ZZ8g4G3EOBRwx27JVugp4HBL6GIR/aT3YofJ0kHlL0I4K8D0I7DHMkSpsktUGS6yRxB4buYuhtyLNGYGsk9pBA76HQfQy+R8BrDHafhDdoaJ9D93h4T4IPVWxfIbYDkqumy59/fnTxZH3x9J3e5M3+6O1u70G7fVgu2IIKqtF0lCfjPHUqSlkfHuHcGsYkNepMZdJeKikyKV4sKmJJ9tcC5BljV51EjIAC4B/+8Wd6dH/3r/8XrY9ZY0yVB2jhHCl1kWLPkzuHCkNP7hwsnHtyLXem6cm1PLkWkGsBuZYnVXemGmClj+k9Vj8Xi1U8FNWy6VAxlW6UxFOfX88n+9308oq0zsFy11PqguWep3juLnRcpT5U7KP5LpLrgcURWJ4ixpI0F7g+cpVaW2n9/VDqZjxnr/UQq4Prdb7WRLN5umAwpapQqqOpMpGrIvkmXDyHKn2gPADKA0gfQHof1nuYNUDNPmoOydqCrM2pxpyoTcj6j9bCaqUac6q+WHV6TGNJNS7IxpJsXDDtS6o2Y2pTujphqhOxuaSsMawPsOoCqc4wY4yWe4Q+XJnXmD7+0cX+0wYRYf6Y+lZmDFmd0rUZXp0QtSlqTmB9jBoTvDqB9SFY6SP6GDUWuHWJGnOmPlPPl7ty6D5ErMP4Jko+Qsi7APIIp9dRYosmTzTeprHbHL6rikRZZ5t9tjWFKn3CWkD6HDQXkN7X2kMul0MiGhYWYZX2CBjh54mAgPk43MdJCb9yFuRO/UccsUshezR+yFHHAnskMEcicyJzBwJ9KLE2hd+h0R0Sdsi0S6YBlYN9gktmwXAEyeQYs7nuD7+GkDcZ6T2I2GHFux7oHuTZF5hDid1h8U0Gf0jAd3BwTWDWBOYWBe0FlLsU/JBENhniPgSuIfg6Tj1AyDUI2yapbZLapskthlonsBu2ow8h8A4MfQC41nB0h2VtqnYg8g9Q+B4K3SOhBzSyzSJbLLQl4dsKZveTJwLgDHHbyQDx+ZNHHz9978njG0+evPn08ZuP5+/0m29Hfc5snEj6yDMFijOHotsTIJ0K4tawPcoOhlgkJhxJLiJJ83lJswJsXmTzos8K4nGCOqWev3z+8yj6iz/+N2eq5Um3wHQLSDfAdAPKtV3ppid37sl1XbmuO3/uynVc+TZQ6gKlLlTsQoVzuNyz55pwpSs0xmSxJuo1f70WbdWJZDDcKPHF1KEm7/kCaKXhKbaduba70HXne57CwJ3vg4WeJ9sCCj1In7grU09liugTXB/hxhDQeyeVtrvWp9tj1mqjyQwUjVKpJJvOsMm0mC4ImbJQsNhik64MKHOCWzO8OiVq09VOJVOfUdUJYY7J2oKqL8j6jKxPyfr0R7etOkGMIWqOUHOC1SZY/cctV6q+pGpzpj6ha32u1ifLTc5sc3pTqvZZa0DXpmR9QdUWWHmIV350vX+K1W4Sac1wa4ZVZ5gxQfTxyudYWZorcwI3RthPHp0xBvUJpM9hYwHpU9wc+gZXH2LMA5xax4kDXtik6IcEscEwWzyzTiHrNHjkZZwR5cAv7gVVIJ+FjZrH6rrMvl3vO8pdRG9DiTR+GqFiGh1TAI3CgjzsZZwCSgVFKiiqqVAgH5dSIbePO+SxXRreZzCnyh/ylEPj7Sq3x2JHIrPHYkcitUshTplxiKRbZkCNhf2iJ6g5gj6pXgMLubdR9B0Uu+Hx3IHhfYHb58hdGrUp9A4H24PilkI9Uvl1n3pHEW9S+LsYfEegHqr8bY78AMc+RNG7KLFJ8w8xYp2gNilmk6LXMHybZR+R5G0Q/NDjeQAj9yBwDUMeotADBLgNOu/A7nUKXaexDQbcoIFHDLgtY/sq4vRiRyp2Pyyyv/pk64cvXv/q2avffHL9m+evf/H0/Y9mb5mZO5nQekggSvFjL0mm/XhcQUMC7GPhIH/AgYc8RCQlPq/QGRFLMkAEg2OkOwDDYRyPUn/5H//dz6PoD//8fzgzHSDbgTJtON1E0nUoVQNSNU+64Uw37NmOI9txZFvObNOerkPFDlRoE/oAq/Q8hSZY7pC14QMl+j4hrMnamig8YPF7JLTv5bckDkin4IIO5muOVM121rSlzh2Znjt77s52gHwHLA2A8shVHrrLQ0QfEeaIMIaYNUKqA6LWZa0WdpZBQiEudUpG/fxpiI743QInp9JiOi8WLEHvsOaIq8/Zxpypz5nalKlNucacrc9Ja4KZU8yaktb4R3deH6x6J8QYYuaUrC+R6hhvzBFrhhhTypqR5b7cGIjVBqfreDqFnp7K5bLPqsb6U60zE1oXQvuJ0HzKN66Y6jP1p6UAACAASURBVII0poQ++SnwypjQJ6gxRqzJasgIMSaYOf2xJdNXlXAPqwxwYwRXRp7SEKhMQGMGmDPYHCN6j6n3H3LKBss/oogDid/m6B2BuU/CD2l4W8BtPu5Axg8VYouDT4LSpkJjepEejt2dnq3ewdpDodFxBfxYVCMiIhZkkRCPRyXQRyMBDg3wREAQT33+XEzNRvhs0KGSLi9DJPxOL3csUZ6AaFPoY4k80bh9kdznCbvKHAm4TabcGufWaJdKASHRFRDhswiYjm37pDs0+gHsvou4DyQKiSjsWYA4VdBT2RMTN2TsFofdlLmbXvVDr/q+LLzJkK9S6HUceoPE3sbQmwR+j+U+IMm7DLPGcZuCuMHxu5J4qKkHqrLB0Pdh+EiRNml8i8UeEp41AvzAY1sj4HUS2xGwQ5k4EIhdATtUcZsIQkFuOyw55p3t7z+/9ftv3vjNi9d/eHHju8/e+/zJB89mt7rGO6nADRnbjgruXMgdV5wBHotqaEh2yiQakcmkbFM92CmLxBn0lHX4YChMIWGKS8u//pvf/UyK/sv/fnJm2RO6+7QCn1aAcA5JlrC0gaRNJFcDc3Uo30ALDbLS4sxzulznjBaeMzmzTRhtd9YCSu2jjPkqyr2JMzd57l0SvSeQQCJIFVNao4rncmAq70wU7cnqSbJ5ctZyphr2s5or0/bkzuHiECkNkfJw1b7D5T5Zn4DFBlftQLEzwOd18CSssaBMMBGJCPAAj+M+EfEpaCgslnRfa8jXumJrwTcXlDWmjBFljAh9hFYGSGUEV0YrbxrTh6gxxMwxWVsQ9QVWnSHmBLXGiDHGzBlmzrDKQKiO+HIVPY2TiQgclu0igQZEp0yfqHJoONEGj1FjApancGmMloZIcQAX+nChj5aGq8ArY6wyxowJbk4xY4IbE9KcUuYErwwJfYRVBnhlgJYGcGkAlYeQPnSXe+5y11FsuUotxGhjev2RqGyKgj2gkZnTA5nZ5LA1GtrXqF0JP5SJAwFxaOQu6zlSUE9U2JRxeyEV+uwj5cnSNx2feFXIr7hkgogIRFRw+kgwyMFhAfDRWEigogodloW4V0oFuZQXi4sOFT+WUXeAtamETSUPBMSuMkcKc6gwuwIBxrQjhToUiR0acgd5h0o4NNym4TYvdezj7CEFzURsAfFQpRwBDosJcIhGI6TbD0NxFs75H/m5N2j0DZF/O+h/O+h/XVXe1rTXeOFNjn+dot6m6TdJ6jUce5djblDkOyT+Hom9T2I3Sfwmid5hyQ2RX+eoNQbdV6gtDtyT8IcUsMaidylojQHvIPZtjthm8V0BO1HQEx+1l/LZpo2tl5/eePn89e8+fvW7T1578eTmN88++GL5/rL1YF7fGZVupti3veBNCbQnZFeQ4zIhX+kUCwlEXGTSKhiibRoChOkTFcaTEhRmhKz/h3//cyn647+4U2UgUWDzhlKp8Zmi36gx2SJbKBO5orfWloyqatXc4TAciwDhEHWWJJMJvlBiKxZlNJBKw1WqfyiH3sCZD0Rp3a/h5bQnJOAJn1pO+60ylkzCyYwjnnOla4cJ4yRVdeaatlTTnT73pDpQ5hzOdeFSz1U6dxQ7sNEHC1WmoLs1v4dncYWlNAZTcCYksGEhkAkiEkF6ecQnOxSRymR8zXOmNqCqEyDfxkp9OH+OlvqrYVCoPFztF4GlLmIMEWME6SO8Nsfqc6p1ybYvUGvi0UfuygiqjrnzmS0Sx05j3lKKjMp0VJbSAe7MT2cStnhUGV/C9clRrgeURmChB+S7hDn15M6hfA8tDbHyiNAnZGVK63NanxPlMV4cEuUxURoQ5QFeHuD6kDAmq7E6sNh155rOfBXSG2i1wZ0P2GbXlcq8C4F3CdTml10hZV+iHlHQQwpYF+AdETuQCaeXcfood4A5VjEgxqMZ3z0OZrumOGidBFXIpzp5Cg2IWER0KDgY5k4UFI2JSIhHAiwTVxEvLZ/56aislUNwmGHSmjtAbzLObcbt9FEnCrHLwI9o6FClPwCPNzl4T8IdQeFQJbdY8EBGD0XwREGPZPRYJQ8VHIqrcFxFTjWbRpwoIOBHHLIDDiNQBD/yoaR+dpQMf6gpr/q118KhV3ze66rvGi9f46TXBeV1TnxLkN6Spbdk4W1Fescrva2wb8vsWzx5QyTfYOC3aehtzPE+bt+WEEeIPvaRdyj7doj7UEY3QsxdFX8YFNZDwm5YOD6T9orao1bc+WJ08vtPH3z75Nan07svlvdfLNY+Hh58MkBeTHb6eduy6FzmgGlWvjS5dprK+6iU4lLQfcJ2yLr2Odce6zxWoGMNwc5UKuU9luADHvj6L37m7MJf//GPWDrFZLNunxfy++CAD/JpHr9mUyQ0FgaDPtCvOGXWrbCQl4d9HKDQsJcTUvFgo67Wm0KtheuWp1Dej8YcyQSYOd2VKaeCSukgE1O4RIBLRsRSnioUnIm0K1M5TFWO8rWjYuuo0D1Kt1yFnrPY28+398vdE6vvqHRI6xyIJNyCxAd8nCowGotLBCZTnF9UohqjsYyPl+IBJhZEI0Eym0XKLWe+ARTaeGWIFvtYeYSWhrgxwczxaiwVt6Z4dYqYE8gcQ9YEqc2g6gyrTZD6zN2ce84vyfkn5PTqQ0nd83vRsxiTi3P5GHbqRRI+52kgdHFB9qfk6IndGIH6CCz2odIAqYzg8hApDbDKGNPHaHlIlCZMZc5U5lR5SpRGZHmMl4dYaYAUe0h5BJVHSGWE6UO80kWLddqqA9m0JxWHc6nU5aUtEn5AY9sivScz+wq7K9ObPHHsl/YU6kChbBprV5ljEQdDkivIuaPikY86CnBsNQelo3ZVgFXewSBU1IsGZI+XOxRAMMS6vSR1qjAJ1SVhqJ9V0kHxzC9mfERcdPnwAxk61lC7j0Ri0gEPPcLsOzy6RnkcQWGThTZYaEfEDlRqXyYOVWKfB4EQB0XlAwlz+GiXn4FCgtNLOb3kseSCQ5hSkJAQ5FCd6Clr89NgMuw8i+0W0reT8TdCgddD4Ve8wWuido2TX2Hl66z4qiS+ooivKMJ1r/iKl3vVx70Tlm8E+XcD7IOYtJ2UXRkvlFKBOE8W/J6MupfgbwexW1HydlZ5L628H5f2csGdnLxdDxwtCvyvr7CvZvDHPerTsWtZPRzlkaUBnSfxViT4RHc3fHA3cpTnIF1jDL+3HvPXYnSSP2RtW/jBoeB2+TC7F94TPdiZfNO5eSRBXDbwzV/++udR9O/+0z/CUe+xQBxzqI1DAZV1ypRL4/do7JAjbAJxxCAOAQdVigzyVFjE/KxHwqioImTP5HJeqxqBTkuuW2K1jKdj7qDo8TN4iAFlhA6xdIjD/JxbpaVSRqsbcD5jr5jb5eoDo3nXOl+rDzZr/e3GaLM13Txf7Pamjt4MrLX3vQGHJIMChyscG5BJn0D6FSkW4kOaGPWxYY0/DSGRoCMURHMFvj8XRo+V8TO2uSD0MVYekcaUa15yrQuqPqOqM0QfwcYYtiZE+5IdPEObS7R9ibUu4M4S7F6B42fYxXPls2/uRhN3/YHdWPSRT7Wn4o9k/p7I3NOUD/0hYnLlrI/g7iVcnULlIVQZuQtdxBij+hgqDeAfR0snuD7D9CmmTwljilbGqD7EKkO41IP1MWxOMWuC6V3W6nBmDUzEDyTmWGFcfsnmFaF48CEB3nDsv+04uM+idzj0kU94IFL3aHhHptwRLxj32wKSJ+63x7zOVGgrIGwHRCAVtfsUj09yibSDQXC/RAY1UOM8Pgr0M3CAAX00GZUgjSLDIp/w+goxLql5/ITLjx9ryJGGOIKU008BAdYmY5s0uEVDNo05UulNBjr2MvsKeaBSNj9n89JrhHObg9ZJ5x4PniiYXUIPSBcVE4WsolV8iU480Y57y6rHD7kDmCfEucPSbkQ9zifXUvGbp/E3o7FXAuFrWuAVxfeqqF6TxGuafM0nXwur18LS9Yj0VlR8J8TfCvGPTvm7GnQQpZ1xFk6KeE4lzTCoB4+K2kZFuVWW75rh/dqZrRi25dTjsrKTlx4lOEfR58rKhB4izBBc0aCSQFdEqaooDZWzFLIkEXnBE8OwM0Y1g0SSRaMkmxa9RphOS3xeU40weia6IxR8Kq5hh3CU//5vfv/zKPoPf/wnJMges5590r4BH+5TrmMO3iY8WwTwCHUfCbhDIl0yRUZVp4CecKBNgO0CDPtZNCTZZQqKqkwuDsc0Nh3i00Ep5YcUjIkLDtZFBig37/GIMB7g+VSATgelWkm8WB6PR7vPPrrz7ONHL14cf/fS+fI3u198Y3/5u8MvX8BfffWooq+FgvZIiMueYVE/eRoAQzIc8jGJGHsaVfMpMhEhMklX6uxdirolqfRozo6uiOYMqgyQ8vDHpt+copUBVOmvrDO0OoOrU6y5JM6vqP4z9Pwx2Jh5mjNXc+5uL+2tOTS43CnVb6jBG7Lvdjj2gT/0oT/0vhZ4zxfarTSB/iXUuXCaI8AYQfoI1IdAeYBa09UQ0Gr6GzAnHnPqNiYefQxZE8gcI+YItcawPgCNIWiNQb3L1LtctWEP+g9Fxq2ysMZBGktGVDAg4smQK6rdpqE3UcermOsVxPkK7n6bgT+Uifte9p5K3xTQ237+lo97PyBe57A3Beq+xO1L4gFHuhSGjiqITGOKgPslxM8AKklFZTwssAkN1CjYS4tnfikV8KgEHGKQKAdE2RM/dqyhDh+Jx2SXSoAheQNz7bPIHoucKNSRRO4JmMPH7wnYvkxsstAd+OgBfrLNuo9FCAvxXEzkogKd4Ig4rVW8dJJUi3KsEQEDMOCDPX7ME5OOY/LBWXivlLufy944TbwWjV4Pha8Hgtd96ush/7WQ91rMdy2mvJnU7mSC7we4Wyp+XwG2ffCeFz7wwo4I9YA5PInijjTnKWvIeRybFo6M6GE6AOeDR37MFcU9UQIIUXiM5dISkxbxJOMJwZ4QQGdprsAquijkWCknIBGYz0tsVkDjFBKnsFMWjlJsVkZiJBwl6YzkrZ9iKXGbc9g05ED0vPy57sJf/sNf+YpBISXvU8eHjH0N3HsIHmziri0CuOs5ORTIB5B9i3DvU4Bbpe0Kbldwu0LsUO5D1mOXULuEAD5KzoaomCAmFSpIRisRtRCQM163BBEBxs1DdFjgTjUu6fXWclivxb98cfDDl298evXwr3+4/euv7/zqq3vf/mr9Vy/3fvcD9jd/4fjkyXVNfIsj70jMhk84iHsf+bhHMr8usA85+gFLfUiRH3DcHX/wbiSxX64h51O30XOXz/HqDKmMVhSR1owwx6gxxq0ZYkxQawpbE6Q6hWsLoDqD6gtXZQBYE5c5ctem7vrUZg5cjemtUPY1MXJdjl6jtetC4A05ciucOzSHrubSro+g6txd6kPmGNBHkDmG9BFYGUL6CDbGVPOCHHyMDj+B+k9cnYWjPXO2Zp7mzNOYOq2RvTb2tGdIayB1hwcBv90vu7zcMYOAAonKFKJSmJdFwjIY98LFxHbC/yDpf5CLfJgNvZP2vpv2vZmQX0/Kb2X8N63kDTP5brPwYasMX80faOouy+3RmCcgOkUCEihM4iCJASScDImwl2HjmpIJQRq1gsqbj0I+Gg5z7iDtClHQKW/zolCERWMiGGShkIjHtSMJ28TdLh+/xyIOldrn4QMBeYA791X8QME3aOeRgjpUjIjyTs4NyQioIUiYwKIklaSwGC5kuWg9DPgAm+g4Ej2uCLcXYHai3r1sci1z9u5p/M2z02uJyPVo8LV46FoscD0VeSMXvVmK34jID069B6nAfpAUanGxkURLAdspcxyndv3QYRjBy16mGnSn+IMA5Y5JJ14CDFNYlHJroFP2ABLEnop4jPH4YCElgl4IDsFiXmKTlFaQfRWNTJJCQRbLXk8IQ+Isesrhp6KY9wIBRCp5xZLPFcY8UYIvBRQ97A6QX/3Fy59H0T/9y99786KU5rkk71Q8W9jxIQ+tI7aHsP2u59jp5fZZ+ICDdijXDuU64iG3Su1TwD7j2SRPDjk34MWIMKukVSWjaXkfdyZ4VAiPC0oxrBWiQtLnElH2VBHOVK0QSPbKhJVBL7vAD88O//DFh98/ee/7p/f+8O3977/b/vXv937z251vv7V9++XGdHCrlP0gEb0VCd6OR25Ggu+q0ruyfEOUXmeFN1j5NVp+g/HdC2Zd+gDSh3BlBFWGYGkAlYdIZfSnQ6YjRJ9j5hw1pqgxQc0pas4x6wI1F4gxQ6sz2BjB5gipTcDq2G2NHdZ0M93+IFh53196z5u7G67snDWPs+egMUWrC1gfI8YE1CewNUesJWoucGuOmmOkNkEac7RzhQ2e4/MvyY++hp59Bn36Avj0hePp57arz4GPvnU9/9bx9Ln8/FOwXDz2S66QeKQQJwKKellEJREvjaoUopBcwktkAsdn2pEZ37DidxuJm/3s273szWXt3cvmu08773zcu/XV8vYPzx7+6vnJ06t3Kcoh8gcoeMJToCYjkoRKIhf2U34J1TgiIAnJIBXVIB9HxjQ64WVONTTEuvzYgQJ4wjgYIeEQ7lRB5JQ9DqD7QWxHQ1wx4STI7qv4noQeqZhNw/dFYJN378uwJ8QSSZVIqmhMdGvEsQgdixDgI6AA6VBAKEggYYI8ZegzJlgN+E2/UwWcXtTmRW0B6iQkujLxnWzyZjrxWur0lezptezptVzyWjb5ain9fq34fjnxZlh8P8i9q8C3vPCdEL6eYHezItpK8Odprh7nzagtgDr8yKEMuIPUsYwcy4jLR7q8BHumHYluIIS7AwiZ5JAwgYQwwA/DYYRKUFyWozM0niSEggxFCLcfw+IcFGbAEO3xY4AfBcM4leZVM0ikOOKMY7MyHCJ/ttP9H/6Xf39aC8hpNloNSTlFzKk2EViD9o9E2OWlTyRsn/XYZMShYW4/dSIjSESwyzjgo50q6tYwyE/SUQ5WUelMUjOqrxjwlUOZXlnNh8iIKJ/5xYRXSnqVtE/N+wNWXGlkpZHFLDvC50vxh+f0X37t/quXa7/++vZ3X699+dXOF1+efPqF/erxm9Homz7/W4r2Oiu+SgmvkvyrhHANYa7h4iuE8hod+MCXOci0HeURYk7B0uCn43GrM9ur2erVqVXEHCHmCNKHsDlGzBlcnSLWBLFmoD6BrSlanSLVKV6fg+bUURgeprs7iebeWfMo23EVB5A+Qa05Ys5gY4qYM6AyRswFWJoi+gLRp6g1RWozsDr11GaexoWjc+mefOy8+Njx0fPjjz45+uQL25ffHX7xcv2TFycvvor85tcPFdGh8XYBhQOsRyVRH435GUDFYA2HFZQMscyZimS97lIAPk8fDXO3RplbS+PG4/prT1uvftp/46vFq19fvf798zu//uoNS/9AVaFw2MZRuyTqkSVYklFJ8nAU4RPJkMLGfaBKASrlEBDYx2BBngqLx7QTClD0mYTHOSzKAAHcEcBYKwJZodtR9IbsfBAi7gXJWyq0EefuKsBOhNwLEo4wg5wpQIhFooJLI5AQt0PY9znPiYzYVcztJw4Fj8uHAiEcjpJUikPjpFhUqQQLR0mbBm0x9j0R3hCJBz7pQeb0/VzievHseiH9aiF7vZh/zSi/YmbfOy/erJ3dq8Y3qtFHune/HkFGeUc1TLbOtlTI5sWPRcDhRY9k8EAE7Bru8lM2FXP5SIeG2iXoRAE8QRQ7ZeAoCYdwMICQpwwcwsAQyhdENsfSGdbp83A5+UCw21UIjtCeAO7yIlxGOlHcbFZicgKaIIkkS57xTFr8/q9/prvwj//8d2FdVbMsmyTVghwwAmfnaTJGO1XApcG71MkeZbPLgFOF3F4YDjNYXCSTGhLiQR/BnalcQqFCnHgq8TGBi/K+XEBJaVSEJYIsH1NJPycnfNFKwpcPsaeivxLR9AiVUKVsRCsm5WqeaJf4L688v/ns0ctPt7/8YuPps/0nH++Olm/E0tck/zVavobL13HtGqJeQ73XycAruP+GmLjjLx5kzj3mAraWqDWDK6PV3yqs6itQH8HGGLHGRG2CVodYbYjWxnB1DFpTyJpDtSnSmGLNS0Cf4bUlZs0RfQyVh0hlAhdHnuzAnuva8x1noQuURog+xfUZWpmhlRlqLEB9gpgLsDyF9QWiTyF9jFgjjzGA61OovQA6S0f/ar9/eTh9erR4cnjx9Ojp50effrf98VfAF9+i08V9jtlnMUCjYD9t5wFARvAggwRp0IdBQRzwQkgA8wQQNC8zrRgyzX94fnprUnjrovr6J/1rn09e+erq2rfPXv/h6zu/+W772ZNXRf4kHHb4tW2WPOZ4UFIAXgAlkQpqfDzIhDVQpk8o4Jhy83GVjcmYn6ZiIhJmhXwAS0hkVnOfCYDut9XDh6Mk/7dPpP+HkvtubjRBD8QOgGSzp8P0dLMDEwgiZ7w55/fF+yLnSJBgAAgwNnPOmewcp2cnh53dndk82qCw2rVsXenKtk5X0tnSWb67sq5055JD+Sv4j7kvMFXPV/jV89STfnic/sVz5v0d9NWq+2zizv1Ez2Sku8w7E4w/zvKVWA/udMuoN4gjScEpI99GIEI7ZdguAkCUcAchKi8gKRpNM2iCJHNscDRK5kUgRltk3BTmu1LqrUKsvV5paVQN46P68VrL5Lhucvjy/aEbU/ne+0XnZCYwlesrCLc10JHhPSneF2FsHOARkUCEtgqgN0QFoqxHI20i5AuRvhDuUUB/BMWyNJqmsAyNxAm2INI5nshxgSgqDQfpEpWdzyEpnC1LUjVE5aWOQA+VlzrhPn8IRtMUlEDZiqjWI3SRowo8W5Le+8F37C785DdfBQc4oUjjCQiJgonxaG46HR5RY7VItBalsywSwwIaSGXZQAjya5BTAoAozRVCkeGUXArjYVrJaWohrGSCTIQV0wqmkmSEEhKimtPkZFCIy8F8mIqxfFpkM2K6kRHiXG4gFckEh2er6YkiUAmz+3P8m4emw+3bm+vXl1d79g4vVcd1iYIulNZJKR2XMrDpFi7XLpWuqQMdsdGeTNM1tAjWN9DxrW8fgPy3Rvb4KjK+Co2vIo01pLmGN1fw5graWEYbq+jEFtLchpobYGMZmFiGG2twbQ1vbsBjy9j4GjmxiTc20domOLwGja2CI8vw6CpWW8dq699eQCBjy/DYMlxfgWurxMQ2WlsjGqvI2DzemKOb89zUEj69gMyswHO70MIRvHxMbl0gG8eulUPT6rFt75Fn/6x7YMgcjaCJMKQxaJilYhwVpnCN9MsIkebQNINEcSJOigUZiGFcPYbOFNoLcstIvHVhpHVnTne4ojvc0J0cXHr46NajJ9CrlwZNu0QQnSJvDErOUBiKJgNa2M4JHkUCIyoUVclsjM7HfGEWzwapQgjJyt6MwI5n4eEoNBy1l5WbKbwti16bVF3vzfd+ttb5+dq9z9ZuvXu/64PFjtfTxtczgadT0Nqg2Mh5ozRTCjsk2BvEgTANxlgz67fwABTngChj4QJAlGFLYTPrs4uAlQ/4wyRflPAU5Qr6kQRB5yQ8I3tiXF+Mc4/mulea11am2pYn21Zmrm8tXl9q3p0etEwUPfVMpwJ704IrxlgkGMkqYJx3yCiRCfazAW+IcgXxXtJjE1EzBzgVzBcivBqKJBk4RRJ5lirw4pAKJQhvCALjOFNUmKLCDUhYFherElVgbaJbqmp4lrUJPn8Yg5MUkWPhJAHGEXlEYQc4LEPiWcYfgd/84DtWdJ/++BNlQJAHeDyOMhkqNBwkkmhiPBoZ1dQheXy7FhyUhBLH5hkqR6EJohc3ByI4V1DgEOETAEhBEQXXCmElo4oJOZjRglkVU1AuwmASxoZ5PiqSGs0npdBANFyJsnEmVowEk3JsICxn+fBAMDtVwCqR+Mla5P0Xrien1veedz18eG1hua0ypk+V9OFSS2igRR1oD1eux0fuZZt9xWlrZdY7PA+NLkNjy9DYCjS6Ao6uwLVVaHwNrK9BjXVkYhOb2kYba8zMDlJfISa2seYOObWPTmwh46vU9CbRXKYnlpmpNWx8kZxeg5sr8NSWr7nhbWxC45vQyCoyto7XN7DaMlpbhMbuo437xNQ8WJuFavPUxCrZWKIbc8z4hDY3p05PJpbmQgvz/PQiO71JTu1S94+QhX3n3Ebf8rb56EHP8anrwfnb5cJdTQ4kwlBIpBOalI9IWU0txMiIhEQ5LMYjUYZI8FwhxJSj0kTZXIq2xmVdJtLSqF7bXr28u/7W3s71/YMbe8e3do48ZxdticxlRb3Kslco8ipOXEOwWyT1No6ZYxFzLHwvyHeFhBsSasqpgfH8zSh5N81fi2E3Muy1LHu9KN0aC9+dz3Yejrx9MXLtRbPt5aT+ab3l1aThRePS8/G208H21XTXVNw6oPjijCdEOmXEr5F9uMslIUbSDScFmwg5FczCA0CM68FdPYTbFcQsPGhmA2bW79dgLEM7Fb8/BHmUAJni0bSIFjW0lulbHOncnb1zvNR1sWHcX+4YKXamNKNK++IcWY4Y+YBDI9wh0iGjbpUA43wfF+hlfP0sYBVgCw/3s6Bdwmwi7A0T7iCEpCgyz7s1AEoQfEVhShKeZaVqCEmzVEESBhWqSMMpJDmdInI0VeCjzbQwqBFZXhwMuYIBMs8iKRzPknSRY8uCMhIKjyfffNdc9OmPP2NzHBSGAQ3AYphQ4Kk0wWbpYEVKjEeDA2JwUFQqPFegmRxZWixF6nEsRQVCMBCE6QQLSCCb4MWULCQkISGzEYHUKDEpSElBjItKSmXDvJYLC0mZjfN0jNFywWgpGirHmIzA5li5zIeG1OxMEa8muP0V98P9rtcPbz26MJ1edE4vXc0Pv5WqXk2OXkuPXU+P3syNd5Um+gemnUOz4NgiPLYEjswDoyvA6AowtgLW18DxdbCxDjTXA401cGIDamyijU1qegccODiGgAAAIABJREFUXcKbG1Rzkxxf46bWmeYCU5vgxieFqfvczDzSmMbur3gmFuzNRc/9LXdzBZxch8ZXsMYSMT7PTsxxE1PC1CTTHOOmppW5RaY5Jc/OyZPN2PwEVoyJ1ZQ0lEzPNtOLS3xjlp5Z989u2JY2bXsHtovzvvND+9OTwJMD+/JEu0T0hAR/OuKJB+FsKDhWEAdS8kCWyIbpYkwYznGjBbpWBkaKHRH5WjzckkpcGqy0NcZbpmfa5uZvrKz37hyadk5Mm4f27cNL6aJB1lp4oZVlL3P8ZYa9wgmXOe4Sz15Vpevh4PW4ej2ltsWFG4Oxt0rqOyPxjkbm9mzx1mLl2lzp6vLAte1q627l0sOx1qf1S08mrjyduv3e4pWXUzeeT3TsD/ZMJa1FpV/DOnFHH+31hUi3jDp40M6DYIy18ICR9toV9B7qsEmIXUaNtM/EBoyMzyYjFgE00W4gSsIp1ip6wQiORElfEMWyEj4UZY/mcl+9Sv74XffhQm+jfFNhyWLahPv8Ct6Fu1wh0hnEnTLmlDGXgruDuJWHrDxk5iAj5bcKiEMh+jnISHkdMuJSIDInBqIYmmbAOAHFSSzN+iMIkeOYskIURDzHwClErWnsAMdXJCxDETkWShBmzgUnKSzDBEcjeJYhcwwcx/AsTeY5Ise9+uK7Tl1//BkWJ6EIisZxPE5gcYzPc1Sa4vIMl6NT9SiTxdUhUSjSWBKSBwVhQGDyrFfxASpIxEkP74WDCKxguEZBIspEeCklkxqBBVEuwuEyKcQkJa3xcYnQKD7OcWE6VAwL2SCTk4g0RWVIoSxo9XhyZQxfHrefrb91utXx8OLO0sbdkak7hVp3eaIjXb+Zq98pNu8VGsbylH3ovrc6D9WW4NoSMLII1FaB2ipYXwvUV321FX99xVtf8TfWAs11aGoTmdqAmov4xAI0MsE356hqgxmuA6mMU1OgXJIfHWTHR0Mri9jkuLC5Ie8fwMtr5PY+sLBKLK2Rswvy/XlhvO6Pa1QhhqcVJBelhvLqxCg7XMKKcaoUhuIUnxflohIdySSnRmNL08TSnHV9qf/00PHswvv4SP3gKbw3zx0tRB9tupulayHmLYW4KhG3Q7QtE/QVw31BvF8lLRG2O8ReU0iDTOsi6tVK+VKx9NbQyKWRccNo81Jj9tb8avfShnll27687VjZtS3u3Bxs6JSIjpN0DGdgWAPD6hlez/EGXmiTpFZZMihiW1S9lA5dGUi15MOXh5Jtw6mW8Zx+pmxYrrZv11s3hq8e1Fr3B69c1K+cNw1rBd18QreW7T6v2zcq1oIEJeVAhO1n/Q4JtvGAT8XdEhIIkWw50ku6zSJ4D3dCaQlKS06NMLJ+Ew90wFaLBBsZn0vGboNWexB1qohV8JtJl431uYKwN8nAzWxPOUis1rtzSqdKu0IioHA+EXdLKBBmfCrpV0mnAHtkLKBRYJgJaJRDRMwsaBMRMw9bRBROBy08aJcQf5iy8n6XCgNxCoxTRFaA4hSZ54k8j2RoKENTZYGt8PyQKI8oUjVIFVm1FnUqfrcKAHE8EMXYsiwPh9mCgMRxMs85FT+e4558/PK7Kfrk6888sh+KIH4VgKMoEsOQGIIncSpDuURnaFCODqtKRUg1o1DUn2hGMlNJocRjCYzNMj7ZC4cRJsm4aI+TcOMaxSclPinxaZ6K0kyERUWcj4pyMqik1Wg5BgmglKC4JEMkuUyzAKsIGsOJPIeXZLQaCayMEh8/6v/g2e3D41uNBWN1pr88aS5NWoqz3fmJ/oHZ/tKMtXzfU13yDS8BI8vg6EpgdMU3tuwdXfKNLXvGltxjS57asqe27G+ue8dXfM3FwMQcu7wsLN4vn+wnl2eBRCgQkQIq5wlSvjBtFmFniLGEGHq8HFyehOqDNzWe316B56bS54fi3GS/ygdisk/BmASLaQib4eEYCUVpfiAKxmi+rGBxXMrzUpqJDIXZgqhM5ivvHqMPNszn2/5np9E3j28FKWIoFpoq0rUktzDMbky9nQu2xbg2lbyblu7FyZ4Yri6MoNXUOzLWprE3Risdc/fbxputow3D4FhLtamrNNqGJm83Fs0za+6FTc/8hnd+27Ww11WfM0RyOkHT84qO5vUMr2MEHSu1cEIrL+o5vlWWDLKkE1hdUNRFVX0ybCimDLVS+1LDsNpsWaldWhq5uTZ6Y7F8eS7Xvj18ZXf4rY3y7a1K73zGNhK2xxmXjIFhBoyxcjXp4EET4fYqGBhhLFygh3C5w6RDxbspj1VGvFEGzsiuENnHBYys3x7EenFvN+7pJL3dtNcigr4Q6ZRgixggyqozTtujpFlBumlvD+G9C9r7SL+FhSws6BFRBw14JQxLiHYOtHKgXYDdCm7nwF7S41QwMw+5Q4wnzLpVCk6KThl1yogrCDNlzaOhWFrwhzE4SWI51sjZexgrlMY8YR+eJ/khkRngmAGBLPJggqCKIldRqaKMplimJFNZDktSwdGoOpqwS4HX37XT/dlPPkfjOJlhkDgORRAkgbkkTyAMQjFEHpD9shcMAVo1yOQIJk8IZUYbkeVBgSswoREVDAfkAZFOU0yS4TMCm+DJCCfmNCrN8zmFjPK4yhTGSmomFMqFU9VkaiiWHQkhIQhP0ExaYjMSXQxSw1F4OOoZjXfOlawvdqAffnJ3Y69nfMk2fN9SmrSW79sLs5b8jKUw46zMOyuL7sFFf3XZO7zsH12Fxtb8I0uu4QV3bdldW3KNLPhqy+6xJdvovKO+7JqcjZ2f0QuT6soEU8+SA2ogjHsk0C+CARW3c36Xgtgk0CwBUFb2pARvVg0U48TYANuswuWUUcSdGu1WcSiKowkcjUFUEsXCEBEn8QRFZTk8RaExjEvTXJKRCxybJ5VRTZ4tRC/WpEd79PEms9RoXKzXNmqF6Wxjf6q4M8HPjZgr8Xs59U5W6s1LYC0mzmSpwRA/kuKnhvoq6RtDpbfHG/qhum5gTFcY0hVHW4rNa0PTXfWF/vEFZ2PBM7HkmV73LOzeHb3fnhowqAkdFzRwkoGVdJSkF4J6TjDwQgsv63lRLwgGSdQpoi4UbIlF9KmUoVJunRhrnWu2zdUMY4Vr1ZR3fcK+Xr88V7p11LizP2pfHbqboj152R2jgRhro/x2HrRwAa+CeWTUI6NWJuAQEQsP9rF+iwQ7NcIToZ0a4YuxFgk28UAn4TKyfjOLmFjYJKAWGeuivGYOMHMBswQ5I6RFBLmBEJ2R4TDtVjBPlHFFmG4KsLKIhUXsEmbm4R7aa5ZgIxdwaoRdQVwK6ghifazfE2FcIdodYswC4giSHo10KqhDRq0C6NHwQIT0hVA4RVElnixxYAZHc4RQleA0ygxwQlWSRlQ0S0sjIV8EEUciVDnoUiG74CXSDJlh+VIQilNuDXn2yevvqOjrz/AowWR4PE4ScYrOcFiCAiOoX4PQBAGGYSSOEWkSzxBYGhMrgjwoyBVOKNJoAgyPKVKFVYdEJksIRZFIi1g26IqygbSI5TQ6H6YTMqkyUlwUY6yWk+MDWq4azYwlg0PhfhUyZbm7A8Hr1XDH7MD1+wOuD0/cnz7uOto2Lqy5pjf99Xn34KRjZA0YWfNUl5xDc47Kfefwomd4ARhd8Fbn4OG57OKeNrkbGF101Bed4wv+2gIwtuQeW7RNrvnWj5TnT1IvLgIjOagQ8scILElaWYcviDmYgJnw+lTCHcTsEmwWQSPr62X9Nhkj89FAnHOFcIsI9nOAL0y7VcKjYt4QiiSoQAgBQ5hLAsEYBcVZME5DMQKOYVAYplNEqKqIFUEeD3PNiLpcDC+X40vlyGQqNB6TRkPhyRRW4ulRjZ9IkLUwMxFXFwviRJQfFrkhXhpRpUZKWhj1T43eKBVbCxVDeVhfHG4p1t7KT9ysznY2582Ti57JlcD0pmt63XF/7e74wpXc4OVoUacmdXLIIGh6IaSTFIMstwqyngvr+JBO4C9xZItA6lS5JZwyZIr6fNlQHmgdGmodKF8t57uGS3cqqXdGMzfvVzqWh29P5TvSvD3JemOkO4QaSbeLR3xBAo0Lbgl1y7hTwk2U3yUTFg4x0aCZg/p5uJcOmHjQpqBmEbKruDNEuiJULwd2kt5OwmuTsD46YKT8gYRwG3V0MX6Lhto0JBCj+HLYreI9jMcVY7wJwchBnaTfppB9PGISELOEmiXUyAM9nN+sIH0CaA1i3Yy3m/W5o4xJRHo5sE+ArArujrDeKOvSCG8YR1MsnCSpAhdqRPkRCc1jSBbhhwR+SOSHZShLgBncHYG8MUQZjwdSBFNRiAKPZRgsy9IlCUoQbEl+9sl3rOi+/NmXQlag4pSLceExMqCAVJoFQwiWoByCJ6CBTtGDJclAFDIzFitnYfI0FA4EhyVpWAzXlOioEq7w6fEIkibQqmodlDsr/M0i1ZWl4KEIGOcDMhGppug4GxuKxCpafjJdmC/FFsvqUQM5n7Y9uX/z0czVJ/N3P9jv/Pii48G55+TcObkM1ObkyUWleR8bW0Sqq2BtITCyAlXXQuProfFFvjZHFurzu+ebB0cj6yfw0JxzaN4xNOMbmvYPLzhrq565Td/KMrG1YRrIOiICkuBcQbibdDh5wCdhiMhCGueSMYeMOIOYRYJMfKALc9p4pBN2e0MUlOD72YBDRo2UF0oIvhDp1XB/mPBpiEeG/CHcyvudCupSEa6sAmGEyfNsmg4WRaksRScSRJkT62F2SAk1k3xFCTdiwZpWWi2rjVD8fiq1lEst57EKgwzQyniQymPCAM2XWGlEkyZy8lLDPT58q1y8VCjrB0ZaS+NvD8521O53TM6a5paMM8u2hQPn/SPL0v6dmfUr1WZLsaxLlg1aVqfEdMGoXonrFa1FknViSM+rOk7Qi5xOVnVaShcrtKYql/JDhkyhLZe5mon3lNMdcck6GO9I8R2D0TujqatJ4QYP9YuwS0H8YaKP8kAaC0c5Owf2034rB5sZ0EQF+mnAzMBmFrEKiJEBzALSTfruYW5HkHCouEkAwbRslrC33H1dpN8q4EYS6EK9doWyBakeBrRpeBftNnJePCcReRmM0YEI7ZAQp4TaFaKfh/+bTA6yybgzRDo0wqERnbTHJEEWBfkWah8PuSOsWcStEuHWGLdKuFXco6JAlMAyDFnk8QJFDfJEkSbyNFeRmAGRHZTxAkeURLkWQ/McXhK9cQzNsuJQiMwLQJxwhREwQfmj+MV7T76bot/8/tfxalQtKmSMwCMYm+FdnCegQmbSBoVRJ+8h0gyaIOySh8xSTsGJxuHkeJQvMEgK0oYlOOiuLRVCg0J0JpE6qomnY9yrWfjlROyLHd9y0VwUfVlFGcloQ8noUDwxHIuPRYSyWNquQ/czxLP57sfTHe8udX6yZ/7hw+43x737++6ZOXZhZWRtY+9gf+fsND4+KQ1NLJxerJ4/Vctjqwe7u0dHW4fn20fHO7tHewcn9dXdcHVy5ezpwvHp8vHF8snTxPD9xZPHy2cnS6cni6cH6kDGQQfQONtPe0x0wMgCLhm9A1r6aF8n6ugiXSY+YGJ8/YzPTPm8MollFDMH2CXULmFOhegAzC4Fs3ABr4ZBURqKUE4RdAexXtJtEfy+EIomaDzFhAfDVAQXcwKVZog07QvDdEH0qIBT9NMFFk6BkWYoORPPLWUTs/HYdFQeE9VxJTYRjo+HkKhfqXDiAEeXBHo0xk4NUrO1/tGBt/KFK7nhG0Mzd8eX+qaWrSur/XNLzqUt28KuZWH79szClfEZ/dCALl/Vx8r6cEqnxQxSrEWM6uSoLhjSKUGdHNcpUZ2S1Kk5XSKjT+WvFAYuZ1LX0uG+bLg/wtuTAjGW7lWxDoXoTcqXCa9JoXpwn1tErIzfq5I9kN3BQw4RcYhIL+7tpwErBxsJn4VDjSTQR4E2Ae9jYYuIdRFes4D4oryRAZwh2iSgZgnv45Bu3G8XCadM3cO8PQzYSfisAuTSiLu4zanCXCnoU6BuoL8bsNhZMJASLEG0k/YYecAiI2YJdUdYZ4h2xThHlDYqcJ+C2MKUUYDsGmOWiW9vsawi5lZJIMbZJZgoKWCG8SZxTwanahpRVcA8Sw5rbC1GjkaosQhcUT1ZDh5U0WrIXxADWd4Tp8A0jxWUPt4HxGm6GHz8wYvvpujrX/4wmBfZBK0WFTbFhAZDRIKUSgoaxckkg8YIl+T7duOQL0loHGOyNJOm2AzB5wixQAfLbGxYJFNgfCrKNYPsUgpZTQqvJkKfrirvLd+qCu1Bnz0vWUN4dmGYzvHhwWCiGi7PlvPrNWVvPPL+Lvx0Kf9H78e/fMo/3yKX7+OlQrhaHZ+dPtzb3dvd2zrY3zo82t3d39/dOTg+3NvfmT59WnzyZfHJF4NPP50+ebZ9cLS1tbd2+nzs4qPqgw9nz5/uHu5uHe5Pnz0bfPDxwskxHcGtpKcX9XUhdqdG2CUYiMK9lNPI+sGkgGZlX4TwahgYY/GkZKOhbtTdRwcsPGzhYTMH2QTIyoFWHsDSojuImRmfTQAtXMCj4g4ZMrNeXwhDEjQcxuW8isdoNiPwhSCZ4pEY45AAuwBCCRxKQi7ViacRvsyIg1ysGaKyiDYqRcc1YYCtLBVSjXBwkGcLFJ6jxVqCqEblxTF3o2IaH+ucmL7bXOieXO6fXnbdX3XNr9qW1qxLSz2LczenZi+Njunygy3JwfZo4Uoo3R5M6tWIQYno1LhekXVKWKdF9aFYazTVmsy9na3eSpUs1aq1nHUmg2ha68JdrihlluAe2t9J+npo0MxgLpEyk4Ee1NmNOsEwY6H9Tgl1iIiFhYykz0QDfVTAJuBGEuhn4H4GNpKAiYa6CX8X4fNFRUeQtimkK8x1Er4+FjaxcDcR6OfRbjLQz6N3UI+VhbwhyiwBDhU2s24kSv7gDz+be7bXJQLvcJ47CnBXBu+IQG8IvydARo3sUbAeBbMmuB4N61FxU5juDZImleoL0laN78ADRh4zi5hDY8Bs0BXnHEnGmqQcBR6qRfoHxRsZ/EaevJ7Fb+TpjgGhoyLcKPHtKexqjrqSIds04HoYuSoH+jJcT4wkxtKOOPv8y+/41fFHP/+ST5BUFCfCqFpWwoMhNIoRcRKPk3xeFEuKnXd7gwAcw/waiMaxYEVh0xSbxLP1iFJkhQIZHGTkCiUUcbnKqXWZr8v8QoxcTmXfrAz96Jx7MG2djPUPyd1RODxfEKpqdWEwWgiGikGtnoysDstrI3AjjY0luXosOBhi4nw4qzZmaytHx9Onr2oXH1QffZx58sPBxx9ULz7IPfo++up3Pd/7Nz3v/XXP+3/jefOXzMs/5l7/qf/ln1vf/JXlvX8Ffu/P6dffEC//2Pf6X1vf++s7qZqVhewchMUVMEKSA8GARgl5qYd09XH+e5jdJoPsQMirYV4VR2K8hQQcIu6QiD4a+Ha6Z2EBuwA7JdRIevpIj1NCnDLqUlCPivcSLjDG+EKEL0RYWJ9Lgl0ihMY5l4y4JNjKARYeBBI8kZeQNImmqUAE8qg+MAqGxjQ6T3JFmspR6qimDMtkFiOzqDjAokmELvHicIgfjkhTZXR20LnavD1R65pbMs5v9c5u9s1u9c+tm5c3O2eXbtablytjrYUxXaLamqi0RrKtkbQuHDZoYb0WMciqToy3hjP6cOJSLHEnFrcXyo5SwV/J20KcQ8KYjOqXMAcLWki/mfBbSMArkf4g55Ypt0y5JNzKQSbS65RQGw8ZCY+Vg+/BThMD9NEBC4f24P4ePHAX8phZ1MrjRhrqxP3XPOZeGrJKpFnE76LePha5h/mcGheIB+0KbRZwu0KbacghYv1cwKGAcIL2hlHtfmXlZ+9Vf/i09MOHyss1+fkK+2DBOl/qHIu1RrHLCbo1CLVH8atp+q0EeVlDLofxGwn+Sohs5cHLQaKNB25G2esh8nZGfCuEv5MTrmWYdwaVW6OhWwu5jt2h7rPxzpNa93mz98Fkz4PJngdTnWdN09P57vOpjq3hazPZS1WttSQY0vTlNHu7FNz/4jt+dfzhz76v5Dgxy4hZhk4QTIpWBzWxKJEpCo8T8oBKpGm37LeyDl/Qj0YRtSInx6Jili5PpeCwLz0VC42KVAYU8ohWocODLJ0C01MxtIBDw4K4PehZTOc/2s6+Xk2cTRbPp4fOppPTuUQlhPP+XD0RrUXFqpqbK8klKTMWIVSPkMXZHC1leSYRCq8/pF78Hn/2je/1H4in3zBPf8u8+GP0xZ8ir3+PvPsH25v/2f7mX/tf/QX45g/Amz9HXv8p+uq3+Js/A17+Gfz6L7CXf4m+/F3h4gO5XAQkEo3Q7qDHovl9EaoHMruCmC/OBOJ0P+e1S6BXRa2M30R6+whfLxFwKfQ92AUnZZuA2HjILsAWFrByoENCrTxkZgNiJW4XoH7G10d5egk3lpGhpNBDur1hyhOiegi3WyXBhNjL+J0h0hZEAzGaHdC4shaI4kSGw9OMPKTxZYnIsViOCdYiYlVBMxiaxpgiiyRQKs+SeS42lWdHo8G9hrQzxywugTsHpuVN++KWbW6rZ3bDs7RP3r+PTsxcLQxdKY62ZwrtqdTleKQ9EbuiRX0DeXu6eC1UuSolfYM1drw5d3awcHHsSclYMaIW4sF0mI0rsMbhUdkvsw4G60d9Ngq0UOC3GcbKIn2Ezy7CZibgD9EOETFRgR7ca2KATtRloqEuzNfPoF2o38LhRhLqo2ETi96BvR2Qu5sE7yK+dwLOfoHoZdB3AFcnAXjCkkUgLTxhJECvyvg0yqsRbhXuDQKdJQF6OM98/cj5ybb/B0eBL4/cn+yYXi453tswP1sKfLjX/3jB9njB8Xi+/2y696jZdzRpOZntP5p+e2Hg9tpo91b9+mzx6mz+9tpox/rond167/ms8dlSz9OFu6+Wbr27eO35bNtFw3Beb71oGh40DQ+ahoum/qzReta8/vD+26eT7xw0396pXV0dur48eGOhsvvLH3w3RV/98gdEBNLKolaRmBQZG4uGqmEyRbF5nkzRAQ2UB1UkjsNxhM2z/qBHLLBCjvbxdq0qKRVeKNPhMSkyLERHxNS4IpZxNO6JDYuRWpCvycp8Ql7K+kcEX1Xg59L0RBSqCGxFxsNIphoKFTltSIw3wi7ByiSQREVNjWekQUGbSJJJPJxkycIQ++w3iWc/yD/7cen8R7ln39Qefrp0eLF9uLN5tDdz9Hzu+MXW4fnGwdHG4fHu4ene3uHO7v724cHu0cHe/u7+wfbO3ubuwVZ+tABHMSCNYGVeqMehBO0N42YxYJMAM+c1Eg4iJbgVtBO292AeM4vchVw2Ee3GXWYmYOVACws4JdQuwN8O/vpoHxzj+0mPV8HcQcxI+Sw86I+xZgnu4wJWGellfPcwdy8LtJpvuyOsRYSBGEdkg0QuaBUDdEEJRHBXMMCWZYvoogaku3gfNSDRFckme6SqhiYpJE6wAzJV4OMjsUg9O70+v7132Hh4nj87Gn7ycOjxM251u3B4unm8v3m8M/LwgXt4qPrkwfiDk/rDI0cxF7+/unm4s35wOn7xemBlY+vgcH/vcP3geGtvEw4ySj6+v79/sHdYqFbdNG4hQZ/KwmHVzRDdPptXJj0q41FZr8raOdAdxLwq2U/7TYzfSPlMDNBDeDtRVzfmu4O4ezHgLujuxgK3Adcd0N2J+DoCzj4GMdJIDw7dAjw3AXcvg7lCklmkr3nt91DALjIOib4HuewcaGF99hBuzLFd9/PvHDRuvb/T/nq57cVc+8sF3cNJ3YPJ1oupltMJw3FDv1/T74waNodbtkcMW8O61QHd+qButdKyParbqOpWyu379bbdsbfPplv264aDuu6koTuf0j+c1V9M6s6ahgdTrQ9n9A+ndadN3dmE/nxadzqhO27oDsZ1uzXdZtWwNdK6M9ayPdqyOaJfGVz71XdU9MNffF8d4MGgm89SbI6iM7Q0IDkFt0fx+1SgD+8HoxBTYLVRjcoQZAoDgx4uiYYGBCaDqVUJivpiNZVNo1KJ5Iu4NipoozxbwIRBOtQMCsNspKmSOUytBSOTcWKAJ3IsmSKFLBuvqsmxUHQsKFc4NocHS1xsWGVzApmW5aGwVhaac5WF5YXtg9PNo62t/YOtg6Otg/P1/fP1owdLxwcrJ7ubRyerhw8mVreZbJWpTDGVKWVwIlKpg5KKSDwukVt729snB+vH27mJilX0YjmazpOR6SSYYexBGE6xbhXWRhNognbwASsHmBjAJuBmFrEKaD8LGCmvifZaecDMBLoQh4kKGElfN+6xCrCR8LglJKCRXpV0Bcle0mdiAiYO7KUDjiBp5MC7uLuPBX1R3sSCXai7nw704C6PiqEpDs9wziBAFgQkTckjGj8oEwWGq6p2NYAXeCBKWFm3mXJgUXJhd3bjYGPjeG9vd/dgf3vvcHvn8HD16HTl5OH66dnawe7SyePl44uFg+cLJ0/mj54vH71eOTzZPz5dOtjfOtpdOHl2//DR/Mn54sn57NnLxtlHO3s7yxsbG0enK4cPVo+erBw9Wjm6WD2/mDs5mT85Wzo8GJmd7AXtNh52y6SFBGx0wBPE+mm/mQNsItzPAk6FsAqIhYe7yYCRgbpRby/u7yVAC4dbOLyXAE000hFw3oZ8vQTsCclGBusXqJugp4dGOwnoHgp0BNwmHjdSoF+lwATvKyj+2bLjZK73e/uX3+y2P1/XnczqDqcNR9MtxzO6nXrL3kTrzoR+Y6x1a7x1s9ayMdayPqpfH9GvDevXR3QrQy2bY7qtEd1GVbc1bNgZa9lv6PfHdfsN/cmU4eK+7mxadz5teDTX8njB8HBOd9TUHU/ozmZ0p1OGkyn9YcOwW9dv1/Sbo7rNUd3miG5jWLdWXfvNV99N0Zc//5xJY0KRVodkMo0TKYLOMXAcdckePEn4gl40iVI5XBsNShXOH3QJOVLKklQlFoR5AAAgAElEQVQchDQPEg0weYJII6FBQS5QoUEuNMSxWUQeYMUioVWoyAjX2K2kp0KpyQiVxeQyL+Y4KceFh5RgmVcqvDTAonFALjKRiiCV0eSMFhrilQGezyOVmezW/tbB3k55ohgbLw0uTpSnmlpj2pEds2bqrlTVkanasg1Ptu7ONVyFhrs87sgOBrJD192giSCgkODnMTPsAYK8TcDBBMsWSKlCYzkMLVBAnDCzbjPj8gYhv4ZaGS8c5y0c7FTobszbRwXsImLhAHcQs/GAW8HcMmalIbuImzm4nwGcIuLgQacA9+Juh4zfw7zduMdEBxwy7g2zDoWw8LBDwlwK3kd4jbibL4bhKG1lfXCSQVMMVwkCCYytSFxZ5IosXeL5QZksCkxZtgpeNi9DGr55ur63v7l9cD5/+GLr6PHy8dH8+YPZw9eViy+Vp98ffPJB88H34Je/o178nn7559Lzn7LPf4s++13y6U/mTl9MnzyaOn8Bv/hT7N0/Y178Gnn9e/ervwg+/+X06Yvl4+ej5+/JL35EvvqGffFb6elvhWe/lp/+Yujig4nz18M7p25ZMBK+fjJgpyGPiPo10iVjVgGyClA/C5oYwEj5eyj/PczbiXm7UG8/DXVCLiMO3HBbu7GAiUbuQD4TR9xFfLcATwfku4343gbc3TTaRcJ3YX9HwNMBe+7ALn+Y8cc5Z17KvNoPfv+Z9aPz9ufbhvOVSxerLccLuoP7+t2Zlv1Zw9Zky+bEpe1J/VpdtzyiXxk1rNf16zXDZk2/WW/dm2g/mGo7bLSfT106m2w7aRpOJvWnk4bzWf3FrP7hgu7Jov7Vmv7Vmu7lquHdjbY3Wy2v1lvf3Wx9d8PwYkn/eEZ/PqE7quuPG7rjpu6woduv63bra3/y4++m6Ge//VrI4mQcDA4KckVEEzCZxqkswRVoKoVIJYrKwTbZhOWhyLgS0FxcBs/WI1KejtU0Lk+wOUyuMFQykBiVhmZTA5Ox2ICQHAmqJdor9otFODhMhOucPEQmGiqTQuWioBR5Oo6MzOeUEjG+nk/VhURNKtbVfF0jcxCTQCdWmrl6KjWpKiNEdEilCwJRjXtLCaRWM+er1nLDXKxbc2P2Qt2aG3cVGp7ypKs05Sw23eWmIz3U6gJvAHAXhtkZHNJEMqlCUZ7Iyv4IAsQQOEO4I6A3jHlUFIxQXgWBI5RHguws6OAQE+a3MYBbQu0c4BQAtwQ5uICDA5wcaGcCNhZwiIiJ8vfi3k7YYaIDNgHpwf19FNjPo11EwMyiZga2MKBPwQGNYrJBUCMttM+I9/tC/ruE7Yq7s490UDnJrQI2yYfEab6oIimWLYtKTaUrLJ7D0QQilsTmer25tZB4+JH13X+jPP+t9OKXlvf/1b0P/q7jo3+8/ul/uPHJ39/65O+vfPyfr37yf1757H8DX/9OefYr78v/vuujvzW9+evOD//2zod/d/2Tf7z6yX9469P/o+3zf37r03+6/eE/mL/3V6HHXwef/+D2x3979dP/dO3j//T2x//x5kf//vb7/2vnB//W+N7f9Hzwv9wtzvRwhI1DbCzmCWJ+BbdyYD8Dmhmwnwb6KH8v7u0lfZ2Ix8wivQRo4wgLCZtQwIQBHT5HDwHeQby9DHwHc3UTSA8OduLem4D7ht/TgXr7SORmwHvDZ7kJWW7jDpMMdYkA1ixAaw3L4Vz/670rT7ZaH2y89XBHv7ds2F1u2ZzXrU7pVib0q+Otaw3DyrhueUy3WtNvjOs26/rt8ZaDZvvJdMvRhGG/bjhuXn+11v58SfdkXvdkXvdiSfdiUfdqWf9mreXDrfZP99o/PdC9v6X7cLvt84OWz/Z1H23pP9jQvb+mf3fF8GpZ/3JZ92xR92Re93hu7X/45rsp+u3vf5lvRkODAhTySGU2O5VAYwCTxekkrAyyQpXgqjhXxaPTijCAKxWOzqBEDAI0D5lGUhMRLo9HR0RtgFJLBB5yxwYFOUcWZ9KhqhSsCrm5RHEplZ1PaDXZp3mEIsfnWDZBJoZChbFIuqZGq4JcpCqLhWhZzA3HKvfLO4c7O7sHx3tH0+tz6mxeasSZarY/E7wq846xRv/gZP/ApLXUcJSajkLTXZ52FZq2bM1dnvIMzLhKTW+p3g5SOof3bRC+7nPeBDzusGgVsT7aRxU0qqj4wgiUINRaxiHBZtrTT7r8KoYlODsHdMF2I+bxq7SZCth5yCmiFi5g5QELE7BxoIUO9JH+b0saI+W3ClgPGbiHeXso6A7i7SbBbgrqwgNX7b0uAXMLiF/BkSiNxhgqo/Tgdo8CABHGExWMQsAZ9EkjChhDwCjqCAbQjAAnGVvQr9TDobFgbDwoDNJMiYSa1d53/7z1s/9y9bN/uvLpP7R8/p8Nn/9Ly6f/ov/8X3Rf/Ff9F/9s+Pz/vvTZf3G+94fq4+8tHj2YO305fvJ68PEH+Ms/Dbz8i8CL33W+/3etn//Xli/++e0P/8H/+i/rZx8sHz6dPH3W/dG/u/PBv3e9+xfgmz9jnv6y+eBV/eGL5tmnxONvIg/fB6IROqr5I3y/5vcosFWErCLcQ7h7GV8v4zeLSBfl66J8vTzYzYB3MI+RBPpo0ERDd1FPLwt1En6rSPZScA8Bmzish8MsImcl0X4mEIjIVoU2koAnzBs5wCRCdhV3R3hLRruVDwcOl01P9y6fLLccreo27uu2l3Rrc7qVGd3ypG6xrluo6ZebLeuTLRsT+o2mYWdSvzNpOJhuOZ5tO7t/+clS68P51qdLl15vtL27aXiz2fbBTsv3tlo/3Gn9eM/w8W7rp/uXf3DW8v0j3ad7uu8ftnx11vb1WdtXp+1fn7/144tLXx63f3F06fPDtk8PDB/trv1Pf/LdFP3kmy9DRUrOYkIOY3M4noKCQwJXwPkiTmUAqYpl5jSmDPJlRBukgyVaKTJMlozVwpjmU/IUmwAjFZZLw+mGpgxy8WYkOZfO7lTF2QTZ0KjpCDKuGJNATzTgKvJgRYlO5lPjmehQJFLShLyYnMxKFXV4tb6yv7JwfKw+/iz37EfjDz7YOni4dnz6tky9FSFvRNhLKnczm3VNLhorM5bBOUdl1lmetGTq1mzDXZx05ifc5Wl3edpZnHAWx9/m1Mso3QrC7T6vKRx8C/Le5fEOEriDe664entw191Afx/psfOgU4Q9MgKFyX7SZWb9Zhbwhuh+BrJwmFOm+hmonwWtAmLlUSuP2QTSSPnvYW6LgHTinh4K6OMQs0BYJOqK29wBe+6gvl4K6kI8JtznVwifjLlFkEiyLhkORGi3CMIRCkgK1iDiU0GX7CYynFMBkCSJx6le1OqLkVCKZYqyWBKStRCVI63NmfaP/qPu+/+i/+L/033+/7794f/Ovfh18fHnyJvf6z/7p94P/oZ/9uvC408a50/WDg6PDvd2d7Z2Dw9Wjg8Wz5/NnLyaPns9cv5+/tHn2SefDzz+YObixd7ewf7O/vH+/tjh+yMPP5w6fzF9+mT+9OLocH9rb/dwd3/h+Oni8enm4X61PupmEZMI2njEEyL7WX837rTwQC/lsUhwJ+XpYrx3CFefAJsl1BEke0hfHw30UYCZgbsAVzfgugs6ugP+TtjTzvG2fGXzcBcMCl042MWgSDpmkRhnmLMomJEO9JGAXWbNEaW/EO+ZH7M93r5ysNB2tqHbX9HtrerW53TL0y1LU7rFCd3ChG6xqVuZ0m1Ot+3NXzpaaj9Zbjma153OGR4u6h8tGp6uGF6u61+tX/pg/8pnpy0f7bd9cnj5i9P2L05avji59KOLtq8fXPrJo/ZfPG//5YvLf/S8/Zunl375uP2bJy0/eXDp54/bf/Hk0s8ft/zkwfrf/eG7Kfryxx8lh4TSRJROAmKR9Cg2LBXA0gCWBtQhOjXKFibk3KQSHxPTTS08ItM5iipweJpSKlKiEdNGgrHJmNLUiJoE1CRTGffMR61bOddRhX9/CX42yX+8AT2dJV6t3JiK32zGjI2ou5EI7Ta5+UqgmaJWR6yjEaieWT3Zmzt5ZHnvrzo//DvTe3819OiTheN96+jA1ZFSWzbankpey5Z7qrOmofm+4ow5P2XLTziKE87SlLM06ShMfBv2fMNZanZomTZKuMQIl1nuKste49nOiHaNwe5K1D0G7aYgp0iZSNArUXYGRMNcD2h1sAGnCFs40C4hRhLooyALh9pErI8GjKS/n4EtHGYTcDMHW3jIF2Hvwo57qPsu6rmLeLtJ8EbA8bbPdsNvM/PoPcjhC5JuAXELMBpjAA2lC7I/hLh4r5MPeCKIL0YBGh2QITCEWni/XfIDGmxl/f2k1yVBUIKkcgSXRRPjqjAzHHr0VfTZT4NPfh55/Mvsw68Wjh8e7m9OnT6JPP565OKzleMn988Pxh6eDT56XHj0sPTsYfrRceJiP3SxnX5+PPD8bPTZ2ciT86FnF5Xn56UXh7HvHUc+fjz8dG/+8dnc6c7SxV6qXokPF9hcAkuGhHRIK+a0fFYrZoVMzE75LVTAKRFuBbMKoEMA3TJq50ErD/bRvj7G3016bEHcrhImHv52W8fIQFYWtZCwGQn0wq4e0HcZY6wPf8Q//+nW4REkiV2AswsN9DL4HQJ0xIQO0u2K0GYW6KcBV5B2J5Q7CdG+XHc/279yunr58b7heLtld611Y9Gwcl+3NKNbnNYtT+vW51p2l/Q7C7q9BcPRSuvZqv5syfBoVf9oWfdoyfBiS/d8Q/dq2/DevuF7B20fHrd8dGz46FD3yZHui7OWHz7Uf/XI8NOn+p891f/iqf6bp4ZfPW/97avW37zS/eqZ/lfPdb96pvvVi7W//8vvpuhHv/hMLRLRQS42LLIZOFhh+SKBp0GxwvB5LF5lM5NqdFqLLafQMT6yWTamYX89ZB+SLEO8pxkCZuPumcjdMbZrPuy6GLU8qpleT/m/Ofb96gT9/XPnN+fof/ee9zfP4T/7nv2nj9w/fWz+cKv7YrJzq3p3fbBvf/ze1oj5wYxzu764tzt38uTOR3+n+/z/0n3//wk+/cni2ZGnNny1NtJWKlxK5jtK9Z7BWfPggrk0ay1O24oT9tKEtdCwFyes2YYt17QXJhylSVu5eSdWbpejOk5p5YMGTmxXgh2p1I2w1kbAlxDwGgrdo/G7oN9G426OsOB+BxVAQoyV8rkltI/w2EXUzIF9lN/MASbG188CdgntZwJ9JGDjoX7S5xCQfibQiThtPGYk/HchTx8JXXH130E9vVTAysFQhLXRfrcIBlQUjhA+BfTJfjfrsXEgkOJdCmKj/YEIDicYLq/hUQoLI3hGdQuEVwpACRjPw2QWIlJAZiyys7+xebS1crK1e7B9uH+wcbg/e3HUfHg2fXF+/+ys+fAB8ejI8/zMdHbovTi+0xjsHc0QOwu28807TzZM7x9Y3pxY3zx2fPTa/vlL81dPbvz0/MrPHji+OJY/eWieLfZPJDsrmrGkGjjv2wJ4V0SMEt7FwCYWtQmITYItPGQWIK9GOCTYxgVsTMAjow4eCmiUU0JNTMDMQ1YRsSm4RSHuEN4eDr6Fuo0kFB+rLh8dOMoTV5pn1z79d8jr3+3tH24eH/WAnn4KvYMCRoHs5iFTEIGyEpYTkSTvVXGHjPiTUk9Ktq6M3zteuXq2ffl0r2Vv07C53LK1ZNhcaN1aurS3eulgvfVgtfV4vfVss+V8U3e6ojte0l+stj3dbn22rXu8oXu8oXu+o3u5q3uxq3u9r3u1p3vvUP/Rqf7Tc93n57ofPND96Kn+J891P3um+6Pn+l+/1P/mlf63r/R//Fr3x290f/Ke/nfvr/3j//jdFH396y/pNJAck5JjijbAiGmMjsNchqTSuFrT+Ilg7HDINR/07WXhp7WO5YjrQd12OuZ40Ly1U+rYG7i5Xbh7PNT9rNn93ty9D5ff+Xjl1vc3b/1gp+3DpfZPNjt+cv7O1xfvfPXg1lePrn52cv3Tk45PjowfHd57vGh9b7fzfN717l7PsxXjVn17/2ju+Om9D/+t4bN/Nnz+L9rzn28cn7hjCV0sposn2mPFu4VxY3naXJy1lmbNhQlzoWkrN23lpr044SjNOEsz9sKUrTRlLjbvZYavhPJ6Ka7jQjpW1Uuh9nD87WTyVjp1L528JnItMPiWx30XBO8BPhMGBBTaJ+JuDvaIqAnzWGhfF2o3s36HCJlZXz/t7cGdfaTXKSIW2m9nADsDdMP2btjeA7t6YFcX4rFy6B3Y3S+gPWTAzPz/nLvXdyNpeqf5fl8EPF0ymUkyk+ltpWfSEwDhfQQCiAAC3ntD75Me9J5MpjdMW1mmq9q32ltptJptaUqj7pVrqaVZqaclzc3+CXvBqtbsZe05z8GJE+fgLp74/d73A25d0bY0mjqvaBpvGptbqM7r+pttltZWU/t1fUf1zbPNtOrU7bNNrPIMZz/v8vUvL4zPDZoDzk7OcJtquWa90eJoumW9oeXVNo+ptzSa3iuFHq96N0rB1VnHznrz3bWzm6XzC1MX58aOlSZhbQqt3rn6bOv8SLZa33rF3H6T0V/pT195uV7x/irx/iZ6+wDefwIf3Ce/fk/w7R30yQp6M1n+eKJ8p+/Yk9HWr25Zv/+E/8FT66MFkaFVqrx6VNt43tB6Tt1c13nzpKbpnKbxlPzaeXXjBdXtC12NV3Wt5xW3Lqqbj7ddPaVsPC2/daL9Zm379WNdTQ26tmOGjuP6jjpliz4aGJybN25/v/r538Hbf73y8OfDc8vjc5PC8yfR+RPk2eNHWq/Xd1w/o7p1ydhyQX2jmVF0efSdnKbFomzhLZeSnoszA7UL47K5O5KFSZgYJGZGYbwPTwwISqPChXFUGiaWx0Wb08KtabQ+QW5PkVuTxNYEuT0Fm5OwNYV2Z2B3BnZn0N4s7M3CgxI8mofnS+jVGry/CR9swYfb8NW76Ft78M099J178L0H8P3H8L1H8MMn8KOnI7/5khZ9/EfvDBGlztth8sodUYOeV6j4Ln3cpklS5/3KU8P02UXfyd3o2Vc9x172HHs10PBmrO75cP3zkfKdQvW9vorNfPV28dSziaqdgbKtvkMP75DLxYrlvuP3ZyvWx2r2Foi5IeH8KJrsQxN9MJJDA2lBdwyFGBxyItYqCvEoyMhc5rnppZG5Vfnd75bt/wO8/hf97jcm5hb6S3NlFhpTnkNs9KQvd5LPnWIzZ1y5s3zuDJ8+50md5VNn3dlzfO4cnzvryp5xZ0/ymXo2UW7zC3QcUjPQRYPSDGozNtjElL2SYcQmo1CtFrc0C65dk1y9cvjW9fNdHZe6WutvXLzU1XxN135N33pV13xecf1Mx3vvaRovqRrf0zRdUN6qbzx/ovXq0VsXzylun1U0nlU0Hmu5ct2sOq9qbWi7cfjWxSPNV+parl5QNV/RttzQt51pv9xobr2sun7D2HjL3HJN23Jd13TL3GgLsj3jgw1dLSdmnp158KfU9sf9pbmhudFrhsYOv/q6XXFd12QOWDsZpdZnaI/bL4zGL7/YOvJyS/x0RfpkU/hwVfb+btmru+KtecHKBGxOH9lckt9dk1kVDcZ2fZBTx+3nw6rmx3fq321KPtolv/JA+Mlz8uOnoo/v4rcr8HJZ+HZO8nZG+GIGPx8XvRyrejd16PX4pfcXO95sHksy6NbZWk1znbL5pL7ruPLmpa6bF3QtV0zyS/r2M+qmBvmt+s6b5y2Ks1Zlva61waw45zDUW7tqKCXuuiGytpc7VIc5nXIgNbAwH1p+fXrvv+PX/3H4yf/l3fl4qDR0jjPW2XW1NhW+eU5w9fQFfXsTo71FKa+b264aWy4or5/vuNLk1J53mVQLd26tzh5bmJTOjeHSqGB5CqYG4U4PTPZCaQiWRmFlDG1O4u1p2J4SP1wU3psn7s6Se3PE3Vl0dw7fm8f35+F+Ce7Nwb059GgRHi/As2V4vYbfbQk+vSf6xkPhHz2W/GRf8pMXgh8+E/zoufgXrwU/eyX4xWvRn7wd/6f/9uUs+vCbb1Xu1i5nk9HXpfWq6CJ32dV5Jqw9GtEcG3Gd2svX3sseeVo8tN8re1yElbBgI0OuZsj5lHgmWb3cXT2Xq7iTFOW9ou4wRF0Q9UDYi3w8uDkiHAZvAIJRCERQIAJuL7g94OCAsgNlBZMZaS2gs4HBjDTa7PjcxOxCdmWv4cln8PI/Tj/+zLW2P7K4ckLvrLT5j7pSx93pE+70aVfmjDt72pU9yaXOcOmLfPacO3uaS5/i0mc9+XO+njPeYoM7e5iOyUx+UucCFQNqGjQ2UFsIg1VgtIqtVkKnA7lc0tVVJm+X3L5Z03a7Qd58tqvlgqb9vLr5Nq25pGk5p2y8qG462XH1orr5dOfNM/LGk+03zms6zms6LxuUZ7paz2s7z2o7zmo7GxTNl0xdR1uvNcgbz3Q1XVS3XFY33TJ2nOu8csvUcl5++aah+aqx5T1b03XT1bPya7Mzd0ZKC633viO5+5fSF//3tXs/K65sD89PXFBcumJranSbWx36Jru82a1u8hmVBW9tjCmbydd8fJd8uQn3loX76/jRPPFwRbK3SG7MlO+tHt1YuDY+JFE2n9a2NdrkrUHNRbq53K1u/sqzw+/uyT56JPjwMX7/Hjxbwu928esNeLYAz2cEzyYlL2fQ0zv4+YT4wynZRxO1LyYvv5g9PhgizLdl+usi7e06S+cZh76BUhy3yc9y2qOWjsOW9lpOU8NrKz2ayqChIkUfKnDHRiP1U4lzm32nt/trljIXHoy9tz7Qu7w8sjCl2ftG2fPf1Dz9O2bz04GFkmV68ObySOv92VOD0RqvRdp1+yylPWNWnjMrzpk7G1SNp9W3LpraLjkMx1nz4Yj79NxIw85ixVZJsDaD58fQ3DDMDcPiKKyMw/oE2plBe3PE/XnyydIBwmcrgqfLxOMl/GQJP12GJ0vweBGeLeOXa+j1OvHBNvpwm/hkT/D1B9LvPoNv7qHvPxT+5Jnw5y/Ff/KG+PkL+Mk+/HQf/ezFyD/+8kta9PU3Svtto1+l8ir1GdvlkOpIRFXZR1WVAlUbqfK1tHApRixGiMWIsBSVzCQEIxHxSEw2GJek3OCzAWsE1gKMBaxmMFuRzYHMdsxwQLuA4gXuGOmKiviE1BsXsAHC7hXYeEJrA4MNFCZCSSOVHTQ01lmr5OrR2cXA6uOjz/4KXv07fvWvnXe/PTozd05H19DeOnf6pC93wp0+wSZPu7NnvMWzfOEMmz7jSJ5mM2fc+TPu/Bk+f4rPNbiz9Wy6hk5UWiMig4fQckjNgNoGShModEitl9nsUptVYrPWcKxYq661GsvaG89atResmktW1eHWq4dvv3dO3XZJ33nFrLxBaa6YVRf1ylPK1nOazuPK9uOqzmOq9vquthpFywm9skbeLG1877Sx65iy6YTy9kn5rfd0HReUjRcVN892XL5haL6mvdloar1l6WhmFK1M20VN28hsKb72vO7RZ+j17449+ZVj46Op6empuYkOh6au6zLRePaEsf24ue2Uq+ti1HrUbxXEuaql0bJXO+SrTfLFnvD5ruDBMtqYIXeWiN0VcnehYnOKYK1VyrYLeqXCbWljdZaM71LYVTVYOPx0Q/B6G97tEZ88IN9tky/u4te7xOu7wpcLeH9Y9GKi8s2q+MUS+XwaP5kg742UPxg99WTu/LPp6lJKmmJEvFLs7JJwynK/TubTykJGWdJW3e8uG3RXz8YOL6crVrMVGwXBfLzibl/N83Fit1jxYrzs+Wj5To9zdWp88U5qeee9+7+oev4b9e4PhxZK3uXJ1gel2seTp5+XLm6Nl4UdlZxZqGsTqltk2rYybUu9pfUkLT+saT5q05Sz5vqRwqHFMWJhVLBVEm2WxJsl0WaJ3JxFGzNoew7fX8QPlvDDZfRsCZ4vwbMl9HwZni2h/VV4voJerhFvNtHbDfR2E73bhHeb5Cd76NM94bceif7oKfmth8T3nhA/eUr89Dn5i5eCP36FfvECfvESfvESfrY/8g//55ez6JPvfkpn2a64tTPPnombSG9n5TBXsRAlFyPkUkJaSoqnE7KxeMVovLo/Joq4CDeDHBSYDGAwgN4IBjMYzGC0ITMNJjsyMdjGAuXGlFvA+GVsTOqMlTvjMnu83JkUUUGh1U+aPMjgBh2HdW7QubCRF1r9ZVqqf2HFuvlB9bO/h/f/vfzF35u2Phqbnr1g5I85I0eZ2FF7/CSbOevOn2IzJ5zps+78BW/3OXf+mCN+kkud4TNn+PRpd6qBS9U7UrVM+pAtLjP4JEYvoXWCmkZqGqkoaNMScrVYp5GYLZWMs9xqq6bpY27majIoH8x1DqQuR9iTdn2dSSntuFkmv002XxN1NqHm67j9tkDegltvCxVtpLpdRmllToOMNUoYLaFrR8om4vbVqpabp1SdV8y60+23r6rbL3bePNN8+dTt8y3mTgVruKRruqS50WjR3JlbYTbfVu3/Bt78/viTP/evvZ6dmOmbn74ZsguZ9qqY/VCBF8csZMxM9HgEo/HquzNHX+4Qj9bIZ5vSl3uCh+vSJxuwNi14uCZ8vCl7tl1xtyTuiWJje5nm9mW32TKUfy/qJhzG2sU7VQ9XBU/W8etd9GaHeLtD7u8IXu+KXu2IX6wTj2bEj+ekD+ZhY1y0OyXanCCWBqFUKNseq75/p2JrsHy1+9ST8SNbfdVr+cqlTFkpJS0lyxezles9VVt9tU8mKu8NibZ7JHv9eD0n3OktfzQq2O2reTNH7A3IHo03bI4UV6bGZic69r4tfPW70w9/GV/bLi6WtLuz1fdnBHtjh54unHqxVb8zW706dLQ0UDPRLe72i5OsJOoUJ1zYbxd0R8tmB8VLE8LtOXJ3QXx/TbC7RO4uie6vws48ujuP9maJpyv46TJ6vgyP5+HpEn61Dq/W0JsN4oNteLeDP7pLfvoAPrkPn97HXw83FN0AACAASURBVH0An9wjv/mY/OZj0XeewFf3JD96Ad9/jH+8Dz96Bj9+hn72Av/sheBP3hC/eDX2T3/x5Sx68M0PGwI6oa1RwHaIo8aqQZ9o0CeZiIqnE6KxiKQ7gEIO4Cxg0YFBDwYjaE2gNWOtDbQW0NmQnkYGGhkYbGYJi4u0ugjKQ9BekvKI6EC5I3qITR52pSuYeLk9UeFMSuxhoS1AWnyE2UtafCIqKKKCAqv/kJkfKa30Lu5df/TH5Kv/efzRX3g3Xw7PLZyl/Yec4ToucZLPnOTSp7jMOb5wmsueYjOnuewpLtvAZc76CqfdmQZH7CSbOOXONHCZo/ZUNZ0os4WEejepc2M1Cwo7dFoJuRW1aIl2HVLokUJLqLRig0GgVZEaRZlJV+ukyw1amVYp1chFXR3VNsMhyijWqyRGTQ1HN4S8NX5WylOVcbcozsnyfknBV9kTPDaaqsr7ylgz7mwSdDRWdDbVqdvPG5QX9PLTyqYrxs6bFkWHx3bdbThpbrlgUU/Nzvcu75x6/Bl+9b/qH/25Z/PV8PRclVlZHbXVTSVrSr0Vpd5Dpe661SHJQl/Zxph4e0Zwd1HwaB3trcDOAmzPwfo0LN4h76/AvRXi3krVw9UTd+ePjqbrc576mKMyaK9IeY7O9NfeXZTtLaPdJeL+Gmwvwu4ScX9N+HBd/Hij7MmW5N6ycHNOsjkrXpkQLo7jqYHKlSlysheNZIixtHSuu2ZtsG5nuGwxJ1vIVi4XxTMpwURMMpuVLeSr1gbJ2Wzl5nDZRr90uQgzCZhOkwsFmMmg+QJa7MYr/YJSobi0PDMzo9z7Abz8N/HLf2rc/Wn/4pZpba5sdYJ8ugT35oTb8xV3lyoeLx1+vHL4wVL1zlTl+njFxkTNbql6p1S5XTr8YF28vURuLhDbS2hrUbC3LHm4LnuyKX68JtvfEj1fI56twONF8sUafrFKvFoj326gNxvwZh3ebeGP7xJfuUt+7aHwm08E33hMfv0R8fVH8PEOfLwDH23DR9vkdx4Lf/AcvvcY//AZ8eN94icvhD9/TfzkBf7Jiy89F21/96vVRdfhHs+RvmDtQPTIQKy6O1ZViApjHnDawGwAvRYZTEhnBrUZq61YZcNqCmvtoGWQjsEGljBxhNFNmnjCyBMmnrR6CconsPkkVLDCEa1kooe51FE+W8OlqxwJKR0W24Iia0BMBUW2oJQOlzFRKR2uNLkHSkt35mYiK3vave+07Hzbt/4iOz5Xa/UdcUbqnfHjXPIYEzvBJk9x6VNs+qQzdcKRPMvnTnkLdUy8wZk8686fdWVPc9kGNlPrSFXbE2V0RGINCnQegYqTaFix0kK2qYVtOmmnmezQQ5sa2lUgV0NnF6nSibo0QrmKbFcQcgWWK3CnXKrRSfUGgVqNFEpSoxEbTQKzAVv1As4q9DNlKS8OO8UpryTlqcgFa3OR6gAnsZtInUKoaRcrmkQdN4Ut70k7rp9zW5sysXq7sVzXcsissOdTw/ML1/Z+Qe7/y/Gnn7k3XowuzjITA+V5t3QkLprM47EsGi0Qd3pkCyPC0qhodYZYmYXVEqyViK1F6f01Yn0Or86K7q6K729KHm7J9lbIuWHJSLayP1rRHRT3h8tnemq2ZiSbc3htFlbmBGsLRGmaLE1L1pcES/NEaRrNTIjmZ0Qzk8KJcTw0iPp7hUMDoqEB8UAvUcziXBylQijhJVIeMukW9YTKB+Oy/qiwGBAUQ9KBBOoOVU4WhUNJVIzg7pigP4X7ElCMooE0HswK7nSLpgYkY33dSwsjCyuNu38Mr/4fePO7Y4//sri4a91cK7+7JN2/S+ytCXbXKx9uix+s4rslvDkjvrcoebomeb5B3lsU3V8te7Itubcu3tsQ3l1Hm8uwPg+bc4K9JdGDFfL+kuDRMn64QDxZQk+WiP0VvL+CX64Sb9bh1Sr5wbbwK3uCr+wRH98lPrlHfHoff3IPf3pP9M1H4m8+En7tAf54B3+8g796l/j6PdH3npJ/9Jj47mPyB0/JHz0nfviM+OGz0d98yUa3871vlCd4aZQT+x1iniGdNBgMSKNHagMoDdBlRF0mQmUl1FaB1o5VdqxxYK0TtCzoOGzkCZMHG3mhxS+0BEiTjzT5hNaAwHKgUKzaGT/sTBx2JmrY5CEmdsgRL2eiMntESoXFtqCMjogsAZHFX2aPVlHBJn+C7x+6M7swOLfGrL/2rr0o3inV2YP1TLTOETvOJU65UqdcqRNs8jSXPs2lG5h4gyNR50ye9BROstnj9uRpZ/aUM3PMnjxqjx91JsvtEZk1WGbky9RUlUp/zKS/5nWcsukrO9vFbQpBa5egQ4c79KjDCO161KbBbSq43QEtXdDSBU0KaFZCkwKa5dAsh9YuaO2C1k5o74T2TlCrkF6LzAYwG8BmxLRZwDFlfr7c667ycNUeZ7WLrnJaKxiTxKau5EwSu+kQyxzirEd4WpONDi5MGrY/rd7/m6rnf6/e+Xbv3HLv8rIo4SfTUZSLQDGC+7uJgQFyuFc4OiQYGxVOTYlmZmBiHCbHBfNTxOwd6fw0nr5DLM4JFufhzggaGyAGCygfgZQfihEYyqHJQTw3ieamyNkZwdSUYGxcMDxKDI1D/wjqG8W9o6h7EBcGUKYP4gWI5yGchFAChZLAB8ATBAcHDAO0FdEWcFiAsQBHA0sBZwe3AzwcjgZwJIACfvD5cTAM4QiEw2QmQ+SzRC5HFrolxb7k+mrf4rx16yu1j39NvP193eO/zC9vUkvz1dvLxOYabK0R9zbJu2viB9v44SranoOdZXR/FT1cww838MMN4v462l2B7RXYWYWtVdhYgPUZ2JzFW7OwNYPvlWBvFj+Yx4/mhS/WBC/Xha83RO9vCd9t4TfrxPtb+N0WvL+JP9xFH+3CB9vogy3iwx14twXvb8K7DfTBJv5wG72/LvjqHv5kF76yTXz9HvGN+8S3HpDfeTjy13/65Sxaff99UMqhqwsUClBpoEsLXQaQ60FuJFQWpLJiDYU0NGho0DCgZUHPIaMbmXhs9oLBjUwe0uIjzV6hJSCyBkXWkNgWllChCiZW7UxU0dFqJnaUTR7lUlV05JA9WmGPVjkTVc6EjAqX0RGpNSixBmVUWEaHyq2+Iyb36OzGcGnHsfbOv74/VpqXhzPnnbEGNt7gSjSw8ZOu5Aku2eBMnnZlzrqzp1zp4+5sPZs+5syccGQa7KlTTPqMK1fHxA7bgpUW3xHKX6U2XmBs+ozfNRxNzOcipSR/J6RK+mvVSlFzh0RuEnRSqJOGDgu0anGHBrVoyRYd2aIjmrVEkwbf7oJbCmhUwG0lapTDrQ6yRQlNnahNCW1K6FCBXA0KDWiNoDUhgxkZLSIbLaZsEjstYSgpS0tZk4TWiiwGGctUMnTPyvxoaSKw9ebYoz/HL35/5sFn0ZWn/fMrItYHrBdxPHi8KJyAUJJI5kXZHmGmR5TuE2b7hfk+Se+goKef6O6RDg0RPX2iwRHJyIR0aAwXewXFbpxKiXJZMp/F+Zx4cEg0PEYMjBD9I1Dox7k+ItML8R6IdkOsB2K9EO6GYAH8BfDnkS+PfRnkTgo8GXCEsSOEbDy2cWCkkIkCCwVmCtsYsNiBdgLFgp0F1gOcF/MRzMewN0H4UyiYglAKgimI5CCSRanuukiqe2G6f2HBuPtJ9fO/PfHoV8WlpcLywumRwbLlRbSxAhsLaGMRba2g7XnYmMEbS7A+D+vzgrtreHeF2FtDd1fQ3iq+vwZ7K2hzAdbnYG0WVqdgY1r0YFn4cIl4uEA8XCCfLuHHC/jJIt5fIV6tof1leLFKvtsm3m0R73bQu214uwFvNuDVKuyvwP4yfruB36wL3t8UvN0gXq9LPror+GCb/GBL8OEO+mCT/Hh37K/+5Eta9Pp9aFdChxI61aDQgtIAXSboMoHKDBobHPijs4PBCToODBwYXWDikcWLLN6DC4HVT5i9AotPZA1IqJCMjkhtkUomVs3EjzCJGiZ22B6tYWI1zkQ1Ey2nwhV0pNL++UUVE6ugI1JLoJwKyShfjZkfnllwrb1t3/6hdeuT7qW1O7MLcl+yzhaoc0SOc/FaJnrKkz3hSh13xE+wyeNsop5LNbhzx9ncMSZzisufYNK11vBxJnzaFa+3uI+bbcp4wJTm9AGd0d+lct+ikgq2R8v2OfyTSXmUl7a0y+RWsoNGnTTqpEBugXYDatGhZi1q1hHNOnRbDY0qaFZBUxc0q6BZhZu7iBY12aohW7W4TUu061G7Djr0IDeBwgRdRugygdIASgModKDUQ5cCKdqhUwMqA6lU3Ckt9U0um3e/X/30r9Hb/3X0+a/sOy+H5hdEJlbEeGV0WMbERVxC4EmWB3Myf6YqWKwKFqsjvZXhQnkoKw1lZdFcWTwnieWE4awwkBUFcoJgGnsT4I6AK0y4IoQnRgZTyJ8CfwoFcziYQ8EMDuaxP4/9BeTLY1+R8HUT3m7CXcDuAuHOk+4cYlOEM0U4koiOYFsQzB4wsdjMYQuLLSxhZgmLC1vdyOpFtA8xQcSGgUtgPoO9WeTPQTCPwkUU6UaxHoj2QKIXJbq9k7MTk6XM6pNr939a//hX8eUHkzOzqYXlwwN9aG4Szdwhl+dFuxtl9zdEdxfJ1QVyuUQszxErJViagbU5WC/BzhLaW4K7i8TOEl4rweI0LE3C8iSsTsHGDGzN4L0S8WCBeDhPPFogni6Rz1fxs2V4ski8XCffbOJXm7C/Cs9XYX8N7a+J3m6L3m4LXm2QL9cFL9dF++ui/XXZy03J/rrkxTr5bBU/XoLHiyN/9uMvZ9H66w+JNh3RoSM69KjTiOQm1GUBlQ1UVlDZQMOA1oEMLDJxyOgGgwsb3aTJQ1p8yOo7cIkwe4W2gMj6n0htoSomVklFqqzhI0z8iCN+2B49ZI8edsSrmFilPVpBR8qpcBUTO7BIZg2W2yLlpmCLJzM2t8Cvvzl7/8+O7P91587XZuaX5N5YPRU8xiZqHbF6NnHEHqlzxE7ymROu7DFnqtYRq3Mm652Zeme2jkk3sOljdOSUI9Rgc5230W1eVuk1q1wKE9+pom7q2dsmbxObVtrT7d4BC11gumLcYaVC3K4VKWwCBY06bUhuRp0maDdAmx61G6FdB+061GmETgN06KFdB2061KYjWvVkm4FsMxDtBqLdAO1mkFuRwoYVFiQ3Y7kFd5iIdhPRbkQdGqzQISUFCquoo3N8eiW/+PDUgz8nXv6OePnvxx5/5tt5MTS3IrT5wR4R0YlKV+6Qp/uQp1jrL9R6c7XeXL03X+/N13lyR7zZI75sjT97JJQ9EsxXezM1vlw1n6twpcXOuNARlXDxcj5V4UlX+jKV3pyYS5R5slI+K3ZlpL681FcUeQtCX0HgzZPuPOHOC90Fobsg4HLYkURMAqgE2OJgiyMqCtYgWLzI6kFWD1h4ZPFgixdZfMjqByoAdBiYKLgyyJNHvgL4iyjYg8K9KNyLIn042o+jfUR8WD8ye2dmKbX06OLD/yJ8+T8uPvwvyeW7Y7NL3OyCrKeAxkeJqUmYvkPOTwnX5qQby7KNFdnGMl6cwcuzaHlWtLss3F0WbC/hzQW0PEeuzku2VqTbq8LNRdH2onRvFa/PwsoEbM3iuyW0V0L3F8jHq+TjFfLZmvjVjujljuDlDvFyW/h6V/BqBz9bh0dL6OmqcH+TfLZGPFwS3FuElTtoZQJvzBCbs3h1Cq1Oos2ZkV/84Mtm0Ue43UR0WHCnhVBQSG7DSopQMVjFIBUDaidoWaR3IROPjDwY3MjIkyavwOwHi5+wBglrkLSFhNaQ0BoS2UJiW1BsC4qtfhkVrKDCZZZANRWttscO2WOVVOQgfMqpcJktdJBFB1Tao5WOeIU93hLqGSktZZZ3rjz4GXr124uP/mRyen14vnTCHj5ij9WzqVo2Wcel6thUnTNZ50weZzP1jlitPVbnSNdxuaPO9BF77DgTPk65T5gpedBNpb2djEJJNRu51nbdeY39Oh2U61y36XBzsE/n6jY5uxl7f/CcTVuukJd1mcUKK1aYSKWZUJih0widRiQ3QacR5GaQmz9PG4UJ5CaQW0BugU7z58gpUDJYxeAuO1JQWEHhThvZSQk6KaQ0IZWRUNpAQZEqQ7B/bKS0LN/9Vvnz38r2f6ve+dbkzNLI4prE7iMcKQmXFvPxMi5Xw3XX8dlaV/q4J3eMzzZ4cg3efIM3X89na/lMvS9b583VerJH+cwRd6balSl3JsVMXOKIV3pSVd7MIU+mxput5nOHPYVD7nyFO1fpLZR5cxI+K+azEk9OxGeFrqzYnZPweZErg51xwpnC9hTYEmCNAxUDWwSsAaACQAXAFgCrH6xBZAsDFQE6CkwcnAlwZeHAogP8RRzsIcJ9ZKhXGO7G8VHfxNxUadq6/aHg9b+gN/8q3P/nG/d/XFhcn5hbuT48Cn0DMHgHRkbR8DCMjKI743h6UrwwL1woyTZWxOvLgtUFycaybGNFur4sWl0SrSxJ1lbEa8uC5XlypSRYmxdsLMrurknvrYjvLYvurYgfrZfv70qebRGP1tDDNeHzXcmre8IXu+SzbeLppvD5lvD5FvlkXfR0k3y0hnYXRbtL5HoJlcZhehQmh4nZcXJ+kihNjP7ou1/SojefgJwGhR0UdlAyoHSAyonUHKFzE1oX0rqQ3o2NPJg9YOLB6AWTjzAHCHMAzAFkDiJzkLCGhdaI0Bo6GIrEtlCFI1rFxg85Yoed8WomXkVHDzHxQ474512OjpTZQgdFTmoJHOhUToUqKf8xS2BktjS8MNt07/vE6/849fBX+cX7w0sL51zxY1ymmo7V2BO1znSNPV7rTB3jMnWO5HFHrMGVqmNTNc5UDZs+wkTqaf9Zp6c1HNWGHec7L3c5lXpOoWObrb4WHXtV775FheRGvsUe7gz2WgKDNn6Q4Ub8t7zmI7quKpVO1KkTK81CuYloMxBtBtxhgQ4r6rRhBY3kZiQ3Y4UVKawgtyCFFSlsILdhJY2VDFYyuMuBVU5QOZDaCSoHqJ1I5cQqp0DFEkoHqO2kxi4PZUZmSqnNx6ce/h9Hn/0lt/V6arZ02xEVMDzpSAqdKSkfq/Kkj3hyte50vTdz3Jet59P1nnQ9n6pzp+v5bD2fPczGDjujR13JI65UtSt5mM9U8RkplxI54xIuWuaKl7OxCme82p2t5DIVrmyFp1DpLZTzWak7JeKSYi4p9WRErrSIS0tcGQGbJLgE4UyQzgy2pxGVJKgktkaRNUTSUbBHwR4FOgJ0FOgY0HFgkuBMIy4Lrizi8+DJgyePvAXwFpC3QPiLhL+Iw1kI90QmFrKL967e+zG8/T28/jfxi9+23f1RcWl1+s5MY/8w6hlBhTEoDuLiMO4eQ92D0DMA/SMwNAYjYzA2jianiOlZuDMJY5NoehYmpmBiCk1Pw8wMsTBLLMyihRlYnCHXS+TGPLm9QGwvwtYC7CyR99fIB+vCR1uCpzuCpzvSF/fKXt0v29+TPNuRPt0VPdog7q0IdpcFawui1XnJ4pxoZko0NSGYuCOYuIPHR0e+8+0vZ9Ha20+RkvmcLgdSO0HNgc6F9W5s4LGRx0YPMvJg4sHi/QPI4gOj9yCIQO8hTH6BJSi0hkS2sMgWFtuCUluojI6U05FqNnnImTjkiB9QZo9IqXAFEzvEJg92DFJbqIKJlVNhsSVw2B4bm5+fm51g198ce/xXR57+2rXxdnhu2VAcqWTC5a5ENVs86sg18IVad7HcFj3CZBtcmTpn/KgzfoRLVTGxw/bQMcrVyLubHaZ2qokO6yw+VZvpeqvxqsHd3sXcMHmbPVmj2tlo8rbagu3mQKszo3EWzFw/S/fyyjgtTwbLOlorOrve80aFbQbcahCoHFjJIKUD5FYktxJddtRpRQorobIipYVUUqTSTigdSOnAKharWaRmQXOAC7QupOUJDYdUTlDzpMbZEkqPzy2NluZuPvhRw6P/Gth4NTy3Vm72Sx1hmStZ5kwdcsYrufghLnmEix9zp467U3XO+ElP/rgrc8ydqXdnarlUPZ+p57M1XKqaS1W6klJnQuyMi7mkjE+Xu1OH+Ey1O1vtzlW5sjJnSuRIiJ1JmTsrdialbKaCL0rZrMyVk7BZKZeVslmpKyvkUqQzQTBxTMcJKkbSCZKKE7YYtkaxPYnpJKLiiEpgOoHscexIYS6NuDS408iTBXcO+Bx4csBnwJ0APk544tgXg0guMDk7WFrV7X5N+vwfiZf/Id3/rWL3+wML61PT09dyw5AYgdwwFIZQdhwyoyjXD7lBKIxCYRQKw1Achr5xGLgDg5MwPAXDk2h4ghyfEU3NCydnyYkpcmKamJgmpqfJuRmYmYSZCTw7hWYm0dw0lGYEy4uitRXJzoZ4d0N2d0u8tQJTYzBzR7S2WLGzIVlflizNS+fmBJMTgtFxcnhUNDQGxX7I9qBi/+g3vvkls+jtp1hhx0oGq5yEmsVaFuk4OMDgQkYemzwHWwQwe8DsAYsX2XyICmBLgLAGhXREYAuJbGExFfkDMnukzB4ts0fL7dEKJlbBxKoc8UomVm6PyuwRGRWW2IISa7DcHq10xMvoiMwarLRHK+2JSmtgYHF5anbBsf5B3ZO/JF/905VHPx8srZjzw5VURESHKhzZamf2sDNRw2ZruNRRR+aoM3XMlT1YA9Zx8Vrae5l16WLeTqarxfBep/Wa3tWuYltbLdc7qFsKptEa6DTyLRZ/p9rVKKffcya6DN7bmSmPLamxZYzhyZA6bj9jbG/0OKzDgxVdGlmXSaCwijQOkc5JahmsYaDLjjUsqOxIRUEXRXbZyS4HVjmRykloOdLgxnoX1vNIz4OBR0YeGXmsdxN6H5h9EiOvCnZPzC7Hlh6de/TLU4/+IrD2enRm6bwzWOYIVjpjVVyszB4tZ5I1fLbOlT7iTNRzqXpX+qQnf8yVrXWlj7rShx2JI1zmKJ+rciYr2VSlKy3lUiI2KWSTIi4l4lISNlXuysjYtMSZFnNZiTsndudErozYnZPxBYkrJ3XnxVxW6EwL2TTpSAnYtMidEbBJgklgJkEwCUzHgYoBFUN0DOgYouNAJZA9hZgEYqLgjIIrDq4kuNOIzwGfR94C8nUjXwH4LPAJ7E2T3jT4E9eCsdGZmeLSTtPeD4nX/4N89buGJ/+dWn83ML92M9OHoz0o3E0Ge8joEE4O41gPivahxABKDUFmCLLDkBuB3AjKj+L8gVojUBxF3WNQHIbiEPQMQ+8I9I3C4CgMjcLwOBoeR8PjeHwSjd7B45NobAJG78DIGBq9Q45PouExwfiE+M4k7huCQg/q7sOFQcj1QaYXUt2Q7IZ4AeJFlOwZ/cqX/Mf42ruvESrnwUNwMAUdnAWBwXUwBWGTB8webPUhqw9ZfdjmRzY/YQsQ1uCBSKQtJLCFDvz5QqeghApJ6XCZPSqxhaRUuIyOlNuj5faolArJqHC5PXqQQmV0pIwKSy0BmTUos4UP0RFjtm9kbs25+VH9k8/g9f88/uSz/vkNY2G00pYUWgNiW1DGRKR0UGYJVNGRw/ZYpT1W5UhVMbFqOlRHeS6ynCYeULoNHbY2i09p8sjbrTdazFe17vab2gtKe2OH5Yrcdk3luNVpv8qlNFrXTZ37pjnYxqQ01oTGFNM6i05+IOgZTSpjrkYvV6PVlHWpxUqdSKknusyEmiK0TqzhQOUAlRNUDqxmCRULKidoWKRzHRygESYvNvHY5MFmD7J4CXNQYAlhyie0+NSB3pHZlbbd70r3/166/3eqna9Pz8wOLqyX2zwyKnbIkam0Z8ps0TI6dJhLHXYmjrrSNWzyKJepdqaqnIlyJi6zx8ocyTJnUuZISB0JsSMlZtMiLi1gU4QzSXApkk0LnGmBMyN25Ukui9g04jICd07AZQRsGjMJ7EiSbJpwpgSuLMllBK4M6UpjNokcByQQkwB7HOgY0DGCiuCDImePI0eCZBOYjQEXBXcU+BTwWcTngc8DXwB3DnxFMtiDvDnkySBfrJyP+sbnxmYX3evPqvZ/jV79m/jFP1Mb7wbmFm+kiziUJ305kSdP+IqEt0j6ugl/NxHsweFeiPZBYgDi/SjWR8T6RbEBIjkEyUFIDUFyEJL9kB6A7BDkhiE3BLkBVBxG3SNQGELdI5Drh1w/FAahOAK5AcgOoPwgyg5AqgcSBYgXUKIbxQsomodwASIFiBYhUoRQHsIFFC7iSPfoR1//kln07mtYzeKDEqLlvlDIjQ4eApMHm73I4sUHGzmrD1l9YPEiq4+0hUhb6MAl0hYSHVhERcR0VGIPS6iQhA7L7FGxLSSyBMSWoMQalNhC5fao1BYqoz+3SEaFK+zRKke8go5KLAGxLXTKHhyaWfatvTzz6Jfo9e9PPvlv/fNbxuJgFZ2SMXEZHZLZw4fYRC2bPOxMHHbEKxypMnuqionX2gNnGdaQCne59F1Mh5ppdcZMeo9c6Whus17XuFpvGy6qHU1aR7OObW0yXTT6202+Fg13w+Rtcsa79N4Wvb+dSupare8FB5z9a92ufl+H33zTZbpA6887rJfdjveCIYnaTCgsUqMXa92gdYOGQ1o3aNyg5UDnAgOPzV5k8mCzl7B4sdWLrF5s9RPWCGGLAx0gKK88VhyaX2q890PBq3+C9//t+oOfTk1PD5fWa+whGZMts2YrrclKOiKzhyqcCSkdkVHRMnu8wpkqd6bKnEkpmxJzKYKJIzpKOhKkI0UySQGbFrqyAlcWsWlwpsGZRnQSM2lwpIHNIC4LXBbYDMlmSDZNchnMpRGbRmyKcGUxl8ZcGrNpzKaQMwnOJDBxsMcOFAJrRGSLklQUMwnkSGJHknCkCEcc2DC4I+BJAp9GngzhyWJfFtxJ5EtJY92ScF7oT5P+MBFIHnUEB+aXMytbFx79meDF72Uv/jmz+nhyICI4rgAAIABJREFUbu69RBHxWZLPEnwS+4qIyxNcAXsL2FtA3jzyFVCgmwh2E4Ei4S+S/iIO9qJQLw73fU6sH8X6Id4P8X5IDBCZIZwehEQfJPshNQCpAUgNQmrwc+XivRDrxfE+ItpDxHqISBGHCkSoiP0F8OWQPw++PPYXDo4BkC8/8v7XvrRFSM2CmkVaFzbw2MAjIw8mz0F/Iyw+/MVG+3O+SKSDBd2BRUI6IqQjAip8oJbUHjuIJqk9JraFJVREZo9J6aiUjkqsYYk1LLVFKh3JKmeq0pEst8crmEQFkyhjUgIqdNweGC0tJlbv3bz7A9n+Px57+l8HSkvWfLrGEhLbYxI6KrJEpZZIuTUopiJSOiqh41J7vIIKN9i9HQF/K9Vl8Wi0TIvW0fqe/NwN9WWtu1Nub1SxzXpPm8bZrLDeogLqLmeT0nFLwzVq2BtWf6vJ28wl1R30lU7mRhdz1exrtkUVTMao8submBZVxHTZ0uwZSzFjxeMWU7XOgtsNuIvGWhfoXKD3gM4LBg+YvMjsx5YAMvuROUDagiQVwDY/snkxFQY6A0xKbA90JnPDCzPsxru6J38j3v+dfOu7E7MLTU5/BR0SMSmZPVPpSJSxCbEzKWYSUmdKbI+LqKjQHhcyccIew0wMO+IHi2nMJAhHEjuS2JEk2cyBP4Q7T7BZgTMrcOYEbI7g8ojLIS6H2RzJZkk2i7ks4cohNoPYjIAvkO486c4LuAzhTBHO1EFGEY4kZmKYiWF7QkgnBPYkyaYx9/l3MZ8BTxICKfDHwRNF/rgokpTEEtJo5FAsXBsNHfF6zqdzxxPRmlT8iNefW17tXdxo3vueaP93Zc9/m114ODRbqqF9pDNFsgkhHwE2irmkmM+TnhTmU9iVIlwp0p0m3RmCz2FPAXwF8BSQp4C8ReztJnzd2N+DfN3g60bBXgh043AvEelD4V4U7cOxARwdQJF+CPfBQawdKBftQ+Fu8OdQqIgCBcJfxJ4CuHOIz2NPAfjcwZoEPP8/LPrga6DhQMOBlsMGHgxuMLjB6AajG0weZPb/ATD5wOwDix/bggJ75KDLHSCgwgcc6PT/uWkNSejowSpcTEUOjJLZY5IvrkXWkISKiO1xRCWFVKrW6R2cXZyam06s7t66/6MTD3/Zv7A6ND9NFcZFliBJp0S2jNAaF1Jh0pEU2JNSOiqzBA5bPDe9wVsWXbO20cS0G5hmvbNdxXY2mW40ma512m/L7bfUXIuCumn2Klt0V9ptN1Ts7U7qmoFvVjtv6t1Ner5Z722ho+pb2pMtprPmQKs51H5Df8rXZ/P10VpvOxXXuwYCjsHkFaf1hNUm7FQL1RZCx5BGN2H2gcmDzB5sCSBzEMxhbI1iWxhTEUSHgA6DPUwwYexIiplEZ7I4sjDt3Hy/4fGvjj/6zL3x/lRp6bYvKKV9AioupiJSJiJ0JrEzRTJJsSMtYlKELUbYYoiO4y+KFkHFMR3HdJxgkphJiFxZkk0hJk66MsiVJtgs6cgQTJpwZtAf7OJyBJch3BnszhB8FrsyyJ1BfBbxGezKYC6NDizikgSbwI4o2MOYCRFMlGBSpDNFupNCXxa5U6S/iIJ5iGQgkoRknIhHytKRmny0vhC8NZE9E6VbUlxb2K7PBC96jC39sevFBDs42je317L3ifTFb2T7/5BafTCyOH87Ej/hDp9xBY65nBfi8VqeP8J7y/mglA+JuaCQDQpdMczFwZ0GTw48OXBlEZdFXBa78thdQHwB8QXkLSJvEbwF8BWQv4gD3TjUh0N9KNiLgr0Q6oVQL4T7INQLwV4U7EH+IvgKyFtA3gLy5BGfR3we+Nx/4smBJ/flLfrw60jnAi0HWg7p3djk+fx3CWYPGHkw+b54ufoPpiBkDSBrgKRCf2h0BzoRthBBhQgqRNJhko4SVISgIqQtQtoiEkdSSMeEdExMxYTWiMgWPUBojYiomIiKium4hI4KLX6BLSqgwppIYWJ6Zrw0b9v+pPbR33jW3gzPLY/NrNfYImCNIyqFqDjY/GANYmtIZnXVWJxXPf5GB3VL164wt8j111o1lzSOlkbdFS2v7GLbtO7OdttNFdvabrupZts7LDcUTJOCaVQ5GlWOWxr2NpvUX1WdVLKNt02Xb2jOdlBXzcF2KtpJxTp9PcZwv9WVUtsjcl+vnclQuiiVWp5sMKhO0tQxJyfWmYVGRmBxkRaPwOYX2WOENUrYYmCLgi0EdAgxIXCEwRkEZ0RGxRXR/v7Fkvzed2X7/1j79C88m2/GZpdPc34ZEyTohJBOSOgowUSBieODtLEnCHsCUTFkjyMmAUwCMTEBFREwMYKJYWcCszHMxREbxVwMcwngU8idxlyKcKWRO408WeTJIj4DfBr4NPZmkC+DfFnkz4I/C/4M+LPgz2JvBnnSwKeAT2JPAnviiI+CO4K8cRRM42AC+4PiWJxMJIlUBudyuJgTDRbL7+TOLQ7dnu93P1zoGotd8CpvBbqu2xtvW2/cNJx391OdAVWjR+PKJ8Zm1+wbz46ufuvok8+SqzuT0xO2mPeyRd3kNDXx+mse43W3pjFou+Bjz4X8x/zeao9PxPECTxh5YuBLI18WPFlwp78gC64MuLJfPPoHe/b8gUt/OLwCfxF8RfAVsa/7c7wF7CkQfIHgC8j9hTnu7P9GDvjcyNuvfvks0rmQ3n0g0sFGAUwHp0OfW/QHkQ762wECKvyf96kQtgWxLXggEraFCSoisMdIOoptYQEdFVDRA5EOvBJQ0QMIW5iwRQgqQtIRAR0hTBGwBg7rrINzq+mlh433f0rs//7Yk88CK89m59aPGjlsiyBrjLCGhZRfbPNLrZ5Ko+mcw9bud15RN525dUpNtZtdSn+OudF1Ts113FBfbjbeuKm51Ga5eVt/5Yb6osLerGJb9R55J91o9MltYfWlzgZH0mgKKtvtjVTC6C0waq5Vxd12ZXWdzGWDv9Hsv82nNY2ahvSY0xpsY5JGT69XE6a1aa+mO9GYCh+2mqUWWmxzCyxuodWPLUGSjmJ7DOwR5IiQbBCcfuCimE1LzeGh0uZwaeX8g1/iV/9x/PGvXavvhmdWapgoYY8gZxyYBDBhYKJgTyB7HNnjmEmQTBLTcczEwB4BewSYCHaEPp9M/AkIxCCahlACQkkIxCGaRZEs8qfAl4JABkJZiOQgnIVgCsIZiGQhmoNoFiWLKFmEVBHS3TjdA/ECJA7Io2QeEhmczkIyLcjlZCO9NSPF92YHGwZjJ2e6jy8Pn9qbPf9g/saTxcAPX/X+5H1mbfAM3Xpad/Wk9lyLt82UMWqC8lbntTbu+jXr9fcMt7o47WTpztjC7HmeaxmZsozNT8yvcwGq3d56w9TcRnc0uxSKoLLNJb9oajlvUVz10ldivuNB36FgUOyPYF8c/CkUyIIv8zl8Evgk8GngM+DJAJ9Bniz8gYOb3ix4s8DnwP155iBXFrty2JUjXBnClUF/cNKVBlca2CSwSeBSwKVG3nzy5bNI78YG/vPPz1fbHmTxgtkLJh+YfH9odJ/Hzhf5c9DZSDr8v1uEqRCmo4Q9JrDHBPbYQSgha4iwRQhr+EAwko4KmbjAHkO2MKajiIqANQR0mLAkwB6u1Fn659cS84/adr536NmvRa/+VrX71eHp5ZM2t4QKSmxBiclXafHU2vijDq7epm+PstqQ9ar8ksrW0qK71mS4fl19oVF/2RE3NxmuX1Ve0LoUNzXvMTFLF9t2S3+5yXS13XbT6FWouTa5/fY11bmrqnNMynJecUofUqvZTouvq8V02RRop2Kdzoy6k7lMReWhHsoWbEqP2pNDDmfM4M7ZDVGLpeC75aNuhNhaByMy0wKTQ0z5hHQQUyHMRIAJgSMIrjA4Q2J3SkTx+qE7A4vz3MbLo0/+Fr36fc3+r+ndT2ZmS/nFbYkjRDoTpDNLOHLYcdCp4mCPI3ucsCcwHSUdceSIIUcMu+MQiEMsQ/T0SSYnBNPj4rlJ8fSd8tkp8fho2Z0J2fCYdGBE3Dsk6hkU9AyQvQNkdz8u9BLFPlzohUIPFHuhu4/oGxQMjhCDw6h/EPqGiKFh4ciYaHRMNDoGPUXIpaGQrZwYub1dOtkdPB22nA7qmidj/Kd7ujcrupfL0W892f2Lb33tt396i5Nf1F892t5Q3VYnazp01X6j3aNo96jes7bcdimaaHmjse1Sx9XrXc23jG0NyptXaZWWd7bqW5UOeZOhsdVwq51SdrJyOdup86tvGG812pWXaPVpxnw+FjqRzh3O9EiTRUGigKJZHM3jcA78KQikkf8LrzxpxB8EaQr4FPKkwZv+XCc+e5BUyFsAdw7cOXBnkCt9YAt2fd5mMZfGX0yYhDM1+uorX9aibyCDF/Qe0HuwwQd6LzYGkNGPDD5k9CKTB5t8hDlAWkKk5WC1HRJQEQEVAZsPWX3IFgBbmLDFsTVG2P5fzu6yS5LsvBd9ZGZVwzRODzYVJkdERgYzZTBkZiRzZnFVVzUzd3U1T7eGmVEsWyzL8kiyBQbZxyCjZLE0kmVZsmUfy/Y5vuu+kNd9P3et/QX2i996nv3fND3sD4by/bDXC3vdkNv5tZmI34/4/aF8f11hZsibiriD4fxMxO2Hnd6Q1x/K98NeO+L3AX8acPqA09sh54+v3Th5+ebUjae4Jz9210t/xT3xmSOX37N07aFNth+xCzvLnXStGS/4wnSTLMtsifenbLVEK0VSKhDt/SXcTFEOCAljlAXBcgw3oBgzhhoQaqTlOidVaMZFSBNUSqTV4OQyWVqw6QIywe6BzZTWksQyRblwMGdYbd5osYyX9qZkqysEc3Jzn16elTr7HW8gag3a6EjWlGlO2e6RuUy/tV2Vtxv2Fjt/f30w7DU2VadCfhModSOVmbsq85u9lnH0yJGrV9iHf/uuF74bfvNnkVd/QDz26UvnTp+5cnNjobMuPxUuzkRKM+H8IOIPwvmpSHFmKD89lJ8F/EGoMgM0psPTS+HlA+GTx7beuHLv0+/Z8PCVdY9e3fTkzW1PPzR849zQ6sl1Jw8+cPLwPSuL244e2Hj+VPjMqcipU8OnTm1ZPT986lj46JENZ8+FT5yMnDu7bu3CXTcub7h2efjyJeD8udCFs+sun9944dzQyeMbLpy568bqvc89DH3itT2nFkd7HjPtm3M2VmNPvnr97R//2R/96odf/9U7f/yzr9963+0Hid2jVnLCS48qMbYlOYsOpEMZm0qZ9ISaHlOhjENjCoIqGOOxuMEkZAjUibgIpWSYcCnap6EcShbYrI0KFQbKxXEXmxCTUF6IFpT4dBU6s//+o/Obju5ff/xI+PBB4MBBYHl/aHkFmFsYWlwJzS0CU4tAaxZozgDdeaA1H+oshLuLofZCuL0Uai4DreVQexloLYaai0BtPtRYCNV/3bwthmqLv4YUqv5PRBkuLYRLi6de/8i7U/TQ+z8eMZshvRnSm4DeBLRGyGiFjGbYbEfsZsiuhexG2GqH7c6w2ws7rbDbiXj9sNcLeW3AbYX8NuD1wt5UyJkKOYOwMwCcDuB2wn4/5PUAtxfye2G/B3gdwGkCbgtwuyG3G/F6Ybcfdgdhpx92e0NeP2R3QnZnyO0MW737xOKxq7cuXlo9v3qtdfvVLS9/Y+LZPzl87dEzl9aSlcpIoxQtO8KgnJtytZamV3mzLrhtxe9rfAFrHyhhRjI/lSPttFBA/L6q1ThUT6tVHjNhykUJJ8MGBGHDuJ5GtYTdFuUiJpUwrphliugEtxfUE96sKddYsUQGMxbrZY2moNY5woGdrthYcbQGQToxq0N5PTbf52sLBuMknTk/ODJFtV2s7ZNzHePM8T316mY3v7Pd215q3lVsDjvV7VbdO3zi1OUbrVuv3v/SXwCv/Rh4/WfwU797afX88avXNxR664NZIJgGit1QfmqoMBvye+HCdNjvh0uz4fo80J4dOnj4rvOnN1w9u+7Oxe3PPrTp2RvDT65tfemh8MNnNz6+eu/zt4bOLe8+OSddO0meWtm+1Nl4+sBdl89vvnYlcukcsHoqsnZmaO3C+iuXgXOnN1y9GFk7Hb5yJnTl3KaHbw7duhm5fmn7I1eGzx+OnDgAHD+08dbajjeehL/4QfzVW3dP53fX+OkbK3O3lt771Q/89P/+4w/+8x/e/K03xDqD+1Bxv4u32VEjnZtxMZ+6nxhNiXCUg/aSsUl2AtSwCRaBFAIxiISajfLgJJ9KqZmkAieVTEKGUioUFRJpFc6aGOVTMSGWkBMxMb6HHKVrMjqwyZNd+bET0etHJm6f33n7wpbrZ4Yvn1i/dnLdxRPAsf2hYweBlf2hhRVgeinUWwz1FyP9feH+MtBdArr7gO5yuLsS6SxH2kvh1iJQXwjVF4HGvlBjBfh1slJfCtcWw7XFcHUhXFkIVxbD5YVTr7/Lju6h9390yGyEjVrEbIbNVshohsxWyGyGzGb412fn7P8vqWuE7EbEaYe9bsjphdx+2O1G/E7Ya4cLvbDfj/jTEX8m7A0AbwC4fcDphbx+yOuH/F7I7wBeC/DagN8GvBbgtkNuL+T2Q04fcPqA3QOsTshuhMxa2Ohs0mr54+ePr167fuHa3NUXN772vY2vfHvq1ourl66UFxfU+abYt5mGWFsy9DJlN0TBx+QiqVYYzEh5/ZxUwjPqpNdXxACx2rzWYCknIwYUKMdpD0O0FOEioByDlThlw3KJ1Gs0l4dr+9zqssuVUKOraC3R6WuQElMrHO1ktZrAFyh/yk7yo3qD1hqEPyW2DthKDZk/WbKaVHOfpbdYtkwITbFzdkqcdqmeIy+30KlSZlCO1vNj9VK0W9/l+sLM3KnLV89cuoQ/+dG7Xvv78Gs/yTz5hTOXVg9cv3VXoR8pTIUqs0AwCBXnwsV5IN8Zrs6GSv1wYzY0mB9eWdl28dR9D12669qJHY+d3/bI6fufvrjrucv3Pnom/sqN2PNXwRevkU9dUC9M19ZWerdP8hdXtu3rbjt9+P6b17beuR6+vTr02HXg9hpw8xJw9dz6WxdDayeGrp+N3Liw+YmH1r3n2ro7qxtunwPOHwCOLEXOndh4a+2eN56874NPJD/0sPqZl1pfePPIVz9w6quvv/zdz3/4G1/+/Z/+5ff+60cf+oMPNQ8H1f3GoVtL1pybzEFyXeXKpuo7drOAaBgiZzIyBmnCmEjs4RIxFZ1QoYxFQBoa59NpJbMTGRknJ3CbhBQYswg4hwqVHJXnCI9OSqm4lEArDDaTSy9oqWN19ekLY2v7sNcf2vPs6o4nz9/73LUdz964+5nbmx66sv7iueHTp4ePHAfmV0Lz+0OzB4DpFWB6JTS1HOkvhXtLke6+cG9/qL0CtJaBxr5QcyXU3Ac0Fn89QrWFUG0hXF0IVxfClfmT/z8UDRv1iF6PmI2w2Q6ZLcBqAWb9f/JuuwPYnbDVHbI7EbMeMWrr7MY6uzVsdSJGO/xraU79f+qM1w/5U4A7AOx+2J0Ou4OQ3Q/Z3bDTCbutsNOIuP+z4xR2O2G3F3J7Eb8f8XshtxP2uhGvG/JagN0D8oO7Ci2+NX313JWFW6+sf+076976jvrIp4+v3j59+Rzti+6MY/Yls4rlCqhcIOymROjpOLMHycUheRLJRQkrBclje7JbMCNmtDmjJRRmLMpFR/FdbJ6A5ARTJGkPU2us0eSNBovrUcpO6g1aqRFcAUP0JOOjSpUzGjJpIXpdyWqIVBKlMsP4cHPFtzpM55DrTbF+nyHNCaUEG3Wsuc/ErSiZB3Ef5mo03xS0Wbt8vM0PzOXHznYuLfPTReNgb3B835mLF4OHX33ghb8Yevl7zJO/c+z8ZapW3+o2NuZ7gNeIBF0g3w/5/aGgva7cXVdtbeoORo4f3Xvq4M5Ty+Cds+Cdk/xT5+nHThG3j7B3jmUvzscP1+mLC9LlJeFE016xD9zaVz9Wd072kYO93fsG9x9bvmft9JY7lzY+dSv8+LV1T99a//j1TU9c2/LolS2PXIncugTcOBu6dhpYPbbhzuVtD99Yv3Zh8621B55/ZMPja8DjZ+9+4/rGZ87teOHS6HtvIR95T+P333/oTz6x+scfe/4v3/79n/z19/71O1/9008157x7xrfuTtx/5ML+81fOX7h0cf7w/r1ENC4i4zyUNpkxARnho4jLjtIJ1CBphxWLMuvxMTqR5JOYgREWAckwopOTLITZHJzDCIugbIwNcK5FJQsJYk61Lk9v96D9v/fG1mO15h99EP3wI5Pvf8+uN99zz8sPbXvu1vbnHtr85PXhW6uhS2eB0yeBw0eA/QeBpeXQwgIwtw+YWQaml4Hp/UB/f7izL9JeCreXgM4C0J4HWr9eR80BjXmgMR9qzJ98810r+lhEbwK5BqA1gVwDMFqA0QCMRsish60OYPfDRi+itYfU6t1ua4sRbMrlN2uFLUZ5s13bYJbX2dVhrxFymyG3FfE6Ea8TsZvr7dYGs7XeaGywGuv16gajvNEq3WUFm6zSRqOy3qhtsBtDZj1s1kN2PeQ0I34z5DVCVmPIbYWcJpBvRvIVfW7xyoULszef3PrKX617/Ruxp/5w/uqjp9dOFPq+lKcgbtRqy4wBGVUekWNWQ5RLlN7gU8JYrkbbHZFyUlwA5WdU2oe4Imp31dK8yxep/LSdqyugmiY8FLVAMSCkEmo2aKkIVxZ1p8f5UznSgYQAZ/ysFFBCgXI6Bl/gRrFRNk/qTVEI8MqSmZZ2elMsV0xWltTWiul2WK/NBdOq2xVwKyGXCaVGCyUStyFjoLQOl7yu6E5JXl9uzhdPXb2Qf+y9Dzz7F/e89A3zkY+cWbuKBx7am+EOH9voONsKha1+eUepOTaY2h4U9nTq8P65nXU3PlNmjg2Ig8103xKWCukqjzZlrM5jZZasMGJLFluS0hFzPU4oo3wJJ6t8pqpkewF3fJFeO5K+ffq+W6e33j63+fG14YcuRK6e33rr6obVC5GLZ9atnl9/7sK6M+dCF86GLpwCzh4Dzh0Jrx4funoqdPP00GMX73rkZOSJMxueu7D1xSt73/8o/rEn1Q8/1vnMK0ceuXludfX06qXjV24cXXvo+JUbx6/eOLp2Z/7G44UzV3eW8+M6OSYmEwYBG3Q8B02yMMhmRrIToILEubRa1WE1m5ZgWIGTfBKSoBiXTskZMIemJBiSIVLP5vu62REaR3x5IOySR+IByqzkQ9JI5kwzeWkw94cfMD7xtPSZF+jPvJD59PPjH3vy3vfd3vrK9c1PX1t3+2Jo9SRw7lDo9IHwiUPAoSOh5UPA3P7wzEpkat/QYD40mAcGC0B/AegtAN15oD0HtOaA1ly4PX/qve86o/tESGsDuTagd0JGF9BbgFYfMhvrrHooVx42G3eZ9U1qcSRoYoNpYWE+ERTASglq1kfKpXs9/y7d2WAG68zqOrM2bJYjmr/RcHfY7t2mvbdU3l0MtinqRCWYrBTS7dpkORgPqru90t2Gf7cVbMzl77IqEb0w5JSHvVrYbqy3msPF1vpGZ3env//GjdWL55evPTr+7B9ue+lvicc/v3zjodNXjhhFWrDhveDdSoEUixRpgIydEfMY56OMl1EqJGGlUD2Om3F3IMG5caPNShU8ayQmqF20lyWdLCSnYB1iAwrRU2qN1hs06yaLU1J90cjVcaWCi2VMazL+tCoEuNWRCzNOri6lhPgkNWp3c4QNYVZcaxF8kBJKabtLGy2CdlNmi1eqFO1CYoDlarTeYJUKKZVwuUq5PWnqSOAOqMqcWF3SrK6AHDo48vxXxp75Sus9L164fNGfqZFll59uJutOplOA2yWwWWLmW+R0Wd3fYQY+1dH9g1WuKbJ1jg5IqSYIJVosUrQFkzooB6RSorg8qjV5qoBxJUqpcrRLKIGImQRe4JkZN73gE1cOJq8e3nFmecPpw0MnTwwdORZZORhaWg4t7w8t7gP2LQOHDgCHDkSOHB4+cmTd0eNDR4+Gjx2LnDy96eKhyIUDw5cO33X99D3XzzCPXCw+sdZ+/NaxK1dOrt0o3Hkv/9inhcc/KT72MfGxT1FPfP7eF76x9aW/3/XSH9/rlvYSyaiYiXKJUXosRWVTbCIhgJCGjpCTE2wC0tCkDGdNLMYnURNnPBqzCdKl5aqyF9sLyaBSEZBckvERppBFXTi/zwcdaK86nmnQ2Ly2p0Gix6rN167cM2tuXXbtTz2Rfd91/tPPkB9/Bv3o03tfuH7Ps2uR22fWPXQhsno2cvoUcOR46ODh0MrB0Mr+8L7l0MK+0Py+0OxiaGYRmFoIDeaB/jzQmzv5vnf5C9it938ypHWBXAfQ2mGjPWQ1w1p5OFfYoOe32vkthrlD1/faJt4MrIWm2LHFlq4P/Pz+jn9sLlrUYpX8WFDebjhbVWdbzkh12+hUQ15qkD3fOzrtH5sRZwJppsh0zNxcQZr2pUHA90povZiuBA/oxk43v830dnjFzU4wVCgP28UtjdY90/1Yt3Ho2pULl1YPXbude/g3Jy++Yl58z/G1C4fOLDBmWilm5EKWK+K5umg3RdbJiHksV2X4AkpYKb3B5qdy/kClfZj24c7hgCtls3ZyhLpfqFBRfjQhRbkyk84lKB8Ry5hQRJQS4nY5u8sKRYQvQFwA2QOeCSDUiVsDCbVBvSn5U9aO2LbirJOrc3qLofOp0qLqT/FsPu32eK4A82VUrOFWj3f6oj8j86WMOxCZPFie1ewGp5ZwpZItHdD1bmb2RMmdM+nzl9mrTzXPnl4+Mms2VK1lqG1THjgxHaJqChaIVElS2jpsI2KDF6okU8y4AxE342weoRyctLKEgTA2xniY2VaUOk/k0XQuIVVk0iZQDZYLrFnmnbLAuVkmwMF8Bqor4Gw+dXiw8+jS8L6F8MqB0MrB0NJKaGFuaGkqvDg/PLs8PLcyNDe/fm56w/zscG8w3JvbObeCHt4wPrfCAAAgAElEQVTPHDlM7N9fOXfx4LU7h65fP3Lt4qG1W4eu3Sk8/Pqe5/5k00vf3vzyt+96+bsbXvnhppe+Ofzq99a9/v09T39NmDuKa9wED+7G9j6I7B2lUNAV99CJdA6DTSImgXQgxiQQ1NEJPh4VEqCaRjQoxkWjXBTUYFjP5FqqWpfYPMHmMbpAcFUazcN8i1B6dO9MXerwmXw2E1D3CeMTFfqBEjE6pWdPdjbXJfvla5WPPk1/6LH0R5/e+cad4ScvR564GnrkKnDzEnD5HHDuZPjk0fDRA8ChlcjhA6GV5dDKMrBvX2hpCVhcPPnhd1uL3veJiN6O6M1wrjakV8Oyt9kqbjfdBxwH7FTo6TJc1rIFEXEwzMlYXZH2YbaA5Vqy1jUzLpmbCayVAVL1Yk5OnG5iNRMrS0yNKx2qoAWMLlHWwBCrjFxjpDKlVhmlweVaSq5j2nN1upFnOhW8XY4HTqZb3l03knP1yV4w2s1TU4XjV86eu3D+7NXV4NARabrGBLpTs4odk7ZhwknkaqTeymkNEcvF9Sqd7ynlOSurxTEjFcxauRorlymjJVaX/JQ0ipgx3EvZU1I6N6F1pYyVLu/LKzUmk4vmaqRSwVk3yeXhrD6Zn9GEIjJzuqY08ISye4S5R+3QuA/RBTSrp5gCJVe56RMtODfuz8j+jORPiVIJVauU25flKm51eaPN5hqU2WUri7pSRfkCVFrS08YYU81IDdqezgVTQq6caS7r9qItz/rl/U2vrWVzcVhLMHmcrVD5eZst0mZHJ50s5SJmi9fqjN6kpWqWcJNMHlLrjFDmQTWNmghqZHAHo3ySzlNZO8sUaD5PSwFP2hhpZaU8wZiQXMS4PML4WbnGYUWKnPXj87X17WBopj+8uBQaTEempoFub313dntzaixoLN+8s3Tl8uKNa5P5wmixcujq1cPXLqxcv3zsxtrZtcsr1x4JHv2A8fCnJ575kz3P/NWOl/4i9Mb3gTd+HH7th+GX39nw8nfBp38Xfeq3tDuvz7/nxWOra+5UDa3muFpulJiMSzBT1hI5FPf4cS4ZFdNMSUqqmZ3YKGyiCQWMcpMZHYZ1EMwlmYBiyiRXoZQWj7sZs5dL5uJCiysdKWgzQrCicRW4vuIFcw5po2AOBE14Qk6mTSRtojvwEWra3mGBmfOdqT94y/nii/jbz+75zFM7Pvnkpg8+uu6V2+uevbXu0bWhW+dC108BayeA1WPAhcPAucPA2UPAmUMnP/Mub0bceu9HI7nqkFaL5IJ1WmGT7u2wzHt16R6ZGjfplEUwFRFU06QB0laS1CdJM45osSi5W7SRzv5SYdamihSRp9WOQbiEXOUpB2EDXKkxjIfmKiznIJKPK3lc9TDZzSjFrFJEpSKpt1R74Cptg6lJYlef0OLcQG6dX8CbNtnzowp84urZC6trly+ccaq6XCOtjiQGjOhmzRpNWynZz7ptzazQVp1VAhzkRyBpjMtnM2osyY/GmD1SiUS0ZIzdi5oJSJsQqhiojYsNIiaNaF1pW3wD7cOMB5FWvDqvsfk044GFWZ0Nsqgeoz3QHojOrJLfp+X6jNJihCrNlQgwl4D1NG5DeotT6oTd59gCzBdQoUDwBbS6YAezBuPBapWqLzpSAfV7Mq7FhQKkNNCMPZqrZbQK7jbEYEqg3Jg3w5pTNOqniADly1hKj+odRaizkJ7CjAxfoPkC6fRyXD5rN3m5TNA+zAWYXGcJDxGrrNFVCA+B1LgQkJSDiAVCCWgpT9AmyBfwrAnibgZ3YbXBGV3F6iiECet1QS4zVECzAxeZb97frNxTb99X6W3LN7eVm90LV6YvnT518dz5i1cOXr21cu2h85eun1y7fOryte6dF9BHP5t86kvw018af+aPdrz811te+dvIaz8CXvsJ8PoPt7zyLejpL5mPfqB659XezVf3XX9y5dojx1dvX1i9cuj65Xs5ZJdKJW01IROkL8ZkjAxUIi/iPof7LGKTY2w8qWZ2Y2PjTFTvWGzAZXSIr1BKi6NKSFwbIwoQ4YOoB+1mdxEVjG3iVBnCCwmuglCFbNYj9mAjpM/QFdGZL0h1CdEh3IKlJr8htfGe3K7MAWn642u9Lz+1/M5n2a+8hP/Bm9k/+vD4517d/ZmX7/vkC/d89Jkt73/srrcevuuNOxteuTX8wo3IM1dOfvV33q2iDw9rxQ16YWPO2mEYiVqBmaliTftBPrmHie3J7qVsPMmMMSZs1ZnavNHY58gVgi+gggPrZcqs0U6bV8qkWMCUIuk0BNFHpQJOmSBtQriaZnRYKzJageIMWLQRvUxI+azooZyP8QXC7Mikj+AeRHgg5WfYgFJaGpbnJtg4KKNy3qj3A1xJpaUx2oNJG7GaIudk1IBMU3u0MkNpCcHPYrmkWqI5F5ECQijiuRorBgRpQ8GsxRdx2oXkKp5rUkyQwbyU0RMzVkquM2wBpd2MGKCYHkP1uNHmuQAVa+QDmS16h5MblD+vYz5IFjOFRcue1ugiNkbuQg3Iaqu0k83VWKlM8AWUdjOolsKMFGGBGTXG+AikTGb1OGGnaQ92+wrrgbk6JlXh/IDRyrASoIVpwenQRofMGCO1gy6Wh6hiVmiyGQtCHJgpUaCaVKoC4xFSiWVcVCgQnI9JZYrJ45SH4k6W8DAwl8AcmPKzWTNNeghbwIQCKRRI0oaoPMaVGNxBSQclHUQq0VKR1KscakFciWQLsFwX2I6rLwwO3Lx1aO3WkbWH585dPLt6dfrmk7M3X7Ae/o30019IPf17zONvc4+9TTzxhZFnv7bhjR8Bb/wEeOPHwOs/Ad74CfDmD4Zf+87eZ/9Ae+Rz1dvvXbr+2OnLV0+uXVm5dn3/zWvy4Tnp8Ip6dOXuor7OYNcr1HoBj2DxDVRiE5sasdn7ZOQ+AX5QztwvgvfzqbTLIhabUfEJMg6pmXQurbT5pDbmzstsLWPNSVgZdpb1TBHk2qQ+LbFVLGVE6QqZtkCmLsbUxKQc3w7v4FsCX2ekGkXloeoBmy6B7jIXnNa0Yyp7wmCv1Pf//gvV337swPc+N/2tz3W+98Xit962/upT4h//BvWHH0S++r7El97a+4XX7n/7ldVvvMtXHR/74IfvdfPbNe3+nDTuSGBRlPpWxsUTOTDKxXmf5T1Kr/K8m7UaHF9AzDbHl7J8kHXaIuNAhJEQPFj0M4KXIfWUVRcwNUGbkFUXOBvhbJQxEMWneBvlrIySx/FcgrMzaok2GqJQJEgnw/hZp6/wRTRXY9k8lpAmR+lRusBlLYLJc2yBZHxUqTCQFMvm0npdNhuK4BMZKep1lFyZloukWqIJPa2UaLlExZg9rJ8VAwIzUnwBYzzY6QpCgMhVnPZBrcMKVQJz4ZQy6Q5yapWhHFirs7iZhHOTqJNiSmhSGYGNGFvChCq1I7V5D/kAHeBsmdS6EqjEYCWBqOkkF50k92a1FF/EpRKJGekYPyrXObUpKA0Od2HMhWA9bg0UzEnTeagwp4hlWCxDlB9jC0naixenxcKUpLcosYZBejRjpXA/y5RotsxQBQLMJZQKjxsoZeG4gQhFhs0TjI9jJkzYCG4hdt/GHYzwUL5CoQ6cUCZBLQFpKS6gYT1N+QSUg5FchvMp0kByJZa1YaPKUi4sVxk5yLIFTK1Zp6+cP3z52uzNZxZuPdd/6Jny7bfgx78y8dTXtr70d8AbPwTe+BHw5g9Dr/14y0vf2vXcX0w++WX0qc9TT36OeuK3ySd+m37is+Kjn2zeefXkpdun1i6fuHpl9syqsHJ8S6l6d7k01MgDdTdUdoaq7vZueVvD39Fwtla0HTVjc0EM2eT2ura5LN/d1B4cOFvKwn1VaR0X38amRmUkWxTQAl1cLhB5mCshbCnjLKjKtMA0UbFLZgspsc3uZXam9ITaU+N6ImmlsRKGB5jUEbpnmua0TAWg0acLi6IzRboLZEzfrk5lpSkSbWawGbr55PLH//lPn3/nS+/54ZevvvMHZ7759rnv/N6p731l/3e+NPj2F0t/97nc1z/51I++/u4UvfgbH4SrHlS0yJpHljQ8z2ptPS7E4kJcriqEmY0zY6QB5cp0jHwwV6VzNYbyIKlM0W6GzaN8AbVagloitAojF0mzLuo1HhInKBPEtRRno4yVVYuM6GGUAfIuInqo4KGEnlbKjFAkaS+LW5DVkXE7FWX3InqS9LOglgI1aIQYi/NxzITZPIYaacbFlDLHeqTZVOP0qF7l9Cor5jG1RBM6qASUVCRBcZKwwLQ4Tlggl0dBaYK0080VPy3tVWoE7YOIFYP0KOZAQoXCLZByYLMllObMYNbggyzhQ+5szhqIMXGP3hW0jqA2+ZgwBhkpsc7yFVZpiJiJEBY6ho+4A5P2kFyD0xq8WCL5Ella8t1pIy6Op5QYVyJjwqhYpekCitlpqyfwJdgZsEo9K5Ygq0unxF2zJ+u0D6pNGjZiS5fnEAt2px3EQjAbmaBHlIogl3ilLOh1SanymAlncqlMLhVlRpWaUJzLS1U+Y6TpAkYXMLHK4C7CFUi2QCTlKGpnMBslbQLTM7xHMDbC2hmzxisBgWtx2QYJGxYd8czV66WHXo0/+7uTT3128pkv3/fiX0deewd48x+At34SeuPHm176xthzv5949svyE58tP/TWyrWnTl24cuHSlTOr106s3Th++frJy1dPrV2ZWV0dr1Tvcyrbit1wtQuUmkChAuQrgO8Djg04JmBqgJMDbCXkyvf0S6MHertOzey9uLjn4sLO1fkHr8zvubVy78XB/We6m+a99R52r0ek61I6Typ9w11whI6gz+opJ+Uv6s68Wjqcd/fZe7hdI/Qu1IGJIooUEKHFkyVM7QtSi7JnRXOKKS4pUgM2emj/lDN11q3sV2oranFR1AdEcEhX5/hP/O0nv/qvf/32L//u4+/82ad+9tcf/9nffOQX33zzF3/3wi/+9tGf/vkXfvmDd6fo1Q+9nrXJSSaZ4NK4QUwQY6yNcz7F+RTl4FF6XChQSpnBtaTgo5Awns3FQSnK+Ng4uZsvkqSTUaqs01VYD41Se/k8yedJrcZllDhpwbSJ4DlQ8HHWQcQ8hmtJvcoyNkw7CGVnYSUZ58YJG7Y6slyhqTwaF8fTWtzoaSk1rXcMu2crFSGYcRL8WCaXgpREgp1ENYhxMcbF0sIEYYJZOcnnScpG5BLNelm1ymh1DjeTsDLBF7JqlaTdNJsHc00iWMipLVqskcGiK5QwqUIYLT4tjrJ+JsnvZfJQUhmhClBS2mUPRKlOMgGK2uCO1BZQS2XtLGIhXImlfJIp0FAOBnNJoULBRlxpMkyQ5cvUfdAOzEFSSlxrK7+eyx78AbUp4C4MapP1g57cwI0em9HH3CnB6vJiGc81GMIFMQcSqwxfYVNyMj/r8wUmo4KoBlM2lmDHcQPSGoLWEHALUqosbmdGyT0T5ChmwmAuLlQoREuQDswXcLFIKWUuLozDehqzUVBKSwFHOyjv45ybZT1UbytCibCqOJaLqy5tHFuNPv+10OvfD7/+o9Br74Te+B7w5jvAaz/Z8Mq3733xb+nHv3joyiPnLt06uXbz2OrlU9cuH7yyas4tRL3yiF8fKdTH8pXJfHl9sQyUu+GgH6n0gFozVG8BxcpQoTrsl0NmYcgNIrYH2BbgmoBvAnkjVLHCfT80F6w71I4ca0fO9u9//FjyzWuJV1cTL11Enz69+2Qj4mXW5bF1Nri5mNnig9uc5M48tJG4e9SOTRbS6ootzSj5fZ5YY6QaKzd5pkLElFGiCLI1GMtPmgPSn+eVBsyVEvk5rrZf6R+3i3OsUonrteTiGX/6mPkbX3jqH/+fb33nX7/5zZ//3Q9/9cMf/Oqdd/77n7/xXz/92i+/+7s/+9tv/ts/vDtFr7zvBVyH0lxsL7SL0nEih5gVmdThvdB9kJwYp8fkCkdasFHjpQIu+BhpwnyeFIo0ZiB8geYKRIwd3QXdg+kQJCUQBYSkJKTElCrL+DjtoKgGSgGNG2CuxpJ2msujtINgOoTqGVTPQEoyVxf0ppiUJrMWnLUzCTmKuUhCSkTZGCiBaC6D60iuLnIFElbSqJ6hXQLTM6yHkxaslBm5xAoFSilzaoXj85jTlSkHzGoxvpARg6xWp6QyIgQwH8B2n7N7gjtQCCctlnHKA2kPJO0kl4flMtY9EuBOjC2CWXMiP6Mabc7oCMUFZy/xIF0gQDVN5mmqQMWlRFSIZ200Lk0qLZ4swqAxgefT6VzsQeS+jJFWm4LaFIyuwpcp1IZyLYGrkHyVJAuwUMXYEqI0KbVF5xoM6UBqjSnOm1krnWuJkJaKi5OonmE9ktAznEswHiZXWL6Ikw7M5lGhQiFmOtcS6TwmlhipzNAewhUwWI1xeRTXU0pA6XWByqN0AcccNKOCSA7S6zJlI2qFUUuEGGStXk4oM5SLGG0puXRo7zNf3fj6t9e/+v2tL337vhf/csfLf7Xjhb+XHv3s0rWnzly+dXb1ytEr15n2XHawtNkuDnuVcKEezjci+eZQvjWcb23wGkN+N1wcAOVWqFwPFatAqRUO2iG/OuRWht1axA6G/UrELQKuC/gOELhAyQs186FuMTRdAeYrwHIVOFQHjjXDJ1qbLs9tWR1sutRDPnB95Lnjzldf4T/zntofvLTylx86+hcfnP7Erd57z/MXqta1XnZejhYhqACDZiItjsWlkaQ2yteyVJBsHrHsGcqfZRoHdaWOSFU410L1DmpPE3oP9maw5kFBbyfrK9zymdJX/tdH//lX3/r5v33rp//87R///Ds//4+f/ey//ukn/+cf//W///e7U/TEi49ASpz1qb2ZPbuh3bRNQkKCdlDMgJy+ibmYXBeyOtjeX5YKBK6BdktjPVKtSJiBEhYKivEH0zti9KjZVGgbJXWEtLK0l01Lk0JAowZEexhfpHALIh0YVCbS0gSbJygHl8sCKCXHyJGsleHLzCQ3npCTMTFG+NgkP4mY2fvTD06Qk1JRhIQ0W6Csvj7JTfAFRqmIZitHOtkos1cICMLOajV5gtij10XGRZBcTK1SQhERg2x5QQvmVLNN5eooZo5LZZj0EkqNEEoYl4cJK6E1SW9aRK1JsYKgxkR+Wqos5tQGbvVY3IlzRYRyYcJDYD2l1GWlrrABuwvbDWowqIF0QAg1yp6R2UrWnVMxF8IcCHMgqcYIFQq1Qa0tZq0UqE2qbZ4qouZAZkuIVCeEKpYxoyl5VCgR7kDF7TThZYoLjtoUUkrU6emElcU1xKjLqAGRTgbREkweUVtsXBoxejLmwISHCAEtlWm7q2gNjslncjXaaglqiaIdRO/ImIOgdoYvMKxPJbgJWI6B0gRpJL22qNdlJuAyStruySkr/UC5Cj/5udQzXw4eemvlxmP7rt8+cPXhE2tXz61d3ndpVT1xcl2+OeQ3h/xW2GuFC61QoRkOGpFSK1JsRoodIOgMOZ1wcQAUm0OVzrry1Lpgbsjvr3ebkWID8KvhfHWoUB0qVCL5IFIoRoLiULkUKnuhWj7cKYWnKqG5ani5MXy0CxxuRo61153qDl9f2PD88Xs/cfOu37wy8ntP3P+xtfQXHpX/1yuNv3zr1A8+deLr73/pn778vp9/5em/+Y2P/ejzn/v+28/95qPlfbbaptxZsbyiVfbnpBokVSFvihMC0O1zpXlZbSJGH9P6iDmN8bU4bD7gTuOFPnHoVPnrf/Nb//arb/7n//nRP/7s7//5lz/65b/94y9/9fN//693qegDn/hASkmhDp4UwRF8PGtihIWmpBikpTAnO0qPxvhYSoxKASMXSUwDxSITZyYgOUXaBCglOZ+g7GxamKAdlHEwNeClgCNsmCuQlIvmajKqZ2A1CcoxzARhNY67mT34zj3IzqyGxNkYoiOwBqFWlvLJEWoM0mF3xn4we/9ubHeMje8Ed6M5jDLJrAHzJW6UHGEKjDNwSgvFymJhJ7wDM8ExfHeMmSDsrNVRMTNtdaTdme2knRSKCGHHtAZmtknGT5QXVNKJ4lYU1aMZddLucN5AiPMPpORdVo8m3GhhRuT9pFHH+BLsz0iUnxQr2VyDIWxQ70iYk2GKZNaCE2JMrAiIkbEHmjVQpDrhz+WoQiZjJBEz1T1Wr64UYD1BFTJmX0KsBO6BelckPFjv8kaP17scZsVpH0yKI4NjddrLSFXSn9MxN03kM4QH0wWM8fGMmsZ02GwrpJORyhTqpHAPZIIsV8KZIkZ6CJvHCBvGHCghjzL5jNZkuQKqVhkuj8aEMVhPI0YGtbKZXEoIKMpDUCOuVwgjT6glxmjKepmVSlSuQ5sLjc7V5w7ceOzspZsnV88ePXP0xOqJY5dO2Yszm3V9vV8Byq1QqRsOOpF8czjoAsUuUO4D5Q5QaQDVBlDpAcU+UJ4Byv1wuRcqdcOlAVAZhCpdoNoE6i2gXAOKlXBQDefLkWJ5OKgMl6vhShGoFYBWAHTLQL8ETJeBxRqw0gAOtzdeWhy+tm/o2RPD77+06TO3t7/96MZP3Vz/8bWhj1yYePuO//U3D3z7kyt/+Jr/2umn3vnso19//zN/+Oqf/8sfv/Pf31x74bjSxLggrbXwjD7C+GmrzZB2knPBXAl12lSukVVqkD/NqeWM36XNOqqW0rV5QfCiZgn52l999pf/8f1/+pfv/9O//Ohf//Of/+u///PdKfrNz36EL7MZA0nJabbIPpi5X6iwiAmO06MJMU76NKzBKSGWFqJRci/n4UZTJuxslB7HLDStJlNyzOnl5AqDaEnUSKeEKG7AqJZCdTCjpDmfSgtxzEBSYhRSEjF2DNJSMT6K6EjWwGJsfAQfSysgqIKYS8A5JCrE2RIl1JiYMBFjo/en7t82tpWxqXvTO8BcGjbgCWYixscwG1UaIpRLEjaMm1ncynAFUiozWT1J2BCqx7U6Qzkpf0pg/ERhVjQ7pDfFFmZE0on7A9nry6VZRQxA0otJ1Qzlx9UGSnnRXDVTmhabK3ZS3OlOCaSX8Gek4rwm1oikMj7J7WWKuNIQMgZEeOhe4gHESpB5MGsn/VmDzGchLSFWGbUpMEUsKU9AejwmjMJ6ArVShJNW6xRbzMg1jPFTYpA129wYfh9qJqg8ROZBropSRTipjsblcaaIEw6SluJJYVIISLur6F1BbpCED7EBJtYYtkSklRikxbkyHizZepdDnRSVz+QarBAQcl0YpfaIFQF3MKXK80USNZNiGXV6nF4hOBdRSwzlY1w5G1d25WeKZ9duXVq7MLVUtQd5o23oA8Gec6W5ynjdvbeSX1cJQtVWqNIKV1vhaidU6YSrg6HGINJsh2u1SLkRabQi1XqoWg/V6kP1BtBoheq9cHsWaHaAdgdotYF6C6g2QpVGuNYI1xqhagOol4FmBehVgX4d6Fci882hfR1gsR46MgBO9EOXFzc8fTr8wmngpRN3/87jwx+/8eAfv7Lnz99CvvHh6NuPwB+5Vv7tJ5sffWjukw89/+1P/OZ3f6t6rHDo5gzhRq0e503JoDxG2pAYEIyHSCVCLOByEc/3xdK0yNoJ0YeMCiW4sNfkhEK6f8LT29n8DOt1mTc//sQv/u8PfvJv3/3JL3/wb//1y3en6K2PvB7MOpCUIJ0s6SBwLo45sNXPxYTJGJ/wpvO4Q0ByeoIYAcUY7aBCkcKtDJ0nlIYcFSYyVjomjhXmrNpKgfSQuDDGFQipSKb4SbHI8j6TVTNpMQlKCdrFf91pyHU5xscJh5pkYlkDi7Jx1CYgPQNrmbSSzDqgP2/JDQ7MpVifzvc9RIF3Zh9IqamEnNiJ7tpLjES5KJ2nSB/L6EmtJbNFEtHStIdKZUquULVlD5TG5DIulZFgTjI7RGFWYAuJXB21uyzrQzFmp1SEq0uaUkPSyq7ivIw7k94UKxZTwRTvtBmnzzOFVK6JUX4iJe+CtTGlSckNKmuk+IAcI3el5SioRIvzRkafiPF7MAskfXSSG9sW35wx0lyJRMw0lUfZgKDyqFJnpAqe0SakMsIXQSEAaS+lVnDKTtaW7OKiQfgppgxD9iRfxxEnletIiAkqdSHKjGImCOViCXlUqhN0MZN10nKT82Yts6eqTT5jxkeZ+yBjUuvxqJvCPRCzIcJDuRLLFGi+xGVNmMlj3pRKOMlcE9dbBJXPCCVELuN8AOE+rNR4p6oUe5bfE6UGzwa41aelOqZN5cyDVWy2FJ2tbRk0hjrNcLcPtKbDrZlIo7eu0drQam1s1h/oNx9oBbta+Ynp1uhUd3J5budcZ1OjtKHXCvV6kf4g0h+Eu71wtxfqdEO9AdAbAL0+0OsA/VZothdZHAwt9Yb29YcODDacXtp4af/GW0fDtw4Ct/ZvefPKlt+4uf7jtza9/eTmLz6z9Xefv/erL4J/+lbju7+9/xuffuYXX5v+4FX6kO3sd/lCxukxdD7JFaFgzqSdrFoRcAOhTIQ0YFhJZNSE1mDS4h65jFIuJJbIjJYgfdDqs0wxodRhpZps71eDafaVj9z+2X9++6f/+zv/+p8/f3eKXnrrOTmgQSnKFUg4l0jLk5PcXqFMJcSJSWacK3BROprkE7RLpsVEgo3yRZbOk+P0WMbIpJQ4WyLTWsLs5TJGCtZTuIuklJhcZjK51AQ1gqgwbmThHJQSE6CcTMpx3ENzdYV0Sa7ApyVQrihpCaQK9AgxEuPjk9yk1lXFOq+0JNInYnw0V1VyVVnv5rJOFtTAlJrGHDwuROkCLlSojB7nAkKp8bSHMT6eEieTwpjdlXM1xmiyahUVg7RUgkh7srqUU6sI7cQ4Px3MqGoFUSoZqQw5fcadYs0WzucTnf1WvsfoNdTpMPlpMdfAnD5DujGrx6TVPXqHsXoiW0RT0vgEvdvsSEZPMnsSYiWzdtqbNbM2CGpx3M1kLZBwYD4glDpHe1mjxeYaJGbFSCcuVRChBFf3mYybtvNRPFIAACAASURBVFpsflpNynvJfBLPJ50ZpbLfNXq80RG4AgGrSWegOQNVyhNymZQbhDWtJqXxjJHKOhBXIggvwwRZ1E3lOiyRh7gKrnUE3IXFKg9pYEaHoVyayuNQLs4Ws4g+qbUIpZbVu6xaRxF1r1xGzb7Ml3HGT9N+lguyRouWgow/w+XnOKGRyc3Kxj5PO9xIHGxtX+mtP3YAOHAwvG9l3dz0+l55x6A0OltLz/rptpztquJCwC1UxcM9fKWxp2Pung02D6qb57vrpzrrp/ubFheG5+eAhQVgaQ5YmAovzUT2zQ4dmB86OB/aPw0sdYD5eujY1PaHz2584mz49pHI7cMbnjm96dWLkVfOD3/8zvDnnoh88tEtX3h264eu0Z+4s/JHrx/7raeEgwFYxMkikeRHuDyI21FEm1QqNKTEITWZluJJbhKRk1kDgrREWo3iHgzryYQ0SXiIVGMhPUa4qVwNU+tZtQrqTdBopaqL3Hd/8bWf/vvf/eLff/LuFD3+wqMxepz1qTFqlAmocW5EafDelIEZaViOjyC7o+RERoXtvgNrmaSUSkrJhJgYJUZgJY0Z8B5856+z3YQU3YU9mLWRdC5N5fFxZmSCHUWtLGplJ5jx3eguKAem5GSMHctq0B5kd0pIjKB7MCPL5WkhoJPCZEJIZi08KsRTOQjUIDJP3g/dJxSYGDUuN0XMR82+QRWoKD9OFzDMBtkgK1Uw2s9QLqJUOCSXYnwsKYwrFZrLZ6USlu8LtB31uoxYSKO5EbGQdju0UceEfEpvYXo9y/lxp0NmlF1ej6atCamQqi+ohQGfze11OpTVoaQy3Dpg55qY1aPNLkV4KboIY26qcbAoVmnYTDIlLOulhQYBW/HikgubyanTbcwBKS+j1tjijJkWx7U6bbSo+XNNuYZ1jwZCOYvZCdJOYWYcyk2Wlx1/XuYqGa6MijVyjN1JenBSmISU1B78vpQ64tQkpcLAZtSa0WLMSFKMxtSY1VfFKq22WEiPknkYdVKknyH9TNaCkkoia2cxG6XyOOZkMkaKK2FyFZdrqBhk1SrBFyGmkCa9BJVP00VYbbF0gAlVgvPSdodUe1l7hrCmKHuG11qkPWdIR2uZmwe23jm57ZmHhldP3HN6eeJoTzw3jc2a/EBgWwRegtg6jgYZskkri4645Hnnprkzc9H9zZGDvW0LrXVz3fDKQvjICnBoX+jAPLA8HT44v+7E8pZLxzZdPrb91tntj5zf8vCZTY+eCz96MnTnKHB1eesz50K3DwHXFsPvXdvwe89t++qru7/8Supjd4zXzqUWJLCCJKQEZpJswI9Se3NVhnZAqyPhFpiQoriHQloqq8EZFczo6YyRwt0M7qKEi6eVVEKYxE2I9bO5OssWESg3TvkxqjhmToOzl6wD1+rf+eWf/eI/3qWix55/ZCS7K85OTrITpI/FhIl70tvVOm93FKMh0w4uBtwIuntXducebPdO5MFJdiJrIpCa5gtMSoiPkLsfyNwL5pJZC85aGTJPjtKjaTUxzoyAuaTR0ceoUaZAo1ZWrkkZHZ6g9u7K3JfVYNanRrE9WR1MCuOZXKI4a+/F95AemVSSfIWHdGh7YvsebG+MiSa4eNbKjDEjdJHMmGmuRCblUVAZ96cVPkBoH+YDVC5TdluhHWQEvU+tMlqFIs34JHFveVYTC7DbYY06wbrx0oxUmpGkIE26k7WlXGlW1OtZo4FqNYRxo2I+2TtgN/ZpwYyg1jJiGWQLCSEA5RoiVuAJZoc3LVJeOi7s5soYVyJgM0kHWTJAktpYQh0R6rjSZrJugi4i/pwOKZNag8ctcJLby5dxqpDBPRCxEtX9vtbhSRckXTCtRYUGTflpMp8iAjiqTkzIkyPMuNrWtbaK6nGlimotgSxRqIsn1aQ/ZSeVOBagaTUaFfYwQZYtobk2l2tzRk8s73MJHwG1FO7hoJqOi5OoDRMeQrgQasZgbTRXI8Ugq9awXJMwOrTeZdlSVqgSlAeJJcQbCHwB7hxyc2WUdZHqoq0VwVwVwxoEe30WfOPatpevRd/32N5zC/rFJbKlSG1RDBCxAFkdBveSWo/X+xJVRPkaTZYIed7Hp0ztwhxyeX7TsTZwYhY4vgQcWho+dmDo9AHg5NLQ+QNbb57ZfOtUaO3ghjunNj52ZvMzF7e9dGXLS5c3PHc+/NjR9c+eiTx7Ovy+q+s/9fC9n38+++VXap9/cbTLMS0qmNb0kgDy6TifwM3s/0vJXQVJcp57wn8ys6oap4ehB3oaq6uLmZmZM4uxq5mZqZppoHu4Z3p4NDOSZsRkiy3JFhzb8sosWaZjH5/dPbGxZ+O7/S7k3di9VMRz8bxv3uTNL94n/hn5ajwShryGo2vgGdlMPVPmkfMtfHPEVMU/3aCk1sgrqcoahU8u9UhrZFUMPU3pFVXwj3BtNK6DKg9ypIEGe4vI0NgQHteceTLxu//vZ3/6H998P0WbFzcqOCd5Rq7CJ69XUWUe6XHeUZa+QeOX2+IGprZe5ZPSNHUMPU0VlNcqqgR2rsjBE1g4HBNb5pHWq6gcM1ONK5h6OsvA5JjYFcJTVFWNxC1UB1VCu6BOUcs2so6xj7KNLKqqVu4WMDRUpVcitHJYOhpLRxVYGCqfyBxVy92COmVNOe8ox8Li2bgcC5empdfKqNWSOqqSKnGLxC6eKarUBIVyN6tWclRkpVljKoWbLXOyJFY6U1mldgsUDq7Gw9d6+HqfwITLVC6+3M5Su7k6P8+ZULiSck9GofExnBm5IcyzxoTWqNBIcC0RgcbHcKfltohQ6aJaIlxrjK8O0HUEi6U/IfM0qAIsS0IqcTWoAlyemSpyMLkWuswvZFvqZUGBv8vubNaaUzJjQiZ00mjaU2pCaMtoqOoKtpmqJqRUTTXb0sC1MVjmeraZqgwKHWmdJiAQWqkcXVWg0ULX1ijDcrFfqMXlDfJKW1QtdXKMUbXIRmfbqA1mGsfMk/qkQhtb7hOKfHxFUCj2cFSEuF5bWaeu4FhpfAdD5GYzjFRtWCVyCdS4gm1icC0M0Xd/5pjrTVGZ3MUyEGKRo15op0pcDHtKLXExNYRM4eX7Mmqjp84ZUygsDZawVOblGeNyT6PakZOoMkJuh5m22X3kxmzZxuD+jhCn0eVpcbvSWkdS5W8yqwICoYMlsDO5JqrEwcRbrCoPW+3jmGMyfAzXL8Spq5mD6+3YbDtpdhCbGiJP92JTXaTZHnK+F8v3lG1NkNcHsJVe8uYgttwNG32lN/NFO1OwNUDaGT/6yvmie/n99xeDHz04mtJKEmqVj8vXVcstnFpRtcAmkjgEDEWdMajlGThiq7BOUlsprOSbeLqA9jSvgmvkUBW1Igdf4ZeJnDxjWCV1cg2EhKU9zbXXinCGLiHUJriWJp5/UO7slzSu4h//+3vf/uf3VHTp5qVy5jGWlsnWsYR2gcDGZ+sYNGWtLWFU+2WmiLpeXc02NdB1dSInl2OmM/RUpqFe6OAz9SyGjs4yMNlG1lHWke/6WnlNjaxG5pFSlXUMHZ1n4XLNHLq2oUZWXSk+LfdJWUaayMnn2zg18sp6dTXLSJN6+Txbg8TDEVqZHDNdQ8jVhJJtZtUoahkGNt8mpmlYVeKaenndcfYhhZunCwq0AV6o1Sqx0G0Rlc7PN4ck1rDCHlVJzXSJiaF1C00BmTumk5jZKqdQZmMLDPVKF0vpYugDHCPBVXtp+hDXmhBb4iKxoxZvNxhwjj0u9ufUnozcn1Pa4wJzlOfMyJxpuSbAVge5Gpxnjsm0QZ4pIuEYa00xJctUZ0qoNGEp30Vn26iWlIymOSp10zxNGpmnwRiXSr1smY8j83F5NrrYzWVbGuQBIdNYa0koFR6WOSKxxaQqN13pYtYpKqi6On1KJ8dF5Zz9EifH02RR4mJFUCL1CTWEWO0XanxikYNpiMhEdibHQmeY68U+fp26UujiME31Mr9Q4GSrQzK2paFKekLs4imCEp6NowxITHGNOiiROFkyN8uaUBojUqGdaoyKlX620s+RuVlCG11gZ0gDTGOMb0zK5D62NMA0ZeRiH0MWoGsTIm2zUtbvqV3rOHp+7NCZcXJr4GTaYeoNOUcI62BQ2WwRRlWCoEzoFSuCsgphuQ6XuNLaQKPaEeI6kyLvmMtyvkl6Z+Lg+cE9F/KkM7MFq2PITCeMt8BYM8x0FKz0U1b6Scs9xedH0ZXegnMj5PPDlO1R2OiFs72w2YGtd1J3F2hD6Tq/gu8RGKMyiYtVJz3NNbKrZNWnJSdZBrrYKTzBK2cY6Fwrh6qpEzj5deoauoFWKauoUlTUqitp+mqRmy1wNIhcdHWQpQ6wRN56bUqgibED3Rp3hzSZdzRuELc+3/ngv3/42//x+++n6NbjWxKnSOmRNSiptZIqoYVnjZnoaqrIwePb2HXKSp6VaYprrRljtaJC5OSKnFymoZ6hp0lc0iPMwzR1vTFqYBmYNHU9VVkncogqxZUih1Bg49erqDwLt05RK3aKRA6hBlc3aGi1iiqhg3dafJJjZoqcXKaBSlVVci10W0ZP01SrcSnH3EDX1QmdPGVQWaOoo+mYLBO/VkqlKep1uIqjr9MTQl2Qr/ZwqvmHmYrTnrTeQkgCWZPMylA5OKaATGZi6VwijVNo9Ct0XpkjqlM6uVIrXeVmSm1Ua1RowFkyd73c3WCKCGUumsrL1HiZOj9b42UacZ4zKROaK40hnqdRrcP5jpRSR4iYuip/i9WRUmlxHsdUbQhLbBmdzMfjOxgCF10XE2sIXqBVZ02IJQ5qoM3obzWqCaEiIOBYaTRtpdzHtWU0Ygdd7mWp/Wx/o8Yc4imdVEOIx7bUSIN8GSGg6it1ccUJabml3VGppwo8fLGDzrbQJU6uzi9UupnGkMTdZFLjIlVAKPEL1BE520JnW+jqkNyRNWsImdwndGRNbDNV5GQrgmKGsV7o5Mi8QomLWyc/IXOzhDaaJ2cQO2nffRNT+NjqAF9oo2txMd9MFXoYAkctkXNYIxpzWD86Nzw1OzydH8qO54S9ofLZ1r3nJw9dX6fMdUPcTEkbCtOa6olI9TBBH4kcT+hPBpT24bS20UUzMCVugcBS545JIzl1oFXHTUllm+37l9r2XZkjnZs9cHWFtDyETLaSl/uLNkcp64N7L0zBfGfh5tD+q3P7Lk7DTMu+a7MHbi8df7Sx5+bM4atTtDMTR/0mmkUu9ymNCR3HzqhTVp/mn2To6VK3oEJyXI5LygVHmFY6zVhH1dcIPFwpLmA5GuiWuhPSowxbXa3uBMtWrQixpQG6Jsw2J4XuZqW/UxcftnvbVcYmobJJaB61Xf/q4bN/e+cX//mH76foxsPrPCubZaArPGJbzCA0sw0hdbW0gmNm8m1sno1ZJT/FszF5dpYSl2oIOdNQX6espGvr6xS1gTZ/naJW6OAJ7FyhQ8C38sROkTqoqpJUCu0CqrKOrm0Q2gVcM0fkFNJ19TQNVe6XSTwSqVfqaLRZ02aulX2YvV8dkrNMNJ6dKXJzy+qL1LiMZ2UdZR+uVdbupR2gqhuOc04epR+WOnnagFjj5xlDoki71ZlQWSMyS1hqIsSetJajqdS4uVIz05swyq08rVOq88hNQRVXS1W7BRoPz51SqdwMS0Rgi4ncjSptkGMMC1Q+pi0h1RM8TYBtCQsdcWmtaL8zIZfY6i0xKU1xgmuoETvoPDNV5uaIHXSFl6kKcMUOBs9cz7XSqhXlPFu9JaNU+JhKL0PioFqTMoWfy7FQhU6mMaGukJSrQ2JdSNCgOdk4hgc6TRJXvTku4poqDDjH32I0hMVyb4M+zG/QVprTekezxdNu41gb2Pp6uYsrsdKNhEZkZUu97FrhcYVX6Gm18J30g8xSkYcj8fI1hEzs4gptTENIofDy1EEhVX1S5uPYsnp/h0vmFwocbE+T2RiR8011hrBMYK2Xe5mmmEgVYKmDbLmXqfLzDWGJNsh3NSqIbtvozMD09OTc1PTozEp3fnt2em40P6k8O4rM5uDG/LE3bp96effI3fXq5zYZb27Xv7TOfv0c9fHioc0O8Z157mpPqU+m7k/VexXNK93ONpc5oW2aTjZudPt2pg/ONhes9CNLw+jm+L7dlaILM6TNscLz45DvhOU+yHdha/3o2aGCzeHCjRGYa9uzM194YaLsZr785iLSjIOSd0jOlXtNhojFkXNpw3ptWC/xSnS4XGBhiO1svrkhPUQk+gMcQ40qyPe0mrIT4dbppCmu4FjrlCFeuN/p6TBYc0pNTKCPi5xtegnBYXlpwgi7PkQPbTVNfnj54l9/sPWv7378fRXdenaXa2EqA1Kq/LTGJz3BOsQ10usUlZWSk5akwZTQ03TUY7wjDANNF9WIXHyxi8/QUeU+Cd/GZxqZMq9EYOdWy043aOs5RiZdXc83c+naBpq6/gTveJWkkmfh8qwcsUt4iLHfkjSellRS1bRqec0h5qEGHY2ub6hV1tL19ScE5UIPX+wTWNKGKulJDSGn66i1yhp5QCZwiVgGJtfMkrh4Ci9H7mXSNcedKQVbd4qnr3Ak5Tx9pdrD4upOq1xMa1iusHE0LqHSJtD75ESTW2phW8MqY1AidzCIFqMlLNDjHKG1RotzzDGRO6sKtOiF1hqG5rjMWa8PcLQ+jsRabw6Lg60mc1Sq9nEscZk5LlMFuLXyI6oAR+SgiewNUhdbFRBaEkpXk0HsYRhjEqmbboxJDXGFAheKvDy2naFNauRhmSIk5tnrDQk539Ug9rFEPpYmLjYkJAqCa8tqbUmlLsAyRaSakFpFqDjGeraFznTJa4IuZgzvGc8Fcj6hQ2BOqYRGusLFU+JCfULeuZhhGmv0UZk+LBHaGSxdlS4oinQ5eJZaa0Yh87HYVmql7DjX1iDxcNRBoT4k0eMiHSHRBAW6kMAUE3maNDIPzd+qb9ActyblKj9XS3A0UZEkF5cs3hZffIe19R77/HvJ1WuD+UXxdCf3cl50f7v65avk5zdLXzhb8OzS3tfPnPzgWvGTpUNvnj/1zqUTL6yV744XjET3d4cON/kOhLSHAzJqyshudtBaPbVj2eLhLDbeDjN9sDFRdG2JvD2DnZ0o2JoibYygK4PoykDR2bGi7XHy2iC2Oli8PV24NQWznSUXpw9fW0D7MhhuLbOpS8T0/RLqHuHpciP7sJpWbedTzWyxRyxyCmjqOq6ZofQIdSF5neq0Nqqkaqq0EYUkKOL7efW2el5EcNJWfdxWvU9+cK/u5Kmw4HRGfiTCPZEVV/foBz7dXfjzG9N/fnPyz2+9/h+/+X6KHr3yjIaQ0zTVlcJjUgdX5uQxtXV0Xe0hxl6mkSZ2i+R+Wb2Geph1qE5Vq/DLuGY2z8JhGZlUNVXsFtUpq7kWlsjJZ+hpYgdfYOHWSqq+SxTYRhZTz5B5pDwLh6qq4ds4DB2da+HzbIJy3gmRS1wtr2GbOTRtA9vMYZrYNVoqzdRQKT9VqzhdI69Q4zJjTM0w0iRekdQr0IZlKlzoyGrkPjrfVqkONFgTAm2AHmjVKtwN5ohA42NEO8x8Q5XOJxQaGhR2vj2iN/jlHE2d1Mq0hOXBJpMlLNb6WJao0BDia3CO1E2TuWimiNAYFmgCbB3OlTvqdX6uJ61We9lcY6UzrRRaayWuemtSpg5yZD66NsR3ZDUcU609paFrKo0RqdhFVwY4HAtVF5UL3Rw5IRYHhQK/QJnQcPwCQUgqDct0aY02rTE3m6QRKcfP4xNC/2BAk9EIwmJ5QqGJScWEjEOoaQ4ey8Gp9JmrRteqrr4nOv/85Ox4vCWs8su1BE9iZ8rsNL6lVh0W8h21KoKtjwjlXobIVh9oMcic9Xqca4mLZD66PMBUhwWaiERFiLlWmi2tMUak2oBA7uEawhItwVcH2Y6M3NusNsUEniaNJS7Revhtw7lkT1a8/bD41ldw/69w9697rn9jPf/c4Pxy+/Jc4+Z8bnUxsLUivLZcvZM/cWniyM4U5W6edH+h8MkK9sxs8fPze5+dr3y6UX5j5sCZgT2T2ZL+UGmXv7jDU9DhLxhIFky0kxdGSOtThZcWKBfz2JkpdH0cFgeQxYHSM1Olm5PIdCdlvoe80EteGy48M1GwMkrJD6H5PmSup2x5ZN9oKyXlLomay1KW0qR+f1x/MKQ+4BOXGhtO2Hl7xacPqWqrbdwKQ0ONjX1YWbWHf/SwvOK0i3PU3nDE1XCY4NR06BpG3dRJn+3uuO/pcu7zu/HPb8c/241/fqPl14/6/vX15t8+afv9S13fvPLCf/3q+yl65uX7xoSGrqupV5xkaaslDqbMw9ESMrlPyDRShU4uz8ZmGGhUVfUh5j6Gvp6hr6eqa2QeCVVRyzGy6ZqGeiXVlXXyTBy2jskzsnkWXo2ytkZZK3AKORYOXdvA0DUw9A1yr6RGVq3GtbUKKtvMrZJVcyxcvl3AMDBkPinDyKIZGyrkFQwDtUZ2iq6q4dtYfDuLZ2dxrEyZny/0MDnOBp6Lpk+IrElRetDma5F6W6R4uz7QqjNGuLaE0BjiKlwMc0huCMh8GbvKKRQa6UILQ+nl2RNKmvyoxsvUBVimCN+RlvHNp51ZpT7EM0dFaj9b7m7gmir1IR5VccwQEkpddENEgHcaVUGmLsQ1RgVSF7VeeVThZYqcDY5GvTwgVEcUspCU4WJqGvWytJZFSOhBUUNUVheR1afUR328Ax5OqZ1+wMU64eUycoa6tOYozi+xN5S6mIi2ssjFJDsbSlPS4rCA7GFgDhan2dO6Mqo6f2/f7i/g3t+rr/1kYm4umg3ZMjY5IeJY6zUBntjJ8He5fR1mprnSmJB4chpbXGqPSZVepsrPMickupjUnFZJ/ZxqxXFtWGaIqJxZsyNlkjh55phG6ROqAkKZh6UJCR1NGk1UaMoo9FHJ1MLg9Mz05PSceuvFE1e/KLr5e3jwj9Kbf2Zeft929hG+dj905lbr4rmx6eWB+YXsmcXEmYXA+eWijdGC63PYlYk9d5eRq6PIlQHytZGKp2f23JwlrXbWPT5TuNxeON+KTLbAdCc231d4drZoe5lybg5bnYSFIZgfQvIDpLlBGOsiT3STJ7oKx7sKp3ux6Z6ihREY6aSM9aLDHchwK2m8q2SindKTgBZfYV9o73iyuCuwvwsvzFhO9BG0wVhDN1HT4q5pdlWkLcfiupo296lWhyjfxF/Myba7KmZCFeupuhs98jfXTJ9dj/71Nd/XT3W/eKD7zbOG3z7r+MNT59fPO3/1MPS7p9mvX2r+3UtP/vFfvu9Ed0MfkSm8HJmLkRn2h3occj+Xba5zZo1SF4tnq3dldfaUWuXn6QiRyMGQ+wQcK52qrJE5xXwLv5xz/Cjr2GHaIZaWKXPLqmVVLAu7WllTrayhauvrNfUH6AekHqnEJaYq6wQ2fjnvhMglOcg4JHaLRQ7hafFJfURTr67mWBliD1/k4HB09QxVDVNTq/BLNBEly0LnOlmmpNKU1pzSVFBNtaE+V3LAEe82OjMCqadK7mngGk+HOo0Kb705KvDmdJaowhrSaD0KY1BmDat8OQvfUi/3MvjmKndapnDVMnVHDDgj2Kz2ZpW2pESHc2UehtRN14eF5rjEHJMLbFRTQupu0Qqc1WzLKV2ULw8w5V66KS71tJplEYmhzdpASCiyEwWqU2CoAn0VGGv2txiZS9nj4/jJxVTNVufR9eYT2z3VOyP0WxPlm63F06FD6411N0dPXuurujdZfmuk/PYY4wfnj764WPPetvHrJ/rP7nsfXOhanBWffbPo9h/hzt9OXfq0fWF5JD95QM8g62j79LXCqMbZg5dwDjfYOVwfX+DnKYICbUCkC0p1ITnPy6Fa62VRlb7RLI3IJWGZPmVQR7WquEGVMOtybppDoEiaLG1elkfs6AloW62cmPyUk8aKKLvnpvPz0/Nzwx2LS9HVu4KLHxXd/F3Jvb9j9/+BPfj3wt1/3bv7S96F1/GNB5ml69nlrd78av98vjw/TNoYRBf7seURWOrBzg5hZ4eKLwwV785hlycO3FktujpdfHa8dGO6cG2yeG0CWRnHlqdgbpQyO0pZGMdmh5HRXtJILzLYhXa3QGcWmtPQ1ghtjVh3K7Q1QnsW6Wik9LUV9LeTexqxziTaESd1JcndycL+1MHx5n3DGXIHDmk7krCiCTMpYSlt8pAzdnKzk9LlLRuL7V/IHjjXUXqh4+CjyYMvzx96Z6Pisx14PLb39eX6Xz489OOrRW9vnvjsOue3z2q+fcn4m+dDf3gl/c1rK5+++v0U3Xx8zZxSsM3VTH0FXXtCRXDMSbnExZB7OCI7HW+3qfw8tZ+vD4m1AZHKy+ca67W4TO4T0Y00gVvAsrG5Th7XzpH5JDWKKpqOyrEyBWY2XVl7indM5OTT1PVqQl0hqahW1JwQnmAaGHXKGolbdIJ/TGDn8CyMaulJuVdoiKhUuNQYU9uzRpGXJw1JBITouObUAfGBclU5283Yzy4Vu7m2uFrjYTuiwrZxryXBMSU5+hhX6qdpImy8xxzusxniEntay9LU1UlOn+QdlTkFYhNdZKrn6apsCanIUW2KcolWtTMhsIZ5nrQCbzbo/Nxoh80akShcTFtMbonKzREZx1AptNYq/Sy+rc6QVClicnlcQQ+JDzrpB3A+cxSXb/fUbzbTrvTV3hwqv9F/+NbggTtD1NfXql5ZPvnqEv2Tq3U/vlb+4fbJz65WfH7j2CeXT32xU/vV3Yqf39r3o61Dn1879C/Xj3917+iX9w797EH5L58//tXDii/vad641r4xFV+7wzj/o+M7v6rb/thz/pnupWXnmbETS037RgksqinwiAp11FJN7X593UFTXa1fwA0rBWF1g0+s7XTXBsX79NQyfd0hO3OvpeGAk11OSKmtjuo2x4lWx/6Mfl/GcLzdURKWlSWU+5KqIy2mil5X/WiI3UlMuvgfDQAAIABJREFU5OemZ6Ympuemp5eySxcUF56vu/LhsWtfHb329aGdrwrufEO6/Yfi3T8V3/jzwWu/Np57oXdp0Z4fOdIXPzradqCvpWyskzTdQ5rvpSz2UlbGyUsDSH6AcmYaXRguyI8UzIwWTY6QJgYpo32kkX7SUA860oMO91B6u8gd7dDZAe1t0N5C7mzDWpux1ibIpqExDbk0NGchl4ZsErIxyIQhTUAGh0YCGoNYDiflggUtRElbuKQtVNYe3tNKFOR8Bc0BtNmLdePFY6mSfLZss33v5b4D9ydId4YLnszueWut4MXZ0rfWD/3katEnF/d8du3gz+/s+/Q69dePeb96jv3JDcNXzz74n98z6X744m283WSICJR+phJnS7wN9qzakdNpQmKGoUbs49LNVFvOKA+KdFGVyMmR+8TWpFEf0Uj9YraNxXfzRB4Ry8ioFp/iGulURRXL2FCnotaqqfU6Ot8pOiWpZNsENBOb7RQxrFwpoZDicq5b0GBjiSNKQVjB8Akb/MIaF+uEjXbKySh3NtSnZJxWHbHVOvHq+uyrm5GNxq6bo4++fOGd3/xQ4xbEm6xvfXS3c5qIjjrq7SfUWZE0LRBlhNQg7ail4pSrvtbPOWGlChNqXkTdYOda0mZzRG0Jy0xRUaTXaory/DmFL6cyRYQKF0PpYkltDKWLy9HW+LImd0pvS2qNMZU2LNXHlbYWizShqnAyT3i4xwLiyh533UL61Eq26trAnu32ww8nD704f/LDrX0/3Djwztkj757f89rKgbc2kVtDBS8vlb57rvSjbcqH58jvniH/cAN9awV7c4X8w3Xy2xvkd86gb61R3t/C3t3A3jtHfucS5ZPLlM+vHPvoeujMwuj87ODCUu/8anrtovX880Nzy72rc5YvnmF9dpf69pVTzy4cPNvG3hk7sZg6PR+vnY2zZ1JH08aqdhdvPCacTvGmMzWDxMk+//F+/94u58Eh/OB0/NhaK2UqVrLcuHe9be962771tvJzPQdXWvfMpkvG4+QBfG9fxDs10r08P7i4ODQ/NzKfH1hY7pxf6l7Y7FxYb125UL7zU7j7N+TuX9A7f4Pb/zh+7YvWxbMD+aW+5dX2xfXehdX41BRzqIfcnqV0tyK9nVhfJ9bbjvb3oH3d0NkG3Z3krh5yVxepuwtrb0ebWqC5CVqa0KYmcmMzNLdBUxs0tpKaWpBMFs02QiKFprOQTGHpDJpOQyIB0QgSi0AsDGEcCC8QHiDcQLgh5IaoG+JeNBlAE340FUBSPrQtDG0h8nAWHU8hU0lYaIQzbQW7owUPpsjPzRa+vFT8xirl7U3yRxcLP91BP7la8i+3D375oOIXjxi/ek7+9UtX/+PX33Oie3hJ4arXBFneZq29SU3VnaxSlldrTwsCAlFUah/01Qe4+5XHj+hOH1KfrvVyi4VHj+tqa2zcU6q642oqwy1usAkZZn6Dns0wcLhWYbnwdIONz3JJqHZBnUNwSs88rmMe0zPZEcMhLe2Apu6QgUaLqSuC0jIHi2ynkx0NpYSwLKs+OR44NUV0/Mu9yLtbQ79/Ynk0XjHuct3o2/rmlbO/f/HsTx8ml9vrZdX9I+mLOzObt6fWX1658NnOuS/vrPzs9tgnV6Mv5PEXFohXV+VXu8UX2iqnAtQRvLLFfMzFpXpFbBfXlNYmBoOOtNKeVtib9aHhoKnRIAvJ9Cmju9MX6I9o0kaGkyuNa2geXp2Pf9BcV51QHIqIG0bw471u2kJj6RhRspw9tju8Z3dg36PpY2+dKXl5CXs6h76yiD7NU57k0YdThc/N7Xlhqej5ecrzc/BoAns6hzyexB5OIg9G0Yfj5Oen0WcnyU/z8HgSfSGPvTRDemWO/NJSwQ/WKO9vFL23RXt0Pruen5yem5zOJ5d3a7Z/nF7Z6Vuc0Txew55fPPnVcwc/3T303lb5S0vHX5w/+szYnostlIX43vlE6VSkZCxYNOSjDPkpo8GCqSh5IlS8mD1woffwjdF9u2OUK31lN8eKrg2V7Y6XXhku2e4vO99fstSBjaWw4RTaHStsi+1vSe1rze1tb+T09oYm5/H5PDE10TYz2Z9fFF58Z9+NbwpvfVt489vC3T+V3v5KcPEHhu0XbBtPTOeepJYuDM8uDM4vSeMxRjJ2JBUjxRNYKo6kU5BOQTYOjUnItECqBdJNkMgisUZI5CDdCOlGJNkImRbItGLJNkqqFUvlkHgGoimIpZFoCokk0FgKwnEIhiEYAj8OOIGGQhAMgN8HQR8W9CMhP4R8EA5AyA/RAJLCIRtC2hPQmUAGkshYmjTbRF5uR9Y6kK1e5PoQ+f5U4ZOFgpeWSa+uFn1wCX3vYuGnt0q/uFf8yY3qXz+l//aFs//te6YLz758Rx/kWJNSY1rJdNNP6Ssvv7d752dPbn75wtv/6xe3v/nh1DvXWp9fnfjw9vgnd2d+/tzYZ89U9Dr3ptSlYSVYmWDlYHZ+oU0Akup9DvGxgKrMKSqyckocPIqTuyekJAWlpIjyULdXc32qajZbPhVDW01FA/4Tm22V1wbrH86J375o/OkD7U/vGb56ZP7N88ov7+l/+9j5lxe93z7N/u0NxSvL3vcupj7btdyfwizUajO7Y7w51Rbwd3ps87HYk1nvu2f0b621/9sbsT+/lP6P99L/+aPU//rI/NvHnj8+bfz72/T7E7zdkcrh4OmERtHiVCQNtk6POK4qkJeT5OX7bA1HPfwCPbXMzqU1O2ktjvKImt7h4Y1Ey5stx3octJXGA+N+pMdGGfbvmYmVrGRLt9r3XR8o3OmD881wqYt0fYB0fYB0cxjbHSJdH8R2+mGnD7naS7kxuP/BVMn1gYN3xik3+sn3hgueGYFbPej9QbjbB/f64dEo+cWZglemC5+OFz03A49H4KV58tsrxa8uuq7P9M1Pjs3NBzbu7L3+K9X2K/35DeuVxcLHMwd+fG3/p9fQNxfh7iDc6iE/GDz4dObky0snns4fuDtUeKml9Epb+Z3hvTt9ZTt9RZd7iq/0F1zuL7w6VHhjlLIzhF7oRi90UbZ70fX2grUuZCoHQynoDJN706TuJKktSWlphPYm6Ggk5TLF8URBKr03mlD39o3N5vtWN5tWrqaWr6bXrqRWL/nP3Km6+Om+G7/bv/PbvTd/VXXxw8Tmndnp6dnZxZH5qf7FiYGFmY6Vhep4MzmcgVgUTUbRVAsaz0GqCTLNpGQLOdaCxpsgmYNEFhJZSDZh8VYs1oREsxDJQDgDoTQQCYRIoKEkiifAHwV3CFw4eAjUF0J9OOojMD+O+nDEHwCfn0yEMCKAhoJIhIAYAakw0pRA2uLQGUe6k8hghjzdiuTbYKUDzvXBhT7Y6oLLffBwjvL6uYJ3r+757E7pZ7dKfrKLvXlm9s+ffz9Fj167Z2nWnTKcKlEcIdZbLvz8ye4f3738p3ev/NvHF//t4+1/+3jtXz9c+W+fjP7lneH//iPe08XgLx87v7wf+uZlz69f0nxyR/LuddV7N8svj57YHi6bbzq82lE8m6q9MXJsq/P07gj7xTX+W+frX1mvfHG55vWN069uUN+9xPj4Ovuz29UfXaN+cfv0T64f++jK/vcu7Hv/4vEfXz/44eXjn9848pOrh398+eRnO7VfXFf85vngv7+n/emt6gfj9CsDJBuLmbFNPTrXtJsXnWnxfHKF+sN18Vd3a398+fSPrx758GLVz26Xf3K16ovdqs+uV3x8if7FDfUvHgR/+vjocOhk1nLMJ7XMt5pXO071eWomIqcG8ZP9RMVgZH+b91B3oLTVSc5ZCprte3r8pYP4nqkYZTJUMBMtW24snk0WTcSL8xlsJo7Np0mrOVhpJK+1YKvNMJ+CxTQspmA5jWzkyFttyHp2//VB0kICRv2kYX/xuY6S3dHi26PY9X7y7iByaxC9NwL3R5CHE9jjKbgzCruDyP1B7Oky9mQefbpQ8exyZGt+cmYK37xDufm3k1c/71zcip2bOfb8XOHbq5S3VgrfWEHvD8OtntInk0WPx+BWD3a7r+yZ0bK7/YXXWgouN5Mut6IXW5GLHch2J3Kug7LVC8tN6JnOgvMdpM028mobTKdhJAk9UeiIQVMIbYmS21MFzSlKcxZaMpDLYbkmJJ2BbAbiiYJQqmllo3dtpXNprWNptXtxaWQ2Pzy3Zth86fSVn1Ze/nHtpff52+/xzr3DvvQj3vY75nNPQut3mpbOTcxMD80vidJNB33+fUQICcchEiNHkhBLQSxLwhsxvBGLNEIsDbEkJLIQz0Ek809CRArwFOBxCMTQQBzxxxBPFNwRcIXBRYAzCM4guIOoj0C8OOINIm4f6g2gXj8pGCQRBBIiIExAlIAEAZkImouiLXGsO00ebqLMdJAWuygb/YXbQwVXxsjXJ4ueW0WfrsCrG9gHl/b//F7pT2/P/P1n30/RtZdu1caFoat9gdvjqdfPLf/1/dm/vj/xbx91/+Wdlj/+IPftW6k//iDw9avuP71h/OOr3C/vV/zoUsMv7lb/y+7pn90p/3Sn/Cc3Tn96s+KDa3U/unHkpfUjL62dfmur6u2tgy8sHHxxsfjBZNmT+aJHM6VP5steWNj/2nrJC8uU5+axx7OUJ4vkJ4t7XtukvLRCeXGl6LWNojfOlL6xSXltvey9C6UfXCh5f6v0/e1DH1w69M6Fhp/fYX95r/7tC7I3LhydShakdeQ2S/FCsuJJ/sBrK2WvrZS9sb7/B2dK39igPJk/8ObZA69vkh/PIM9OUZ7mj7+2sWe7e89k4thAbF/Wsb/FVdhiLxkiCvoD5C5fYS9Bavcjrb6CbmLfaOrwdG7vQKKkN1o0ENs3nds311Q8kSb3h8m9Ych5IOcmdeFoDwGdfhiIIMNx8ngKGYsh43EYj8JUFJtPFZ9to6y1UFabi1eai5ZypQu5oqVWdLW9YKu/8OIAdr4HvdBHujYMVwdhZwi7MYrdmiI/s0C6O4M8mCc9nCc/XEOeWVNdmh9dmAxv3MJu/WPfjV+2rJ7vWZ5m3pgteTKHPp3GXpglPxojPRxG7vbBrV7Y7Sm6P7L37nDppdbitVjRcmj/5daii63kC23IuXZss52y3oEttRSsdpAWcjCVhrEU9EWhO4Z0JMgdaawlScolkUwKTSfJqQyWiKHxJDmRQqIxSCQhGododi8e3+vz7fFES/zhff6Arql9fGaubekcsXYzsb4TW77YtLSjOvsD0q1v4d5f9+7+5uTlf6Fd+ji+sjM+szg2O9+7tJxYWi8KRouD+H4vvscfQsNxIDIUvIlMNCLhFESSEE1BJAuhNITSSCiD4CkIxrFgAvFFEW8UPGFwhsEVQd0R1BVGnCFwBMEZRNw4eILgDiCuAOIKoO4g5guCxwfeABLAASfQaAiJhSEagmSI1JRAWxNoT4Y00kyaaMPmOkirfchmf+HuLPnhAvbiKry+Sf7wSsFPro98+8n3U3TutTua7Zbwmxvdv3va+ac3uv/xo/Sf3g58+6bx1y/Ifvmc6DfPN/z8/unPbx379EbZR5dLP7xU9M5W4dvnSt49T359pfAHG5TXVwteWYF7EyWP54seTBfenSy6P41dH8J2Bkg7Q6SdwdJb47DejF3sLbo2jJxpg/OdxbvjxbsT5MuDBZf70e1u9EIPbLai1wYLHs1SHk6XPlkofn6+6IVlytOlvW9tofenSl7ZxJ4sFL+2seeVjT0PZiseLpRfHd53rnP/tZED92YLd0cLrw9Trg8X744W3xrDLvfBdhf5cj/pUh92tb/g+nDRVg82EYc2D9bkxhpdSLMH6QpQhmPF4ylyXwRpDZJag1jOX9ASLG4PkXNeIMwQMIJPD7gJTbqQhBNCVgg7sISPnPRR0kFSFkeyAawljLaG0I4Q0klgAzHSSBIZjhVMZ0sXWrGpDHmuqXSjB5tvwZbaKKtdRRv9Bes9yHwzLLXCShuy2QVne+B8H3qpH7s6VHBjmnRjCm5NILfHi+4torvT1LPDLWtTieWd0t2vS3d/Hdi8OZTP+87OH7w8XPBkgfT8LPZgFG4PoLt9yPVe8o0BuNBJ2Wo/cKHz0Fq69kzjsbUkaTqALCbQ1UZkMQczGXS2EZnMIKNpGEgifSnoTCJtKaQlhTRloDEN6TQkU5CIk6LpgnAMjSWwWBINRSGSgkgCCaUwIo3hEQgmAU8hoViZnwgMD6ZnZvoWV/ry88MLi9Mzi6mVq9TL7xXc/CPc+Tvpzt9It/5ed+Uj0+bTxPKtnvxG//wKM5TAxyZbl1eyc6tleAiJpVG8kUzkvpvcIJRCgykg0kCkEDyF4kkkEEe8UXCHEXcYcYXAToCDQF0hzBlGnQTiCII9AM4guALgCiAeHNxB1EsgXhzcAfAEwIcjfgJwAkIE8l0ykQhDJgpNMbQrA10ZGGxCp7uQhS5Y74WLg3B7Ep5bQl7dJL1zaeR3H38/RS/86YvBf32j/a+vhf/wovO3Twy/fiL46TM1n9w4+ePdfR9dpnxwrujjS3u/uFnw8WXS+xfJ71zY887FvW9uUR7Nl9yfJt8cKXswi10Z2Ls7WbDVh662FW52F5/rLTrTXbTRVbLZffjyaNF6V9FqB3mxhZTPwWiMvNhSstGFLeTQxabSc71HdsYhn6VsdhZs9VCu9mNXevfdm4LZKJxrL3uYR3fHSDfHSbem4MY4cnOKfH+etDN+4Ob03gtDe872kpfasaVOGE/CUBSbzlDmcqSZbFG+GYbCMBZHxpPISIwymS0db9w/2nigP1XUghe2h4p642hXGOskkBY/mvMhCRcp7iZHnCTCBm4d2BVgVIJOAUY1WHSY0wwOI7itiN8BXjsWcJFwDxb2YTE/lgiSkji5MQxNOLSG0M4I2hWBzhC0BtD+VMlcBzbVTF7shtlWZKEDZpsh3wxzTTCbhYVmWGyClXZY64QznXC2o/BsL7bdi+wMFtwZR3dHSNs9Rze6I1sLnfNbvIvvFd38hnHpw9al813Lc4JLs4V3ZvY8zu+5P13yYLL47ijlxhBc6Sdf6i8933lqq5O92Wy71MNdSe8f9+9ZTBetNUM+i+ZzMJZExzPQn4GeNHSkoDmJNGXQbBpSKUimIZGGeAIiESQUQ4kohOIQTiNEEg1nkHAKCWdQIkMKpFAiiQXTiD8BwSh4gqXOwFGLu9wZOGWw9c8tDC4uxNeuiM5+cHjnd6U3viXd/jPc/xa5++djV75ybD7pn10Yns3PzM4PzebH55brQ1EKHioMJgo8cSASEEoCESf701gwDcEkBOIQjGCBGMkfR71RzBMhu3GwB8AeBDsOtiDY/JgTB3sAcQQRFwFuHDwhcOOIN4R4cfDh4AmANwg+HALfQQpDNArxGCTjkIlDcxpaMlhvCzLURpnrIa/0kc4PkK6PFT5axJ5bKXrjwtTvf/I9Ff3Pb+xfP1V8eZf92Q3hrx7Tfn7vxKe7hz/dLfrgcsG72+hrq+grKwVvbZJeXUWfnyc9M1t8b5a0PUBa6SDnm9CR+L61XvJMEzqahuEkNpwmD2cpQxlSb7xoIFXYnywaSBUOpQsGU9AZgq4w0hVCe8NobxjpDUN/DBmMF0xkKRONMJKE8XTRemfRZnfJ1iAstWBrHehGF3q2B93oQje7Cy4PU7aH0LVumGpGxnJIfxq64lhvitSbgiYCMj5SaxhrCUHGgzT6kIwXkk5IuJCkF014kYgTiTgLM3hRlqCk/KSED4t50LAdJWzgNyNeE+oxIg49atchFg2YVKDTIBotqtNhRgOYDIjFhNotYDWBw4K4rKjXivrtiNcOHht4bIC7IOaFTABrCVO6kuSeFGUgSx7OoSONMJZDJpqQmTZkthWmcjDdDJM5mGqC6SaYayItd5BWOkjrXehqO7bSga11omd7YKsXLvRTtvoPXhjVrk2MTo2nVy4c2PlV8a1vTWefH1zc8J6ZP3CuH853YFs9pN0B8p2BopsjsDNUdHWscD5zciygGvTmlnKxs12C6Vhxv5cylcLyTehMC2kiRxlpIvVk0fYUNMUhk0CSCSyZRBNJiMUhkoBwHEJRCMUgFIdwHEIxhIihoTjgcQgkIJhE8BQEk+BPgD+BBBKIP4H4YmRvCA2lSb6EaXCqf3l5PD/Tt7AWWr8n2nrzxJVPy2/94vCNn+/b+V3dhU+DG/eali5nl69F1q735hfGFjeT41PxyZnY7NJBIgx4DMIEGkwhgRRKZFA8AYEQ+AjUG0O8MfBEyA4/6vSDKwCuIOIiEBcBLgJxEOAgEFcY3N9VCDz/HPDAEwBvAHwB8OMQJIAIQyQOsSQkU0gmC005pLWJ1NWKDbRik52F60Ok80OkyyOUWzPo7Tnk/vzoL977foqu/v1nVZ9frvni2smPL+x9a63wpYW9b5+nvL5e9MPzRW+cKX1xFbk5BlcH0Wsj5GvjBReGYa4ZxjLk8RzWG0fbQkh3HDqi0ExAEw45HBoJcmMICAeCO8BjQoIOLOotSAXJST8l4cfCHiTkxOJeUsJHTgdJaRxrJNAsjmRxUmsU7U2ShrPFk+1F0+3kidY9S32li70w2kiabCnId5DGW9CBDLTHIEtAKgjJICSDEPdDxAuEE0IuCDkRwglBOwRsELCCx4S4LGAzglkPRg1Y9GDWg0kHeg0YNGDSgFkHVj3YjIjNCAYt6LWg04BGTdLpEbUGNBrQakGnBaP+n2XSg9kAViNYTWA1gcUEVjO47QjuQmI+NIMjjQSSI9C2KNKTRAaz6GgOhrMw2ohONGFTzehEjjLdQpluLcp3FC11k+bbkbkWZLGDtN4Lq12w3g0b3bDaCatd6EpX4UZfbb63c3mxe35TtP1W4a3fVl3+vG3xYuPGfPVa7/Hbs/u3hwq2u4tu9BfsDJGuT1DWuw/NNVW2uUITqZaRcGwq4T/TfazbB22ugrEMeSSH9qWxjgTkopCOQDwE0TASiWKRGBKOQSgGoRgQCSASaCiJEIn/U/8Mx4JJCCbRYAoJJP/fSkAghPpCiD9CDoZPR6KO9vbB+fmh/PxQfrln4Wx3fjW7vGNff8S99MPDN35WtvOH/de+qb3yXmL9clf+TPvSme6llYH5eXd3f7EvUuoJFntDEExAMIF4Iog3AoE4OOPgioGbAEcIHCFw4uDCwYWDmwB3ENxBcPvBHfjfm989DYLTD54geILgDSJ+AvERiJ9A8QgpEkfjCUgmIJWAxjTalIWWNHSnkXwneWuEcmWCvDOJXp9Cb8+N/uzd76fo7F8+2/fJ+bJ3N8gvzMJuL+WZqX0vrpDvTRU9ypc8yBddG0U3ugrWuwsXu2AohQ03QkcUWsJocwTLEmgapzRGKJkwGg0gYS9KeJCAC9w21GICrQY0atBoQKdFrWbUYkKMetBoQKsBkxHMJrBawG4Dhx2cdnDYweUA3F/UmNjX0VzUnCpsTe/pzJX1NBW2JrFsBEsREPZC0AU+F3idqM+D+jzgdYHbCU4bOK3gsCBOK+K0gs0EViNYjWDUoXodqtNhWh2iUiMqNaJUY2oNqlRjSjWi04NODxodaHWg1YFGi2p0mEaPafSoWouoNYhag2q0/3xhrQb0etDrQKcDvQ70RjCYEKMVs9hQmw1x2lG/Cwl7kYQfTQchE4T2KHTFoS+FjjZhk62U0WZKf4bUlSwbbd0z3FI0mCUNpKE3hvTHkKkm0movstqDrPfBei+s9sBqD7LSA0tde/M99tX5nuWziu0XCnd/Vbz7bWJtN7k5d2K2CUZC0B3AplPo2Q70fC/p4siRyzNl3WFMTW+Z7egZTwye7YufHajtIQpzHlJnuGyoGW2Lk5tiSCIM4SAQOEKEMSKM4REkGIFgBCViCJ5AgnEkGAd/9LsGCcZRPIEG40ggCf7Ed3K+a747kSCQhEAC88XQYATBCYo/VOIIlrkJSc+gZ2giODAa6RnpXVgaWlzpnV9xnbtfePNr0q2/Fd365si1X5zY+S8Hdn/Ju/Bm6+K5sbn84Ozq8Nx6b36JmshRXDjJH8a8QfS7+75dIcQVAm8YnCHUHiLZQ5gjhDr+GXmDmwAX8X8RwsGFI24C8YTAQ4CHwHwRki+C+sJYIEQKRbBoDI3HIBVDcylySyOlu4082oHO98BqX/GlSdKFMfKN2cJ7y5NffvD9FG188wnp5Tz6YLzomWnKtcEDNybJ690l5wcoG92FZ/qQxfbihS7SYBpyOKQCkMJJmRAlEynKxLBwAAl6weUg+f2Iy4XY7IjFCiYz6Ayg0oJcDTI1yLWoyoBpTaDSgVKLKPWo2ohqTIjKBCojqE2gMYHeCgYbGOxgcIDRASYH2NyIzYk4XeBwgF6POp1gNIHRDAYT6CxgsCEGGxhtYLSByYqYrGC0IHozajAjeiOqN6J6A6LToxo9qtGjaj2q0oFcjSo0qEyNyTVkuZYk04BMCwodqtQjSj2i1INci8h1/yylFhQaUGgQpRZRahGVFlXrQKVF1DpUo0fVBlAbEK0F01lJehumt4LJAnYbeB1o2FfYGCU3RcntSbQ7Bb1p8nhr4VQH2peBRhySfkj6IeWDlB9pjZROtJfN9xYt9mL5LmyuE5ntwBZ7YKkb1vtgpQdbHyAv91aNNPcsbEi3Xyy++RvS7b/G1u40b8wf6Ahho2lkJFG61E5e7yCf6Ss8N3JgfZiU9YGMWdRw7Nrruw9//oYl33Ew7SKl3JD2U5pjkCAgimPhEILjSBAnBUOYP4T6wuANgS+MBKPgjSG++Hc3MyK++P+9RP2J75bgi4MvjgT+eS5BIAF4Eg2mKYEk2R8nB5IUPI34EyR/sjCYogRixe7QQYcrvbg8MLvQuniWu/Um++K7nAtvsS784ODNr5Fbfy/e/ZZ3/v3ehYvDc/nOpY2Rudn+qbmhpYX++XzH4sZBK07yRsFLoI4AeAKIF0f+aYYAJwH2EDjCqCOCOqLgxL/LGMCFgysErhDiDoMLR90E6o2a7FEMAAAgAElEQVQgvijqj2DBMIpH0EgUSyTQTBptyqJtTUhPKzbSTprrwZZ7KeeG0fNDyMURuDw6+tlb30/R1u9/cvz1s6X3ZkqujiCzjSXLnZSpZnQkA/1xGIjDeI401Ai5EIS9EHSTo8GCeAQLEyQcJ3n9qMuL2j2IxYUabYjeimjMoDSAXA8KPch0INaCRAtSHcj0INMhUh0i0SFyAyI3gNwASiOiMiEqM6gtoLGCyowprajSCgozKM2gMoHaCCoDqPSg1iNKI6I0IkozqrJiWhuitYHWCjobaG2I1oqoTYjKhKhMoDSCQocodYhKj6r0qMaIqg2I6n9TkWlAqkZlWkSqRmRaRKZFZVpEqgGJGmT/VIQq9CBXg0yFKDSoUgtyNaLQ/LOUWlSlR9VGRG0GjQU0FkxjBa0FdGYwWxG3E4IeJOKHBI62xNHOFGWopWC8vXCqq3i6mzzcDN0paI1Ac6h0tO1Avr9kvrdwobdoeaBwob9sebhooZ8834ss9WEbQ+hKP7bSj+Y766e6xmYX4yuXj1z7HWX3L/G1m+0bS6dHmovmOyhTWcpCGzLfgi10UvLd6FAWyfj2Rlynw86GnJ/aFi6LOkqzQSThQxIERIKAB9BgEAviqB/H/DjqI1AfAV4CPAR4QxCIgSeKeGOIJ4Z646gvgXhi4IkhnhjiiYE3Ct4I6o8j/hj4Y0ggjgTiEIiheAKCUQjG0UAS86cQPAVEHIgYEowCEQMiTgnkKMEoxRflx5tHZ5dbFy90LJ7vWDjfvrRt33yWs/X+oWu/2rP7p9rtz+qufFh/8YeJtVv/P2fvGRzXeaX5n/e93Y3AIImKlESKpBhA5M4JnXPOfTuikXPOuRvdyBkgwAiCJAgKjBKVLFnBymkUrGRbtmc8Y48t2XJN2N3/7Of/h9sIpD1by616CnVv9wWrWKWfnnOec97LvujQYH9vNBrtjcXDHd17DNYHNOY9WsMutTnV7EZWF1ioEs6NTR7C6CGMXsLsw2Y3mB1gdoHJhaw+ZPWB2YMt3hQ7iaxemq8IeYPg9NICQSIURuFCKAxDSQnUluPuetxbx4g3EMP1kCjfeapz96mOh053TH11j33R5FfvoqU2GKtOm2tDvaWMgWqisxSaCnF7yY5oPaOritFYklJeSAt4GSTJIEmamwS7Cyx2pLOC2gxKE8gNINGCWAMiNQhVwFcAX4l4SsxRILYcceTAVSCuAnMUmKMArgw4MuDKkUCxAZiaEhZqsFCDBGoQqEGoAqEyCaRYSRRocVI6LNFDgQ4KdCDRgUQHYg0UaKBACwUaEKtBrKJ+BYRyEMlBLAeRHIQyEMiQUI4FGxImhSiQBMkHQCjHoi2BQIpEciSSI7EcixVYoiKkGiTTgUyP5AZKoNQjvRHbrAyfmwh6IOSGskBqW2Vqdy1ur0AdFUR/XUqiOS3euCPWeH+8Ja2vDnWU475qxnAz6q2CthI8WJ820bFzujtltHXHeEfqSCuO1TOGG54cqK0YGW4Ynshf+Gj38j8XTZxtG4pJuxsf7izb1V+GE1VooAr3VNI7K1Lay1GVHwWsKT7rfcXetLA7rZBELit4nMjjwU43trlodjfYnGB1Ug0D2DxJhBx+sPuRLYDtQWQLIFuA5gzTnGFkD4DNjx1B5AhgZxA7g8gRALsfnAFwBMAZAFcQXEHwhsATItwh7A6COwjuEOEKEq4QcgSRowQ8YfBEHibLhRV1gooqSUm1rKSyJT5UNzJeNrbkmlxTz9ziL71BrP4+5dLvDy19Yptcb0lMtiRGWxPj/dHBluF469Bow3AiGJ1I1bmQmQSzB+w+MHnA7CFMXpTslFxgdoDFBSYXmL3I6gWzC1ucKXYP4fQgl5fmIVP8fkaApIUCEA5CYRjKSqGpClrLUE817qtgjNbsnK3fM1NzdKn5cKJk8vV7/NeRF37x8ePXptMXe9KnO9KGmxl9NdAQgfoI0Vya0lLFqCvDxSFGKERzewm7C5kdYLCBzgoqE8gMyf+aRRoQqoGvAr4K+ErgKhBHgdkKgq3ALDliyhBThllygiUnmHJgSoApQSwp4sgRRw4cBXAViKfCfDXwlFigRnwVCFQgUIFQCUIliFRIrEYiDVASa0GsA7EWRBsXQjVsfkuxJ1SAQAF8GfClSCBDAjnwpcCTYJ4U86QEX0bwZUggQwIZRRQSyIAnBb4U8WWILyOECmKTMYEMhPKkRAokViKqEJVqQaYHuQEUBlAZkN6ErGaCdBJhLyoNQFUYGopRewW0lkJbKXRX4Wg9bbCRPtBA76mld1XhjsrUWOOu4bYdiZa0eNOOqa60+R7GdCfRWwkdZbi7ghioJWI1adF66/xM/ciwb2L1wXNfKhdebhicah0aLJ4Z2ddUjPtLUWcZtJYRzcVEbSFUBqCYREEP9nuQ102QJFjsYHNim4tmcdEsLprVhexusLmxw4scVDrsRXYf2P1g8yGbH9sDyOYHmx+sPuygSAiAzYedQZo7TFFE4US4QsgVRO4QeIsQGcbeAM0ToLlDNE8RdkewM0R3BdKchdhdDN4I9hTSvEXgK8LeEM0RYbgCTzo8upaWhpGhjni0b3CgaWScu/iz/Sc/e+rsz1nzbyrmbgvmXxKdeM02cbVqeL5nYHAg1h/uG07Vu5HRi6x+ZCHBTIKFBCsJVhLMJLa4kcWF7V6wuMHqAZsHWV2E1Z7isO9w2XY4zelOc5rDuNNnp/mstAhJqyomaitQcwXRW0Prq6b3lT44UnVoqoa/0MDs9rJqDQvPnrs3isY/eG33Yv+uuZ6URAujtw43lUJVhF5VTKuI4KIwEQphD4lsLjDakM4GKguozFhhBokeibQg1CCBBvHUhECN+SrEVwFPCWw5sOSI4idfCvlSyJeifBnOl+E8GWJJMUuK2TLMptxJibhKxFNhnhoL1BRFiKfaYFIFAjUINSBQJWkRakGkRSItEmhpQh3B1yChBgnVG+CpgC+nKknEUwBPijYEHAniSDBXirkSzJUCVwo8KeLLEE+GeTLElSKuFPGkBE+GeFLMlyG+FAlkhEiBRAoQKUCsgAIliBWoQIWkGpDrkMIIMj3ItUhtRHoTWM1AOlHYm1JbTDSUQEMEOiqgu5rWX0dEGyBaz0i0pg62pA00o8YI1AShtQy3le/qb9gZbUhJNKROte1c7NtzOnbfYh9trDl9rit1rueBE/GMWFf9SLR1aOzpsx/tPvdb0dxP64bm+mJDocnRlK5Sems5aiqDuggq9xNlAXpJmBEMII+HcLvBYmO4SMLqwhYntjqxNdlagNUFNg9YKZFU/YOsfmTzg82H7H6w+yhUwOFHzgDNHQa7HzkDFEXIESBcIewMYkcQu0PgKsSuIHIHwBMAdxC5woQrBA4veLwMbwi7w+Auwu4guP3gjSBXBBwRcBbS3JGdjtAevXmvTlsaG+js628dmAlNXfZOX/RNXOGeePWh5W+Ji7/fsfKdZObV6rHFnoH+uujwAYvjMbP9CZNjr8W92+xEFgfYXGD1YrMXmV1gdiLqL2XzIrub7nKnOOzpTusjTuMenSgj4nzMpd4bNN8XMt1f5dvdVLKjvSalqzY93rArXndgpv2xjuDDAam208fx8QQkc/r82D1WdB+8Cd2VuLsmrbeRqCtJrSsjCkP0YIBO+rDTBUY76KxYZwe1BRRGkBhBbEAiPebrEF8DXBXiqhBbSXDVBEeFOUpgK4AtR1wlYisQU54Ui7qQYaYMseSYrcBsBfUkcJTAVQFXBRwlcJXAVSGeCvM1mK/BAg0INCDQIaEOi7SEWIfEOiTUIqEW+BrM19AEWoKnJoQaxFcBV4H4KkKoJvhKxJUjrhzxFMCXAl+6yRJwJdRP4EqALQW2FDgyxJVjjozgygmunMZT0LgKzJNhvgx4EuBJsFAOAhmIqOJQgQqUSKICiRqodk5uAIUB60zIaAK7lQj7UHGAUV+e2llH66ol+uqJaCMj0coY68Dj7bSxDuivYyRad4524d463FkNLaXQWgpNhdASoSXq6dNtxGx7ymJPyoluNNWKZ1rQXNOj4y1kvLszPiJZeC3t0m/w5T9wF1/rik00jIylt5altZTRmipQfRG9KoSKvMjvYXhJuseNHXaGy0VYHdhiB4sNrA6wu8DuAosTzI4NhDxg8VKNOGHzg80LVg/YSeTwIYcPHCQ4fcgdAAcJriByBmnuMOVIhCuEHUHCEaQ5Q8gZBlcYvCEgQ8gdornCNFch2IPgCCJPCDlC4ColnIV0p59wRRj2CGENIXcEu4sYNjLVGgSrL81sK44NtyammwYT7aNjPbGhnljMN3XxyNL7D6/8cv/pL3jzL5ePLrTEJxrjo81D462JibbEWOlAdI9Og60msDgIswvM1N/LBVYP4QiC3bPD49npsuxy6A/YVQdUrGMWsaTGfcSvOlJmPlDr3VPje7SrIr29eM9QfXpHIW+h5yFSfj//QJ4qM1RrJKuVq8+eujeKJt5+HXXUQEM5va6cXl5MRAL0kI/h9YDFgo1WpLWA2gQKI8j1INWBRI/EOhBqga9BPC3iaRFHA2w1sFSIrUYsFWIpEUt51wUwFcBUUJ8AU45YFEIK4Ci3KOKqEE+D+Vrga4GvRUI9EupBqAeRHkR6EOhBaEAiA4j0INSBUAdCPRJpkUgHfDXwVCBUY6E6aYY8JfDkwJMDR/Z3RPHDkiC2FG3ecpLdGnDlyd/dFF+erC2FShCrUYEWJDqQGkBqQHIj1pjBaAGrBUgXKg7S68voHTVETy0tWo9j9TBYi0ea8EQbnumkz3YRU+2MmS76dCd9upM+3ZEy1bljvif9RE/aQveOxV76bAeMNMBoI22ihRhrok010+badk13KiZ6Wobj4YnTe898Tax+f+DUx8GJldqxsd0NVYxyH72ujF5bRq8qgvIAFLuJoBv8HiDd4HaDywV2N1idyOrCFheippZW18b/sEmwesDsBguJ7D6we6iVGcIVwE4/dvqTONlJ7PDdJcLpR3YS233IEUTOMCXsKqS5I0SSohBQEZ8zjBxBZPcjewDbAsjmR/YAOIPI5iesfmz1g8VLMzpSbJ40s+Mhu1cUKOsaSnQkBiKjp4Qn3tyz/NUTy5+KZ1/TTL8gm3tOsPCieu5mydiJ3sHBcGvrLo1+h9GWbnBgq4/mdoPDghzuFEcg3eV7gnQc8pqOeZUCr+IA9+BT/ANMMzPPlJdlzmeG5PnVptwWV3Zf4dHeQslI3WN20QO8p4/JsvQ+hdkvFeiOzZ8ZvTeKZt95M6WhKqW6jIiEwOsh3B4wW0FnAqUuSU4BlRxoQaQFoRYJNMBTA1eNeFrgaoCtBrYamEpgUsz8Hd357QY8m9qiSAsC3RZFog2ERHoQGEBoRCITiAwg0iOxYUM6JNRikQ4EGuCrkEC1VRbyFZinSPrShjZZwhwZ4si2f3IXPIivQAIlCJUgSOaKSKRCYg2iWsECHUgNoDCC1gxmK/I4UXEQqiO4tZLWWw89VShazxhphUQdDNejqTY010U/0Uuf68bTHbQTPXiuC812EvPdaKYdZtrQbDsx206f76TNtKfMdeKJFhiqQ5NNMNuSMtf5+GR7w8hQ1+DoodOfwdqPT5z5KjC52jLS93CJF4dtECFRdQm9sQY1VqHKIkYkRBT6IeAD0gseEjk91KYmzeah2TbjYBeybsxYrB5kI5GdBJsH2Uns8FE/CUeAcAQJRxDbA8lPnP5NhCiKkJ3c7JS2d03UBTiSOcTWh/ZAcsnA5gGbm7B6CYsHzC6wubDNRTM70sxOhtUhLa9oiw92JIYbE1ONwyeKxxYNM1dyTrzxyJlfpF34/QPnfqWcf7EjlugZGG4ammobirUPDWeES9NIP8Nj3xWwPeBRHi/1SFpDyjKr0Ck5LDqUKT+cITvINmRxTJm6sEwWLOCHCgqq9bouX26h3NBMHpQdfyTrMYGWm8U/KtAycyRHJhdH7rGie/lFWthPkB6ay02YbDSdBaR6kGhBqEZCDRJogK9OVlwcJXDUiKOh/CfpQhva8KIkM5CvgHxF8pqpxGx18iuWHFjyu7wI8dSIp6b4AYFuy4go2xHpkci0IQNsp0ukB74aCbVJioSbCKkQX3UXRXc4EksCLAmwpYgrxzwF5imwQHmXtqWIShAqUYEaiTVIrEUSHZLokcyI1GYwWsHpxGEfvb4Mt1dBVzXqq8GJxpSJ9h2zXTtmu9JmOxnzXalLvekn+4iZNphshpk2ONENSz34VB9a6qGf7ks53Udb7Kad6Maz7Wi6FSaaYbwJplpgsokYq08fbdEOdrUl+nnzbzEu/On+8782z9zu6I/KmkpTWwrTO2tQUwmtswK1lkNFBEXCOBKCoA9ID3hImteHnV6wurHVQ1i8YHYmtTmdtHq3iLJ5kZ1ENv/GQs2WkM2f/NxCbuYQ2B64iyLqdvMnpWR6YSeT7mfzgN0JNjvYnMjmBLsDrHaw2Oh2F8PioFkcqSbzgwajPzZS3T/W0RPvSQzWJWI1Ewvcubd2Lf+edvGHR878gr/0pm72hmPuWnh8oSMx3Do41BSPh7ra8yNeda3/gDjrceFjUhtfos23BGW5qoNc01GW/pDEliW1HFc4c2XOPF1EZC1TktUGjYcv0uYJFDkZ+QcOZj/54FMPHBccXzy/dI9e9OKLDKcTlGpCY6KrTIRUj8V6gq/BbCWNoyG4GoKjQWwVYqkQW4XYKkwBs42f7Qj9X1CkBJYS2Cpgq4CjBg5laxrE02yv5ZJGlCzedNsoMiGx8Q6KhFT7pAEKeIHq71L09+u6DYoo80nCw1cAn0r5FECBJFKCSIkK1CBQIbEWS/RYZsBKM2jNYLNDwAOlfmgqwd3VjMGmnZNdDyz0PbDQd/9C3865bvpMG22qNWW6PX22M32uK22hB811wFIXnOmF071wuged6iHO9OFTPfhkNyx0oLl22mI3caKLfqKbmO/Ei+2pM22iwfbmkahl5vaDy9/h1d8JFl4d7ItVj8bSuipQVynqqKG31+OWUqgLQ3kEFYch7IcACT4fJv3Y7cNOL7ZTu2fUv/7tBIsbLO7tFCGrF9l8yObDNj+y+sDiA4sfLH4w+8FCboKE7Vsehe1bCG1md1SyhxwB7EiWhcmOy+ZGNg9YXMjqBptzI3N3gs0FVgdYXdjuQSYHtrnAYSdc1lSX4363+/FI0d6SQlFLXffgaN3IEv/Ea/ev/CP94r/SLvzzfcu/euzcL/ed/FI//bx78nLd8FxfNNoxNtIxPNo31Bes02m9fINHYAzwlR6m0HrMXSG3RoTuErFYd0hlPW5055lIptqeVdXmEKiOiFSZChNPZhQ+ePD+44Ljl2+u3RtFM88+RzeYQaoCoQKEKiTQYJ4ac9SIqSSYasxUYaaKYKkxW52syjaw2Y7QJi2IpUoCk6+AfMXddV2+Aliq5C8mEdIAV4P5OsTXgUAPfB0SGkBo2GiEjEhkBJERhOZtIBmR2EhVdCDSI7EehBok0iYpSiZ7KsRXIZ4SuIoNyYGrAF7yFm2Kp0Q8JXDlwFMAT0ENu0CgBIEShCokUoNIDWINEmtwgRaJNbhAR0j0INOD0ghGG3jcUBLATaVp/Q203lpGvJGI1aJYLfRWQHcZxKogWgH9FdBRBL0VRE85fbQxbaGbfrI3dWWQOB/F5wfgXB9a7ofTPXCyC073EOf6GcsD6GQ3cbKXON2LznUTJ9qfnG6vH4mHRs4+depTvPrDodOflowsVY9Fd/TX4FgNdFdAVzlqL4LmQqgrwhURKAlDJAjhIPj84PFhtw+7SGz3IJsbUcuaVqquo7YBPNhGEnYfspLI6kXWJEjI6se2ALYG73KnTV9CNj9y+JHDj50B7AxQF8jhB7sPO/yEw4dtJLaThJ1ENjeyu8HqQnY3srmR0Y7MLsJBIpuLSt6xgwSHD9wBIP0QJFGYxEV+XBmB2lLcVr2zoczU0d6WiFWOzjqmntHNPKuffVZx4vahk++nrHy/99yv95354vjpd7gLL0nnn4tMnO+JRm1eJVt7PFu5j6XZnyV+lKxU5skel1iOmYIcufWYxpWltB6VGA9ZwwJPmdwSFlmCBWJDrsiQbwlpDrP3T564x4xu/JnrINGAUAl8BearEU+NuCrKfDBThZgqxFThbRQBSwUbLFF1Hd5mRHc50uZXW89wNMDZoIirAa4GeFrE14JABwID1f8kJTIhsRlEJooiLDYTBRYkMoHQCEIDFhux2Ej1SCDUgkiHkt2RGgRqEKiRQI0F6mTYQIG07QJxlcBVIp4K8VTAUyK+CgnUSKDeHAFT2ToSaUCoRmItJRBrUMFGOqcxg9kKQR/UFOKuqrR4031jHdBbBb2V0F7EGKx7cK43bayJPt7EGKpPj9VDRym0RKCnjDbRAnPtKctRvNwP5/vhXC8s98H5flgZgPP96EIMr0ThbC9aHsAXorDSi053py62lswMtwxNZS6+D6s/PnL2W9vs9brxgQPRRtxbBdFy6K9AneW4tYzWXE40lOKaElQRgZIQhALg9yPSD24SnF6wu5HdAzYqY3BjuxfZvJQpYTuJqLU0qxfZfFQIjm1+sPioW0rI5sN2P+VayO5DDh9ykMhBgsOLHCR2+pCDBLsHOUjsIAmHj4IW2d3gcCGnGxwOcDqx14+8PiB9RCBAD/gJtzslFMKFYVRaDJVheksFvbmc3loO7aXQVcmINe4YbNgXrfdODdaMR+vGButHEh2JodboQOHMWfHcC8eX3tp35uP0i79Gl/+Yvvxbzok32oaGWjtrPRUWTZCrcuUavGxbSBSq0bFUT6lIltyTK7YeNQbZSme21HrcUyZ3FEvISpXOxy1stCpdbC0pPP/MyXukaPUqCNSIrwaOAlhyoNJqqu7a5jCUiE2fudN5MFu9yckmZmjDphBLhTkaguqjOBoKHsTTIp4O8ZNxAvA0SYo2WRKZUIEZxCYQGZHIsiETEpmw2JzESbTVOwE1v6KicIEGBNsGUBuioEJ8FVAUUZ9QaPGVyaETNZsSbhv1bg58Czb2lRQGqpwjioNEcykxUJM61sIYa8GJeojV3jfT+dS5kfunOhhDdbvnOh450fvYTA/uLENdpfRYzcPLifTzUeJ8P7oUpV8dxuvDjBvjKTfGifVhWB1Eq4NodRBWBxmXh+iX47A2iM/HUk/3yEY7uuIx1sLbsPaXnSvfKRde6UwM2/s6noi10BI1qL8eehtRTx1qr0AtpbixBNUVQ2UYikMoEoSgH3w+8HjB7UVODzhc4PCAw4McHmT3JNefKaOwe8HmAas7Ob60+pLNkt1LCWxeZKdee0AiO0n9OeDwgNMLTu/WrcODnF7sIpHLA043uN3gdoHPg4IkDvsYJSF6RZAo9dGLXLuKXU/VFz9UTj7cUpreXJjSVQR9pdBfQcRq8HA9jNQTI42MkUZismnveNuReP3hvvInakhOVWlNYrBnsG8g2ls3OhmYOCdbeOXQ6c8eO/vl8enbRd11xfUOnvaYLSDQuXK0zmxPsURmzLAXSfnmDL41Q1/IF9uPmUM8X6lMYnjaVSQkK2Rye0a+/AmFKzdX9sTIbO89UnRpHThKxFKgfGqqowCWIpkBMO/obRBLhVlqzFSifDnKV2xSRHnOXRRtdU133XJ0wNUhnh7zDYinB56ewgYJjXdRhEQmVGCmQNpO0RZC1DMbpR0IkxRt9kjJ7mgDp01r2rzYjlaSog0XIgp0RIEuaUEURRIdyPQg04NcD0ojaM1gd+DiILSU4sE6xkw7mmrB062M2XYYrCJ6yxmD1bREzf0LXShenTJUhwcqYKACYhWpJ3seujm987kpfH0k5fYU/dYEcWMMXx8lro3Sro0S68PE1RG4kqBdTtAuxvBqDK/GaeejrOnu1pEB0cLLtIu/h7W/PHLmq+bEyfZoVDYX3zlSj4bqYLQBjzZAXw20l0JTIdQWQnUIKsKoNASRAIT84CfBS4KXBJfnjv/i7e5kIG53I/sWV8juoeI4aumOEuUtyWvqMOl2UTi5SHB6weEGlxt8fhQMQIDERSFUHEypLkmtieys9N5X6XyyyZ/RFmK1BBQdRYIm3+EaK3O04v7ecPpgOWOiFk02ErPtcKKDONVDLHTAfDuc7kk/3/346kDO2pj5yhS3PqTym/qH+/tj/QMD0Wh0yN8TP1hXZ+ooUZJsf71cV8hyFwksgXx3mdBE5hm9LLHhqNB0jG8+6q1VqtyZliDLHmLbQyyyTBisklhCLFtEUN5ud5bJzq3N3yNFF6+ifCXKVRB5SpynRPlyyJdDvhzlK1D+NjvKV6J8JWYqCKYC58sxU4lYKoKjoXG1VP2W9KW7UgeOBnO1sOFCmKdDPD0lzDegDX6wyIRFJiw2Y7E5Wc6JTSD+uxRZsNiy9Zhwq0FKgpTsjtQURdvtaGOUtCXqge2FHBZrkUizaUcgVOMCHSqgFmQ3XEhhALUJjFbkcRPlYWgphYFqPNuecm5g14XEfRfiKXMdEKuA/lLGWAPEymGwAiWqYKhm91LPngvx9JUo7fIgvj6Cnh2jPTdB3BrHN8fg+gi6MYqujcD6EFwdhmcS6JkhdCUB6wm8HqdfirMmB+pHYtaZtcfOfosv/sf95/5JNn+rfjRun+zbM9WJ57phqhaNVOJ4PSNWC50l0FQIDYVQHYSKIJQEoMiPw37w+8Hno1hCpA88JLiSAGCXF7u84HCD3YWcnu2MIYcXO0nCSRJOL+H0YocHHB7CRRIeP3L7wO0DFwluEnl9yOtDpA95feD2go+EcAAXhaE4jEoLadXFqQ1lKTWFDzQUHaxyZNXY86stnCLtAdlRlU8m9YjUVYbMsOhAeyD7ZOcDi/WpK+30lQG0koCLcdrlGF4fIG4O339z8Oi1gQfaHVmdriMOppyUifT5mdwDGpMkOtBT3lIkDbNVZLa9lOcq4xuKcswhjsp13FnGlVqfFukPOApFanee3Ef6DEcAACAASURBVJGp8ea4igRab6bOl6lwHlG5jloLmRr3cUeR0F0qdZXKb7x86d4omriwjvJkkCtFeTKUq8AUS3lKnKdCeUqUr4Q8BcpXYqaKSguo2IDgaO4o5Dga2O5CVMPDUQNXg/g6oCZLm7NUgW5jLqSnKKJAQmITUFmC2LSl5K1lU6jAggrMIDKC0JB8XkQRtRnrJSO7/0NFh7hKzFMh3ravtndEGwtHSKyFAi2S6JBMn2yH5AakMSO9GdmdtMIArongjgpavJGYbmWc6qGf6oGFdvqpHsbJHmK6mTbXjiab8HwHmm+jnepJv5S479rErlvTxNUhfGOIuDlMvzVBuzGBr43h6+Po2hi6Npb63Ax6ZgQ/MwrPJGA9DleH8VqUWInmzg1UjcY748MF86/ApX/HF//y5LkvG4cm24aij020E4vttBPteLKZPtmcPtFMH65D0UrUVwntJdBQCNUhVBGC0iAUhyDkx6EADvpRwAd+H5A+5CGxm0RuH/b4kYvEThI7ScLlQy4SXCR4/Rv25UYuD3J7sNsDbg94vODzg88PPh/y+XDAj4I+FPKjwgBEAqgkjCojqKkUNZeh5nJ6SzW9sWJHQ/HeGt+Rcou0xpxlY3JsHIWroEDPcgSUUlO+PijKNR7NKlPbn4kLnhs++PzwQ8+PPvT89KMvzD3x8sLBt04+9fqM+KMzhZ9dKRivOewVH1Zl5KmPS825fPmh/IJ9jrDM5Ofbi/kK22FnMcdVyrMXs7XeTHOY6SoTSKyHqLfh6kiWyPg0X3dA4cgwBfKMgVx7hKNxZ1rDHFOAbY8IDD6m2pl76fq99kUXnoFcKUUR5MhRrgLlKlCuCuepUZ4K8hSUUL4S8hX47/VF+K7KbTN828wPuBrgbWhjrgp8LfB02ylKAkPhITTAJlQiYxIhkXkLs03YRBtpxCZFgv+Wom0huGqToqQ1bfOfpCiKxBoQa0Ci3SrnNCYwmMHhpJeGaQ0l6bGmnROdMFSLppvpJ7vpp3tTlgdSz0fTL8Z3Xx5OWR5IWYkS5wcYqwl8IYZWB/GVRPrtKXRtGF0fot8cI9aH4fIgrMXRM0O0q6O0qyOwFofVGFwehMsx4upYynqc9kwi/fIAc6qnYXhINf08WvsBLv/rA+d/ERxfbkmMPzhUT19sxEttKSd7iKlGPF5Pn2qmjzfheC3ur0Zd5ai5BOqLoDoMlUVQEsbFYVpxIYQDEPJDwI/9AZovgH1+7A8A6QPSRzkV8vmTtyS5ceED0od8fkwpEEAhPwr5cThAFAVQSRAqglAbQa0VRHctMdhADDUxRppp/bWp3XU7msvvK/ceqrA97RHyXFy2ISdPniHU5ueKDlt88mzRfqEhQ2DJEhdKmNUa3mik8be3I//4ouPrW/Yvb/p++bz1s7X6372gfaav/MY4s1B1X9aDj+c9IrVxDH6xwpbLUuyX27JUjmx/lUzjzJCZD1oLmXpfls6XzdU+bi/mFbfo2aon5fbjzhKJ1ptn8LO0ZK45xFI5j6tdmTpvjjnI0rhzTAE2WSEratQvnB2+R4pWtlGULYMcOeTIUa4S5aogVwm58u0UJWO6O1OHO/JrKj/YiBCSLG3MgiCZxW2CdCdFW1QY7oBEbAKqnBNbkNiMRCYkpozLBELdFkWb+0EbFCULtk1yBNs6JZ4K81RbAcP2vuhvKSrQUkchqMU5pDODyQouFxT5icYSWn91ymgLbaqVmG2DuVZYaIdTXXC6G5Z74UI/XBigrQ7ChQG40A8X++FSFNYTsJ7A14Zpt0bhmRhaG4RLUXx5kFiLp1wdwWtxuByDtcGUtWHa6ii6MUdbH0HXRxhXYxkL3TUT/aHJs0+e+Rwu/yl95Z+Vc7fqR+P7p9rTzseIU30p52LEUhfMN6DZRjRZDyPVaLQO4nXQUwGtpdBUBo1lUFuMq4uIimKiNIJLClFRCAqDOBTCgSAOBiEUhGBgS34/8gfATxIBPw76UTiECsMoUoiLI7g4jEsjuDyCqiK4rgg3laD2Uuguh2g1jDXCVBta7MGLXSknulGsGjeFwWd8ImjmFBkKgrIc+WGxiSky5osMzGzxYaGeyVNnZvD3slVP56gPZOoPPak/KO11n/7+7dh3Lwz+9uXEr14c++bZn/zvz/fbMvOd7KfYj+3ei57Oe+TRozsfy0zXB8Viy3G1K09sOKy0H1fbM/SeTKXjqNaTKTIdtBXxtGSOyp0lMj4tNh2VWDK0XiZXs1/uOGYMMDXuHKUjs8B0WE/my21H7RGerZBrK+SuXl+8R4rOX4EcCeRIIFcKWVKKIshRQI4SchQURVRd97dDoW2zVBXVBW0uNCCOBnG1W77E0yK+bqucS7Kk34wT0GbALaT8x4TEZgoVJDZT8yKqccJiMxabsNiIRIZtA1kDEhlQkiLtdoq2ZwnbKzq0EdMhvooQarZyuW0UgYg6ubQRzVEg6S3Y5qCHfLSKQtxcRhuooQ03ookmPNtGLHbiU914uR9fjMKlAViNMq6PMq6NEOtDtPVhYn2IcWMMXx3CV4fQegIuR9HaIFqLw4V+fClKuxyjrw2mrA+htRjt2hDj+hjt6gTt2jSsDcLaALrUm74y4J6Jl4ydOrr4AVr9t9SVf+EtvVQ/Oq5dGHryZGz3UgdjturhK30Pnm15YKl+z1Ljjvm6lBNNxGwTDNdBfw29r47WVYVayommMnpDOVFbhqpKoCIC5REoKUThIIQDUBiESBCKghAJQjgAoQARDqIQSRQGcNiPioO4vAhVFUFtMTQUQ3MZtJdBdwXEatBoHZpqgrkWWGxDZ7vR+X5YHSQuDaZcGKTNtUJrcFeRRVTtF9nFlpBC7ytgqjIMQRlLmyWysIWGPKmZxVNmSA05SmeO1s/MVDzB8+Z/8r+++slfP3rhhw/e/OvHt7563tFqEZMsuYslNeaEKkzZgn2H2Y/668zeagNPf1RkOKp1MwtMh01kvi3I1nlzJOan9b58lTvTUSI0BTlSa4aOZGk8+QL90+YQV2x6WmI+aiBZMutxZ3GBypll8OW7SoRKR4balXn+yuy9UrSWRGiTomwZZG9QtNEUJZOGOyO7Oyq6v6WIc0dRh3ha4G8r5/ha4OuT0RxfD3x9ctgq0IPQAKKNkavQAEIDEm3FCSA0ItHmHp1hw4UMSGTY1ndp0d9QdEeusEHRVlK3YUTJgGHTjqiDgJINO1IYwGAl3O6U4jBRE8FtZaivCifqUhe6aEudaKkTTnWkrCVoV+LoyiDt+jD9xgjt2nDK9VH61WG0GoW1GFyOostR+vUR+rURWIuhZxJ4bRBfisFKL+1yLPXaMHE1zrg1Qrs1RNxI0K8N47U+xuVe2toAXB00Lww3JabN09efPvXpjpV/Yi++0TA8XTOUONgezltu4a62Zp+pyVksPzJRmHey+vBC1aPzVY+caSPGqyFehQZroLcc91fhnipoK4emcmgow3VlqKYEVRfj0kJUEoayQlQRQRURKC/EJWGiKEQvDeOKAK4Mooogro7g+hLUXALtpdBfhYfqYLKBNteSfrrrvov9D63HH7018vCzo3tujd13a2z3S7Ppz0/vuj2145kEY7wmrdyUGdIrSaXGwdd6hYaQjKvLYquPs1XHFQ6+wsbVOoUyY16B6bi9SGwI8Fi6w9ffu/zb//3rX/znt5XR4hzFoSzVgQJPPs+UoXRxjAGJwsEVm/PYmqN5ioP5sqfktlyO8imZ5bjFz1bbj8ttx6xhnth0RGbLcJaKRcbDMlumxsNUOnMUjmwdyVS7c9SuXJUjR2I6prBlqV3Z5iCnwHTIVSK0FXKX12b+n7woVwo5kmRFly2DbEWyostTUOkc5N29iLB5fRdFd23ZIa4WcbXJBXBecscHiwxIqN/0IqqoAxG1O7e13YPFm3vcxs3FBbhrlU5oBIEu+bsCHQh0SKBDAh3ma/+2ltuMubdTlLSpbWOiJEUb6QLlRUhuAKWJSufA46aXFTKaymjdlaivEuI1eLaFONWZemEALffgSwPEWgytRVNujOCr8ZQbo4yrI3Apii4PoLUB+no85fowXBrY/eLcrpfmd7w8T781Tlwbpq3H4UoM1mNwNQY3BvGtOLo2gK5F4XJ32uW+9Csx4npMfTrWFo92DY74Js89eebLIyc/Kxlb6oslimfbTbMl4i6TvMtCzhXbRn3qXpu421owVfJUInjwVPP9S0302To8XQ+j1XisAQaqUF8ttFcSrRVEYzGuL8J1EaK+BNcWo6pCVFlIq4ng8gCjtiilvgS3FNE7y2kd5bizEvdVE4k6PNmAFlsY57vuvxY/8PKs4our3n/8SeWf36v487tFf3zL/buf6r97QfDNs9xvbh375NLR989n/mQBV+j3OATCkJpvZudKn+ZpMvMlh0W6HKb0sN4jNpASmZWTJz+SKdwnteSZC6UqUvDtD59+8O3rpS3+g6y9bH3WQcHeXN2xfdxHnmQ+nFFwgK3LFlnyWcojTMXhxzLSnUVKZ5GMrzkkNR62+NkqZ7bSnik0PC2xHFM6sw1+jsh41BTgC/SHFY5sV6lU6cw2+jnmAK/AeFRsOCK3ZaicWeYgW2Q4aPQzL107cY8UUX0RVdT9N33R9oqOCri37yvgO6Pt5EGJDaLQRpuEeFpMedHGvun2GRESGpNobX2rxyIDJRAYNio6493bqCL9ndGfDvN1iKdFPM1mBLcZM2zWdRRFaMOItlO0yRK17IOleiTRgUxPKE1YbQG9FUw2IL0pNaUprZXQWYb6KvFQHZ5pSV3uS1nuo1/oxxf60q6PpFwbItbj+JlBYj1BXB1C64NoPQZX+mnX4ztfnrnvp4t73jhNuz2Fnp+kvTTDeHkGPTcGV+NwawhuJeDZIXh+FJ6Np7w0jp+Lp18b3HVzCN8afHylVzXTUzvc1zIyLZh98/7zv5XMP9s+MtyV6CjrC3Adh+uGQ74mebhZpXQdc1ZJbC16XSLImiw6cKJy32p7yqmm9JVuWGyB+TY03ozjDbS+aqKrnNZVDp2l0FoE9SGoC9Mbi1NbylLbytO6quhdFURfBT1Wi+J1tOk2mG2jXYjC+bb024ldLw8fe3vJ96c3G//945Y/vDX45w9if3w3/uMnif/xZfS/vu78/76u+MtHwT++6/mXn/m++wn53mUw5O6WZ+yXZlgiBnep2RBUWSKaPMUxvilfG5DxLGyxU6APyA0RFduc073Q+tv/+GZ2ZeQY58CeI7v2sh6WOHk8Y16W7EieJitPlfkU+4m9WXvkdt6jR3bsfILBUR7hqQ4Hq/VZ/Ac1jhypOcPk5zqKC9iq/Wp3Hlmp1HpZRY1WHckWGo64y2RSa4bYeMQRETsiYoUty0CyZdZj4TqN2pXtKZOcujBxrxRt9EUURdmyTYpQbtKFIE8BufK/XWXYao3uHK0ms28KKpYK2KotijajBYEOi4x3grTFw+Y1xVKy6hMYkNCw+SES6pFwm7NtUJQ0Pa76jiD771V0/yeKxNrkyhzlRTI9oTQhjRmMNrA5wOdF5WHcVEL0VBDRatpwHYzXEQtt6EQbnGyHMx34Yj+6PICuxIj1OHFtGN8cwTeH4UYMPxunvTiGnx8jXhinvTLHeO0E8dMT8MosenWWeH2B9voC/bV5+utztJ/O4Ncm4ZUh9MoI/sk4/YVJuJlAz0XTn+15eL1Fs9zZODwlm35j98rvHj/7ecnIXF9fb2G5Odwk0/gOMzV7nGVMa2GWzLC3rFVrqpLy6pX7GxX8yy17V7t3XmjfsdaPlrtgqQPmWtFUE56sZ8w1w1QTfao1fbSZ1l1Bby9DrUW0ngpoi0B/OQzXofkOvBKj35ikPT9Nf3l69xuzD705zf7FlcLv36j/4Z3eHz8c+fMHo//ys/nvP1z44eOZ7z+Z+fOn8//2+fR/fjX5X98l/uOr+F8/j/7r+31fvyzpL2Vw9u1TZspKDNyQIt9XsJPz6CPi/fukTz8hOHBQfPhpzbGjlkxNg/7sW2edjVaJk2cKqR7L2vNAxk6OLm/P4Z1P8586yNnP0bF3P7UzW3yMp8rla3IkJla+5JBIl2kgeTJjhi3IdxVLzAGexpNvDvF1JFtkPGYrlIgMGVz10wL9YZZyn8aTW2A+4i2XCnQH5LaMAtNhvZelceVJTMesIcHFq//P6UKOhCrnUK4iSdFG0p1sjTY3Srcl3VvpwgZIiK0mNvd9Ng2K6pE46uSyTzKs25oXgcCwvdjbpIL6hBCbkdC4ebthUBrgq7en54ivw0lpMV+L+dvmrdQe3d0UbSv27jQiqpzDBToo0GKpHskNINODygQmO3J5aJEQriiktZTS+6qgpxRiVWi0jj7XyjjZRZzuop3vxRf6iMvRtJujtKsJ4sYwujWMbo/iF0bwy2PolXHi9Vl4fQ5eX8CvL6a8fSbt/fP4Zydp75xK++Ac/tkJxtsnU95eYryxkPbWSeKNOfz6AnrjBP1nCztfH33ylXjes32yodK+aF/52MnHznz18Pkv3RPn2hKJyq6goSjfVSNSFma6GgX+tgKx9bFAJa+wUSH0ZSmaleTl1syLHfue6d2zHku/OUq7msBrMWK1H1/soa8NoJXetEuxPcuD0FcGzUHUEWGM1O0+3XfghcU9P1lKf/XkjndXUj+4kP7hyiP/cCn72xuK3zxX9Nd3W//4dss/vdb7+zcnfvxg/scPTvzp/XP/+vHF7z+79OOXF//y6bk/f3r2379a+vHnC3/+YvKHTyb/9MHcb99JvLHuG22WNJG6gbLatdHa1UTTxSF3T0lhT0XdUPOln9+e/3Ttwrc3Lv7D2hMFe8Vu/jHRPomdc4i3d/ehlCfzH85UHDsiPrw3+7Enc57gKPNNXrVQw5Qa2WJDntrBNfoEeg/LEuCZ/FxnUQFZqdR4mFJrpt7HzRY/bgmJ5bZcrZeVJ3tcRzL1vnyJ+bDRz1LYj2s9uRpXntadr3bmSkwZpy5M3SNFy1dQtgznyNFmU5SM6eQb1Z2CyFcRLHUyY6B8KUcGuXJq45sSylcipgpv5A1bHnVH6qBKjmJ52k2cNtxGd9f5oiRIfO3mRdJttiDUAV9LWRzm6xBPQ51TQjz15prp39VmRrcpql8ihBp058gVF+igQI2kWpBqQKFDejOyOWgBf0pZEa26mNFaQXRW4L5qWqIBhuuJqVbaXDuaayZOd8BCI+18d/r60I5bYztfmqLfHkl9aSL91Tni1Vl4bR6/fTLlw3PEu6eINxZoby/R3z2d9g8rKZ+cp390Lv3j82kfnNv90cp9HyzvfP9s6icX0r9ZT/t6dd/Pl4+8MnjobMnxIau1J9gTHWgZ6dcMNIVODtoa7M4yhS3Md5cXsDT7FI6jxkAOWSVWOI9KbYdtZTyySaGv4AQSNlavIWe5KvvVuft/djbt1ROpL4yl3h5OfW5010szxE+md79x6oEXTqad7XtobRLPtKHF5n2vnWRcHNjxyvzjn6zv+/zm45+vZ39zW/uHd4P//knr//y8+68fR//wduyf353488dT33904scPz/zzuyvvvXHps9eu//Wb5/702coXb17+8rW1L1+/8Nkby5+/cfLLV869/2rr0GBXfKAtHmsejV9797WWsb6Wkb7WoXh7ItEzONA4PLj04RuJa+fahzo6hjq0bsUh1kN5moNM9UGNlycy5+gDkiOCfbueSlO4Cg6z9/PVeY6wji07miPaZ/SJi5vsYlOGOSQw+DlS6zFrmKdx5+fL9gdrDAp7ntBwREeyWcr9tojYHOKbAlwTyVZYM9XOXLUz1+DnaL15ZJVcYj12bu1eM7rlKyhbhrJlkCWlfibruu3KkaNcBeTKIVe+GTZstkxbId7GiJbacsB3nuSjtoGSJ2QpkHjbfImC6q7J0t8ZMWm3nqF4421GF+ot/TcrP3dTtK2iw4JtSXfyjUJqEGmggHrpjwaUemS00t0eRihIFIVxRSGqK4KmYlpvFW2wnhhppE21pix07loeuP9S7MGrww/dGLvv+his9tNuDcPVAdrtMfT8RMobi8Q7p/F7p+CdJcaHZ/E7S/idk+mfX8Ifnob3ltK/XoO3T8DLE/DaXNpHy7u+XCM+v7TzNzd2/nxF94fbu3qNhS8M7PUecrUZZdY8U4nY0aLQVbKOq+97io29ZSKDl+kplRVWKzxFgvY4KTYe9FRKxPYjPPM+fVGuvZ5Ljuklo07V86P0q72PvjzPvL3AWh9n31rMu3ly7+uLO9+9KHrzumc+4Xz1cs5ntx547+zOF8cy18cCc8MlM0PBmX77qUT06/c6fv9J3X9+Ev2fX4z/8MXlP/7i3K8/Wf2ndy/84/vX/vxt0VRvR3ygZWhg5aWbHYO9nYnB7vhQdyzRmxjsTvR1xPs7+voHYsN1Y1Md8Xj/YLS3t79zIF4yMeOcXndOXemMTQwMxdvjifZotC8+0BPr6xvqyZccIUvVMns+X39UbM4UmXM0vgKpncfV5Rj8Upb8qMrOkxhzTH6RJSjylKmYyv0i01FbRKRyZjmLRWpXXp7sCVepLFCjVThyPOUKhSNH7+PoSLbKmat1MxW2bHOQ562QFZiPCA2HTGGu1H78zOq9ZnTLVyBLuqW/RWgDJIqirbBho9hD+cpNp0oOZzfms4jKwTeqvuRaHWVKmwsNXM0dR1y3o7LtAPmdEfmWtlO0efg8CQxHQe1ub5MCNtO5DQvCQjUSUi/B20i3qZhORG0tqEGhA5We0FuQ1UH3+ujBAIT9yVF9XQS1lqCuchSrRaONMN4IE/VoqoFYaIbFZjjdASvdcGWA9sIk8fwE3B5Peesk7b0zKR8vM/5hOf3zC8R7J2kfLaP3z+AvLqIvLzK+WcP/sLzzi9X7Pl994Mtn9nx3E3+2/PCv13N/8wz580umhQpJo8w/YHHUFhhLWFzzkxLXQU04o3+p2F7BdZTyA+Uyb1joCvDNZD5L8oinWOgsEYYbNALTQUM431nNd7WLOcXMp4vl9vlYaD4emYqWTSdKxuNlE8Ph+VHv2dmS9XPNiXjV2IhjZTHy6Sst371VvBDvTkRbEpN9iaH2gWjzcKJ+fqz54lL7hROJcydbhodahgY6h7vaEl3R6Yn2aKwnFosmEv3Rnv54f8vwnGr2payld3JPvZu99Fb20vs5J1/LWnz7yOn3c06+nb/0dvb8mzlL7xw6/eGjp3+579SX0oUXbTPng5PLjpmbuonrJeOnuob7OIrcQJmJp80QGI4xlftF5ky29liBLd8QKtCR/MPsPSz5AZ2XbfBxxJZjOh+brFbqAyytNy9QrZQYD+vIfIklg687ZAkL8uVPWsJCjZstMWdyVIfULma2eK+tUKR25zpKBDLbUV+VTOdjyuxZpy9N3ytFayhLgrKlkCWBLAlkSyFHCjmypLK3FhogVw65ijt2gjauNxFKiqmkDibdfe5o+64qRwPUZJarAZ6GiqeTS3eUX21WfTwt9TkS6LBQTz2GqK+4mq0/h6PaooiChK1IFmycO+s3zjaueHe+smszoBNrcYEOSXQg14LKAFojzWTDdhfh9gLpBb8XQiSmQKoOQmMh6q2ijzSlTLcTUy0w2UBfaktb6d91fXTncxO0Z8fSXl1If32R8foiemUGfnaC+PAs/ugM/bPzxCfL9E8vpX69jn5+CX+7lvLLKylfXHjoV9cf//Wtvd9c2/erm1nfv8L+3Q3+2zPCueI8fx7PdZRsVhhLObn6J+0VYoM3L1SvPibZo/blOMtE7ghfLHuiot5cUW+saNRXNOmU1iP+Srm9SFDaZvKUy+r7SskqW7A+1DMYGxjoHYgN9EdjsWh/bzTaHxvsG+htGh/sjkU7Bydrh8crJgYrx2O90Xjd8Jxw/uWCuVfkCy/YZlcj42eKx1YiY8ul46dDk6fdk2v2yWcKx1fLR5Yjk6umqSuuqdWiidPBidMFCz/dee47fOV7WP0TrP0bXPorrP0JXfoRX/wRX/oLrP4F1n6E1e/RpT/D6r8RF/+0e+WXe8/+nDf/qmD6J8zFd3kzt/bqtMagsWWwsrrPx1Yf8Faq2ZpDTM1BruGIyJqpdOUVmI9xlE8Z/Cx9IF/lzZE6MniGA1L7MU+5VG7LMJFMpeO4IcAU6A8VmI8qnTn58icl5iyR4bhAd0zpYOpIrtqdK7EeMYeZGs9xayFHT+YXmI6dv3KvSffyGsoqQFkSlFWAsiWQVQDZEsgugBwJZEtQ9jZ3ypFBrhzyNpS7TXmKu5Qs85jK7QUedYwiefpo87gRlTpwNIirxbyktl6NwlEjnhbztMkjSVwNcDSIp8U8XZLArTmVattLURSIq0y+4CH5fi8l4qgwV4WoW+qtKZwNoniq5N7QxrvvkEiDCnQg1YFcR1EERgu2ubDTg7wkLRSgR4JE2A+FHij1QU0I2kpxrC5tojVlug0m6on5FjjRCud7Um+Opb40i1+cTn/zFPHqHHpjAb9zkvbRudQvLzG+vEj77EL611fhkxX0xUX0xYWULy/t/PnqY1+vH//t88x/ekHyr6+4/+s90dszwbemWY1yiT9H6cuUBY6Hu/RZ6r2qQL45wLWEBGpPPl9zUOfJd4b59S02MiItrdMbnNl17WZ7kB0ol1mD3KIGXe9YXV8sPhDrHujv6RgcCU2cDY+frx1arBmZLx9bKhk7UT02Wzo6Fxk/rR+/rpt/wTh72Tr7jHXyJn/htZSVP6LV72HtXx5e+fLY0vuHTnzw9JlPDpx+96mz7z129puHzv5m/6mvMhY/PHj6o0fPfyqYf9E2eUkyezt9+Tt8+S/o4h/w2g/o4r8xVv8Cq3/CF3945Nxv9p/6OuPUx9mLbx86/Vnqxd/D5R9g7U/Epe8fO/ONbu7FwNSqdeaqdmo9K1goNgmYuuPZmv1Zsn3ZkicKrNks7SGB+RjfdFTrY8lsmQLtIb0/X2B5SmR/2lDI1oWYKm8WWSm3Rfi2ENcUZErtR8TmYG1k5AAAIABJREFUQ2LzER3JEpuO6bxcrYfHlB/UeflKR77YeERLZrvK+NYw0xzMtwQ5CmvW5eun752izAKUWQDHxRRIlCBbAjkSnCOltLklRC2AQ64s6Uu5CshToDxl8nrDslCeAm1ObPMpa1KibSn55puDticQ21cftlopjobg6e4a6W49SR3HYKmAnaQF2EpgyxFHgdlKgqPCbCVmKxFLQYm6vev1Q8BTJc9TCDTbMzqa3AhyHaj0oDEigwWMVjDbwe5EThf2eOgBHy3iQyV+oioMLaVEfy1jqJEx1kRMNKaf6t5xIbpjfTj11jh+dgK/OJv6xinaGyd2frxCvHuK+PAs/YuL6IsV2pdrxGertM8v7fx2fefXa/t/+9yx39xm/fYF6e9+Ivv1be+fX3f96orhRldemyLLc9hZJdKGcjLUDxrLmc5q5nHVTneloKhFK7UeM7mZFY0WlvRJm19k9nLV/3977xkVVdL1fdc5DYzj3DPjzOiYUESgc845J7rphibnJidBEVCSSDaigBkw5xwwKwZQUFHEHDBL6EQwO6PzPOv50Ig6c13vel3316n1X2edrj4dPtRv1a69d9XWY/kql8hk0ZSZeqUvRmHA6iPo2eVxuSWFaXPnpZZX+i7YOar2zui6O6SljcSljdTqc/TFDaJF9YLF+9yWN/60+qnjhgGwzgxtNIP1ZrCl86c1lp9X3xy17r5LzXW35S0ute2jVra511xxXXllZN31UWvvjlh7f1zt9cnLm7DLDyfPWZpdPM+raovH8mbX5e2TV7a6rbiAXHrFbeUFl7omj5qz2uod0QvWzSidVzArN2X+MlLVUdcVFybVtLgtvxSwaP2Mkvm5xUV5ZbOLimYXFc1EUcYj+S40LW4C5Vey2I2twfJ9CHS1hySAzNEguRqk3Jck8cNKg3B8A4qjd4vIUmujGDy9u97I8Iqg8XST+d5udOUElqeryICT+pHYnkiqbDJThRJ6EXRhHIUfKSXXRxWEC4xjyw0on3CmRIdd8837i+o2AQzPThHA8MCXIH26/wySPVHIjtNg9rcEJkmH7v+uL828Tyso+ykOX2VC2LfHfnmo0JDr/BNjX701FIn6aputFFDEn5gRA4rIfj+kLymCaHYz70sjUAboUth+2Oqn/a0IkSckVkESNaTQQCovWOMNaQ3AywD0vsDHAPkaEKFBjrFhjslGKC0KZMaCmbFgViKiPPW7ykyH5TMd1xXCm0vg3fOdDldDhyodjlc7nlkBTi/97tIauHUt4vomh5vbfrq35+e7u8d27PV4fJD0qF789Jj60dHg7rNRljPGrnrt6fnqJVH4cBxK9Tvfx803geM7hZdbFSb2GycMmiCPQMYXqMNTxQnpnnIdzjdS6EH71RDF53q6ivVuJP4vDOnokASeJoSYWRrI1roZi3LE1XsElXvH1rYPW//YYUMntLEbseHZ+FU3mUvPqRft9Fmylbvi2LjattF19ybW3Pq9tu331Tdc6tqFi0/oqvdoF+9NmFebV1yaWTQvpbQ6b3bZzKL5vpVb1FXbNUt2G+fVZBcWZxXPmj27OH92+ZTyyuTiFVml1Zkl5Rmlxdml5RklZdPnzM+cW5pdPCunpCSnqDC/MC+/JC+juCCrtGRGSeHM0tl5hbMKZxcEBmvj0oIiU4NE3lS5L8k3RuWM/VFqoBOFrkSxqyqUowpjc3RYgtBZ4kPCssYSBGPFvjiWlwfPB8XSu6siaYpQUkCKiKN15enclMFEhmoiX4+kKycxlJPJkgmeoWwcfxxfi9YEUlWBJG0oJSRJEJjA9YliSH0xEh/cmi3fStHqTQDLhXA8gOUOCscDOB6E50N4/pc4DZp5gxJ+5Xj4L4IGZ6fPOH3pHIe/3mr+HzOMvkx+/VvP37KQvpxwAEUEKCIEVQpTJBBZDFMkXwoiiz+j9ZUdKIWZcsCSfZ6O7NUrREogUUEyTyDTAoUXUHoBtQ5odZCPNyI4AI4KBnGhICkcSosGU40gwwjy4uHSZLBwKrQqF9TlIXbMhfdVwIcXw0cWO55eCp1aOuzSenBpLeLmdofbOxxubP7x5rZxd3bhOg4Inxz1fnrC2HVmSs+5aZbGxCd7pNszPecGSBMYsgiiKhgnD0Qx9c7iII/EXKU81CMoixeRIwqbyvGNpvqE0YzJSop0gjHTU+iDTMrV+cexpQZkbJYqKkPqZcQJotiihUvoSw9JF++XLTkgrt7HWNYwsaZt8sqLYQvWppWXp8/Nn1laNL10ru+iTcHzN00vWpw6b0Fa2fypZYumzKmYWrYgrXT+jJLyWcUl2cWlM+aU5ZTkzywvzCwrzywtzyydl1lallVaWHtg9+oje2eWleQWl84qKsopKZ+3ed3aswfXNRxYe/rompOHVp48VNewd+XxXc3We8vq6wS+vEVbFtXtWbV8c1VGfnLK1DB9GIevc/eJEUhD6P4pEqLMWRXIlnnTqBJ3gsCFLJ3sTP4paIqaopjM0aDZKrRQS1IFsvSRAobKnSSfqAiny0LJ4iCcMoIkD8WztC4iA0pnZIl9sd7RPLLU2Sda4BnKFHrjRN44bQhdHUQOShIGJgk8I8iaSJoyjGzM0qzZ+c3roq8o+owTjgfh+QA3KAgvAFgewPMHRfgv3jx73PYLtCCi3er77Bz/yiFB+byd9j/mRvwHwD4dLTT0MBjckysBFPtGXREgCyGqGKZIAEn0N8EUCYJq3/QuhgeRE9vnKPvsBDE/n1sCOHJIoLCDBEnUQKoBci9IpUdovB10PrC3AQ7wA2H+ICYYxIUiUoxwahRIiwBZ0XBhosPCdKdV+VBtHthcDHbNdTxS6dSw9LuzK+BTy5wuroMub0Lc3g3f3om4uXlY+4bxN3cIek55Pj0e0XUm3dIy7enpgt7zKXe3GfbmERNonklM3yT21HwvnyhyUpGX0ogLSmbponHeU8jaBBTXe2RACiU4ga3xJ+D5v0uC8Xxfd6pqbGAST2xwnzJLH5rGS5mtVsXxQ0rnTp1TkV1SkVG8IKtk4fSy+SnlFalli7JLS/JXVmVtrMmpWZFZVjattCyrtCxrQVls7by0TUtmbq1O3byk/H7zwq7WpT2Xqq4ey966qvZha23n1QWtR3K3rsjbuKzq6rEVj85v7Lm22XJzm6V91aX60q2r5m2o2fvg6uH+R4f6Hx3sf3jIdv94X8fh/kf7bLcPdl449qQRqyM6iyfRIlg0AyarKsmQKPUKYXkZWapgqiaUoY/nayLZKNEEgsSV4YllKDFu9FF44QScyNmd/ZskgMzRoNgqrCtxpFhH4ahxNLkHz5tAVbuyfZB0vSvbMNkzmiINwMoDCcbpnr7xApbGXeJP1EawvKN5DKUr29ONp3Vne07WR7F9E3j6OLY8ghyUqQzOUh1t2fvNFh2E5gxp0K77QvZVE4wTfMYJxwcY7tC8NLhSInyKLBEkEM6eEi4DeBnAywBBDogyQJACghSQZHZBFAVEkX12i/8nnD4fZ/d1ePcrN8bgOk0I2Tmx25wk0VC//SUgiSCyGEGV2hGyT0qALPq8UqJ9Ovd4KNH7UwQW4ikhvtKeTQdJNJBci1DrHLXeCJ0PZDCAAF8oNBBhDHaIC4eTI0CqEcqO/65kKjwvHVqSDeoKwMZCxP754MB8cLjCqaUWaq4Dlzc43dqDuL0XcXfvb8+PjX9Qj39wQPzwoN+zY5EPDmd0nirsOVdqPltuOcmvNDLSeIkLguShSGM6XxOOSchXC3wnByXy43M00TOVEZlihufvifnqqOkSpmy0dyRN4DM5s8ygj8QFJ7EC4qj6cDRLMSo1NyCvfEZBUWluaUHanOygotSE6qLkquIpVSVpVSXxy0rSmnZm3js1q6tljvny1NY9CSc2ZF2uj7+4q9TSmvOgIf9pU/GLa+GXdpQPXCt52rzMdm2R9Wrx06a53c3V5ovVXS3Lba3VlgtLTBfreq9u6GvfZru223qzvvf+gRcPD799tqf33tF3j5s+Pj/Zd7vp5Z3Gl9cuvGzbdX27IoHvPVVG9XFXxTDwqnFk9USBL0YdTveO5blSf5IFUQV6PEXhjhY4u/HGsrUkTYQEJ5zsQvkNyxtNlU0kCsfSZR4MGYavoagCBGwlQezD0EdJPCM4ZIUzRTXWN4lDV47VhJIMcRyyajxd64oRjTEkCGTBpAnU7xXhVK8Ydli6gq2bpImiBkwVaVO5iw4WrTpf1fL4G2vp2SmCMVz79Z8UDYE0NC8BLO/reUnwd584TgLw0kFs8BJAlAKizC6ILAdkOSDLIbIcfB13AmTZf9OQQfhPZ+BnVIbWbEPbpb6gCCKJILIYJouhrwGDPi2lBhGiiu2ZQdDnohWyz6FYoQqIVJBUDck1CLUO1uiBlxfw1sFB/oiwQER0CJQQDqZEgqx4p6LU7xfNHF4z23FdMVg/G+wqRxxeBI5VQudqvmvb7NC2FbRtg27t/q6jfkzXSdfHhxiPj6ieHPHrqI99dCTtwZGynvNL+lsXdzX416a7GJABM9U8n0k+0RRdBDEkmedjpIcmSgxRLLGPu28sU2JwD4hnR6SKRFoX7zCSzMfdL5oYly4KiqPpwjA+MTidkRg7w29GWUZOec70qjzd3Lj0k8vjj6yo7mqt6r66sPNSXsfJGc+bEh4cSzU1RT48lPKsYXrXWc3JVcbr+7ItF6c9OpXdfb6g9/K0hw35PRdmdbXMtV0t7mnJfdSQ/ehERV9rZd+lxabmyu5zKywXN7y4vtF2Y4v1xo6+O/tePDz4+vGRt0+Ovu7Y/vR80IKU+YeXxM6PP29tDMj1CcnTe6cI9AnsmBxPUQBKG8MMn64MmSozJAjIMmffWJHQm4AXTJAFsqkqlC5ehhe7I9kT2RqS2I8u0GO1EeyQZIUunCfS0VgKAoHnjmJMoIiQNBmKJncTGfAo/oiQaZKAZJ4mnKoMJ9N1bnjFeFkohW/A4ISjtUa2Mpwm9MP4xHO9YujiEIwmmbX/3uaSg7NSN6XuubLv2ylCcewIwRguhOZBaB6E4dvJgdBf4IQVQFgBwAoATggTRIMrJRwf4HjAnvTwOWgrBPhPG/7sLnKSeNCtRxiSPQYlGRRJAshSuyCSFCJJIeJnfQ772r+QKBnMpcCL/k4O4dP6jSj8O05fuBmhL808sghQxIOiigFFBGhiwJDA9oSGL1LsIL4SEiqBSAnESiBRwWovoNUCnRfs7wuH+MPGICguFEyJhDLj4PwkqCQVWpzltLbIYVOJw665DocrwallThfX/XB1+/D2XY43dsN39n5/f/+4J4dRjw/zHh/1fHAo7PHRuPuH8rsa5/Y0r7BeXtN1ofTMWlQglR/JEAURpH5o3yiWMUVWND/eJ5iRkK4Vad0MkXRFACYgjhOUwA2O58ZMlRuniANjmSnZmpQcr5Ap/LgCdUyxXjNFMm1ZZlB5fOzG/KQTiyqsp0t7GufarhZ0Xsx43JjxvDHx/tHE+0dmmM9nmBqnmc5MszTlDlzWNa4p6G3NfNAw23Ixq7Mxx3Ih/cnpWZZLhbbLs0zNU+8fyXh4rLj7TOnzUxVdjUstLavMl9b3Xt9ku7Wjv2PXq8e7BjoOvHhwaODO2Tf3z766lrE2a0pVTHx5IC8Ep08RRGZrDIkcrn4iTzdRZ6QGJAnIsrGKUJLGyNBEMBnKyZNpv9Dk7m7MMWwd0Z07ju1Fcmc6uzHHKYI4yiAakv2rKogq8SFNpvzGkGFcSWMm4EYSBW443iS+F0EeQPVPFHsZmXjJmMgZOsMUCT8Qx/CeLAshCrxRYh+czJ9kiOGLDGhlOFkahpfFUuIXhZQfnj3rSMGMQ3l7b9R/O0VIFkCxIRQboNgAxYFQHIDmQhgehOZBaC5A8wCKC9BcgOIBjABghQArhPCiL115gxHbQZD+May/khjgRdBnwAZPegAEESAJAenzBAIRRRBRCBGFkD1tj2BPk/0U/yWIgD1STBDYHwND7vhPbvovpsr/8meIwsEfHayzJAIUEUQRQVQxoA1WKBs8qo4lgzj2Qn0yiC8HQiUkUUEKDaz1gvR6yMcHCjSAUD8QFQSSI0B6NJybiCibiqia6bSu2GlzmdOOuY4HFg5vWTusddPw1i2OzRt+fXh0eMfBEfcPeDw+TOk4LO04FPD4eNSDo1MfnyztaZnf2by8+/Jmc/uajjOcqd6EUEbeumxDqqKwMrWsIjUkUhgSLZ41Nz4kQSLQIf0TBN4xbEMsJ3yaMixVFp+ri5mp8U0QhKar/KfLhXEUUSrHf15w2s7C4vZNZQ/3lncfmfFgX8WLtjnmK+XWtvyu5uyexoyuU6kdR7yPL5/7un3W68sxz44mdjXMenG57MVVn2MrZptbUh8em2m7kPTkZFrnmWndjek9jcmPj09/3pDXfabwWUOF6fzK3iu1tvY1fbfW2e6ss97ZMtCx9/WjfX23z77p2HrrUGJVkiZNEF+iSy3XGbMV0+YEiv09wqcJvaMpYVP4Uj+kxA9FU4xjaFw8Ixme4UxdJG8SZQSGOx7JGS/2Z2CELh5sZzTPBcWdgOSMUQbRUZyRdMUk3xghRezqQvyNJEB60Ma7kkbztBSuhuhGHxWWqpYHkrHisRxfXHCm2jBVqE9iBU0TKUNJXkaWb5xIFUpXGelkr4myOFrswuCqxoX5h/JzjhTMOFZw9OGpb6SodgNAMoAHHUKygAcTIFkAxQJIFkCyAZIDo7kQiguhOMAujADCCgGGDzB8gOEOucIHQcIKgD0NYmgE/00EAYQXfc2bCBDt84kQEPmAyANEHiDwAIEPCHwIL4AJAugr0/ELGOw9WN5XduaX+k9/4IvP8gFRYEcIoogARQTIwkGKKCJAEUFUEaCJAVUE7EU1WVKIM0gRJFBAIiWQKmG1Bmi9gJcXbPCGg31hYxCUFAGlRznkJ0PFU8CCdMd1xcN3zEdsnwNtLfntyrbhl7cOu7zV4cKmEfcO/nK3fsLdA8xHxzTdZ4M7zyR2Nc4wNc/qPl9hbasZuFX97NKOtw9qOlvWdp6L3TTbLZS24+begAxD3a7FIi/y0q1zlu2Yu+1s3cyqlOgC/6As7cLtRX7pam2yKHdtOtbbfYJ0HCWIwk3gzz5Yvur21rpn9ZteNE29sK6it2nWkyPVb9sX9l2u6Ltaar447/WVWX1NWd0NJZbzhvpK1MJk76Y6n/bNmtZ1Kc9O/jo7PObytlnW5kzb+cSuhuhnx41Pj6f2XzA+PxFwb39S1+nMnqYZTxtKu85X97cvNl2p6mlbZrm+duD+Btutfa87Gv98uuBE7Yw1OUIjnReIlIa4ifydA1M5WiNeH0vmeTurwzC6aHJomkgRiseJfkULfiUrxpNk4yW+pKAkpVe4AMUaJw1gUZSoyYyxY3G/4IUuLuSfUOyRWP7oyfSfQ1OUPlH84ASNO3WMB22cd4TcjTJG6sMkCCbJ/OmTyD/po/lcA0Yciid7jTXmyfSJZFGQhyyMpDQyWf6YwFzPwq1ZDebDS85Xzm9cMG1nRsHJksIz5ce/naL1MJoBoegINBvyYEBIJkAxweC8xAYott3rAKO58KB1xwX25ROODxOEdpBggnBw4H7F1afB/bdg7tCYHnQGcgCeA3BcgPvsZ7d/1h6nciCJITz/Uz8P4HiDaNkfHrpiOJ+d9UMu+6Ev/OR1tH/VIJl2kIiCQZDIQkASABIfkPmAzIcoAuiLYmHQp8PvYZ4c4slgkRySKoFSDWu8IJ0WYdAjAn0REYFwYgScHuWQk+BYno6onAFW5jhtLR+2twJsKXM4tnJ46/Zh7Tu/v7br56s7J905yHh4zNd0Xn//6NTe1ln9bXNeXi8xXajqu1Ztvrrudccyy9Vl1ta6F1cLru3IbKyJWJ+buDY3tDxm6+VdacuylOl6ebqWHsWlGFnECIYoTcGK5ZOjGCmbsyqaaxY01W56eLi+/8KRP69X3N6zoqdh3uMDMy5vzr22O/9O/bqPHZW9bQutrWWm8ym3d3seW5R8e/dc6/klfVfIVWlOWXr/q1uSexpQa3N0DTW5lubp5qbpAy2ebRu1N7eHdp8Men5McnWz9t7e0CfH4p6eyrZeKra1LRy4Xtl/o6KndVFPa23/jZ2vb1de3e9dEjNzXT49kOjM+TFwmig6W64OR8pCkf5TOKHpopgcdfBUkcpIIqlGy0Pxfil8eQjRK5qFEYxyZ4wwRImwnHFiH5o2QjSZMQrJGY8TTIrOMBhiRJ6hTKJoPF4wlqFylfoShHq8Oog9iTSKIcNgWBNkBpZQR/YM5mDYo6UGYmCSWODvQdOP8UmlBGawPOPxscXe9Tc3H3i4Y+PNdeXHS8tPli1rWzG3ccGC5kV5B2flHMg7cvvot1G0oG49jKRCHhQEhgmj6BCKDqHoMIoJo9kwho1AcxFoLozhwBiOA46HwHJhDAfCsiEcF8YJBtdOON6X4Sb7SxjPHxSWB2F5MJYHYbgAzQFYLoTnASwHwnFhPA/GsWEcE8YzISwLwnIROD6M5cEYPozhwxgBhOFDGIEDXgTjPv/K55/DcCAczw6PvfOfGnpsSDCeD+F4EIFrF7CLyLOTA8h8QOIPgWQvFjZUJgxiSQBbDPOkEE8KCWVArABKJazxhHVahEHvEGCAQv1AVABICh2Wnfg/5RnfV2V/V5P/3ebyYXsrhx9ePqJ5s9OFzd+17/yhfcekW/v5z87qnjeFPDubbLqY/LCBtaG4oKd5bn9bual1TtelOc9aqnvbl728Xtl7uazzVOGjI4stjXPu78+/sG76kerZZ1YvuLyt7OKG5ff3L7qxrfbhwXkt68qaVq+4t3fFs/1LOvanHly0uvv0ssdHVzxrWNN3aanpzJpXF1b3na/ta170vKHgxv6CWwent25f2HM+8nRN9Zurhc8b5vQ0LjS3VAy0zXx22m15unvdjDGVyfpz69JMTfFdp/3u72c3rlTf2hnYddw4cF79oF77+HDg8wZjZ+OU7pZc85VyW/tCy9Uq88XN727vfHdzT+/FisY1+CBqQLZBHc8TBuPDMuSqCKIhkU3XOKvCyWy9K0k1bhJrOFo6Eqf4nevrpomhxeZqRf5oXTRbFUxTBzNQzNFCPVEVzCbL3HD8iQThBF0kLyxV7RXB8YkW4AXjGEpXrpc7UThW5kdSBzEmkX7hqHFsFVYdxFX4MyhiV74WXbA4niD5NTidrTC6BWexcleFH7y7fuPlFaWHZ886OjunPr/oZHnZmfllZ+aXnZpXdrKs5FjJ0VvfSNH82rXAgwjcCZAHxRHDgNE0GE2D0XQEhgmjmQg0G0axYBQLRjNhLBOBYyFwLAc8ywHPgXBc+6D8BA8XxnMhHAdg2QgsG8awYQwbgWE74rgINNsBy3HAchAYNoxlw1gOjGHCGKYTnu2ApTtgqE5YmiOW7oimOuHoTlgmAk1zwDAcMEwEhonAshAYjgOO54DjO+D4CCzvkxdk0CMyBNI/9RU2X0AI4/kAz7ELInABngM+48QFRB4g8SGKAKIIYKoQ+lSjBdCE9mrkME8K+FJIKAMiOZDLgacaeGkgHx0caECEBzrGhTglR3yXHuOUGeuYn/jbqsLfd1c5bp8P76sc1rQBbt7wffvOke27GA9O+HS2hD4/Z3x8Kv7ByRnPz/mcqHVbkJR081BBz8U5vdcKuy4Udp2Pv7ijtKelzHwh/9mpmQ+O5D85Otd8dqH5bKXp3JRza2bf2Tvrxo6K58fyrmysszRmna0tatti3F++uq9lSeepqufHKx4fWvjwaMqp2qXmM/Me7clprVtqOlHZfWJJb1PmtW35HfW+BxaktW/Lf3gk7ty6gkfH6SuzRuQEMTcUf5/lj8j2d16eHvf0pP767nhrc4ztvO+jQ+O3zv61JgN/ahm+sUb+oF7/+ITfg+Nplit5lvbS7ssr+67Nu7m/+Fzd1B1FBXvKFx+rJvlg1HE8rGy0NoYuDyPIw0iiAKwzaRhVPlEVRveO47P0HsYZXi6MH3GikSyviZ5GijqC6mVkorkjVUF0HHeszJci8iG60X8liSchWaNIYmfPMIZfnAjHH6c3CmhyVw/WCEUgUW9k+cbwpb5ED/pIitjVL0Ym86Gy5Ei61MUQw/ZLYuviCfLIydok/K7LVdvbV9ScXzSnobTwZHHOwfy5jQvnN1UualladmJO8dHSmXuy6699s3dhLXDDA3cC8CBASKIDho5A02A0FUZRYRTdAc1ywDARGAYCwwBoCgJLR+BoMJYKY+kQlgthuTCOBzAsgP0kDBNgGA5Yup1GRwzTCcuCPagOKBoCSYVQNBhNh5A0BzTdAUVzRFIQ7sTvMZSfiPQfCbSfSOQf8PgfiaThOIIjEvMdljCMQP4OR/6eQIdRDASahUCz7VRDSCaMYiHQbIBkAgwHoFiDIGE4f9fXRNnvYTwfwnEgHAf6J0VDLNktuk/FwgaNOrYYsEUQTwp4EiCQApkcKJWQxhN4aYBOA/z0UJgvbAyAY4IcEsNAlC+I83MsSHaqnPHToZW/Nm9xPL/RqW3H8LZtzld3KZ81Bj9rjnx8Nv7J2aT7J2Z2nsvrOldguzTlwfHJSzIS7xzN7GwqsLZO7ziZ1dGQ++hs1oOGYsvFzAdHsx8dyX50JPfp8fxnJ4p7TmV37M+8uSNg/9yS+wdy2rbW9LZsfHu16Fb9yt6LZff3OWcoMprXTDm1Kufyuryrq2e01uXf3JLZvr6082D+o90FT/aUdR/N69hT8OBg2bOGcQUhhpMrQ1s2o5dnjS2Pn1yV7lqbHW9uZJ+pje+/FNp9mnN+zbhtRegDC37ZmE9tWat7fsr7WYP/o4bk7ouFthuLzNcW3m8wVKUFzQsv2J4bMyfCmTsyY2GsTzyPpXPx4P8YmCZ0Zv5AUjt7MH+bRPpZaiBrQjkM5eTQKUqJAcfVunI0E3WxdGkwlqF2UYVQxD54uR8Vwx6dmBP4m7uDJowrD6QvCKnxAAALk0lEQVROov7M16PQ3JHj8cM5GowhRogXjqHJx0h8kVI/rNSXgGaPxLJHqwMZvlEiF8KPFPH40FRpYoFOaUQHZ3LiSpQLd02bsztzzcXqFZeqy8/Mydw9o+BwcemJeYtallY0L1nWtqq4ofzInWPfRtHi1bU/YDx+wHj8RsL9jEP9iEH+gHJz4bEm8VnjWfRhSOQIIuknPOkXEvV3Bn2SmE/Se00WS4ZjcN+jcf+DJQ3Hkv+HyITcsMNQJCcP/HA0cTgG7+Tu/iuJ+CMaOYFFx8jEHiLeZD4bJRM5s+mjyKRRZNIIHGY0lTyJyx5PJVNUMryQx1BJSFIWTS1E8mksvYKk5LP0MrKncDyD8DMW6eiGcfAgwUgm8LB7PhgwigGjWMCDCaNZwIMBkAwIzQQoJkCzhgRj2IP3GDaE43yd5WQXD+DtzgwuIHIBiQdIPEASALIQUASAIgBUAWCIAHOwIDngSQBXDIvkQCCFxApYoYZUnkCjBTod7OsDggxQZCAwBiKSIh2zEhG5yQ6FadC86d9tmDP8eO13Z9Z837rN6dKm31o2Ua7v1T044ffgWMSTE9EPj0fePmi8VR9991D845Oxj09E3j2U8Phk+vPG7O6mvK5zRT0txT3nC7qbCk1NBd1nZnefntd/Ie/Z8aLOhpyHh1Kv74i5sO6nZLGDP25EqkyyaWbuowOLrecWPjlR1X1qzcvW1S8vlt3ZM79jb/GtLVmXahPOVE5vWxt7tjry9GLj2aopbWtzOnbNfnQg9+6B6nftUW1bx8yNdV+R+WNp9O9VqaMWT8mwXRSfqWWfWhHy9CTv+nbJ82O4yxtcjldTGteE9jQJWzfGmhqzzC3zrZe2vL6xx9xMCmPi9R7BWVqSxjVipp6pnSwyYKgKZ74fRuCP9UuSaCPZHszffYxSkTdVHczj6wh0ubtfjCR8iooum6AIJrD1kzyNFJxkJEPp4kL+ia5AMlWYUegfMHxnaSDdlfEbVuDM9MS6UkbieM5cjUfEVKnI29UrnESR/o7kjfBLFozCwiTJBIEXThVAE+g8dEaaNBitMuIC07neU2j5dTF7b9UtPl68rGVRxbkFmzo21FyrWdleW3drfdmpefObFi+5vOrI3ePfRtHW/dslQQpRgJxvELO0XLG/nKvnc715kgCJLFiuCNWI/dV4MZOi4FEULIKUSlYwODoJWc4jKfkTGAS0mEfyVLpwWBMYVKSQS1SISUoRUc5n6xUMlZCpFjBVfLqSSxQzsAIKWcpxZxFIMi5OxOLoFDQFnyCgE7hkLAPLlTIZYrJIKyDwKBg2gcAnkIQEHB9HljEwIsZ4JgMxGQUmEQCSCZBMgKRBKCqMYgAkHUYzAJIGkDQIRQdIOoRmDcluVcIYNoRhAyz7q/XSUK4ggQ8I/M8UkXmALAAUEaAIB6tWMkSDtco5YiCQAr4EIVYgxApYpgIKFVB7Aq0XpNcjAnxBmD8cH4ZIinDKSHCcneZUnvHDkllOq2Y77VgE1S9xPL0aalzndG4t5tZB/rV9mvZ9/vcOBXccjHxwOPTWvojb9RH3DgXc2hf64HDInXrdhU3Rd+pjr++Ju7Jj2s0DmfcOFXadmd19OvPBwbTbe5KvbUu+tiXlyqbY5rUZHfVJ7dum3tiRcWtH4InFMVdWR19dM+3q5oVPj89/fDTn2vaK58dzr2wsvbWj6Oa29OYVAXsKAvcXx56tjmlaEnN+2bTrG6e0rU25sjbo2GLh1tnJd/erT65wW509bE7UiOpUl9qZvi2bQq7vdlufO7oqFd1U4351I/vJYf69A4YnDT8uSdff2jPzdVth74V1b29mHV1CixOqUxTuwrHSYKpnLE8cSEJxf5tE/YHvi9XG8ji+OIEB78H4TaAjszR4mhzJ0xLFPjS6DCn2JpOFzjIDHscbyfNxIylG8wzuhniBQI+jSN1dKb8rggQ0NYYkd+fqSRMpIzF8V0UAF8ebwPF0l/mjp872FuonCQ0eZNVYQwqP4+eBEYzGccfqI7jqYFJYmjgyS+EZTfKKIyeU6OpOlK44Wb7gcMGy5oo5p0oXNM6tvb6q6tKS6tblS6+srLy4fM6phacenPk2ijbuWE2TowlCd7zAjaMiqgL5LCWWo8bzNQS62F2qp4o0NJEnQ6iiiTzJAhWeI8dKvJgcBVXoLWCoWGgegShlCP0UDDWP7y2hK1lEIYnApzDlHJaURROQsXQknolmy5gENh7HwrtRke50NJpFYCm5WBaeIiCTWFgmj8jg4KkcDFtMQVI88Cw8W0oj87EetElkMQnNI2LlQmcu1xFJBG4kgKIBJAUgyRCKApBUgKQBD6odpL9RZAcJgeXYKfpqpWQXgQ8RBYAogEifnXIwVQzTJDBdDNNFMFMCsSSAI4a4ElggQ4jkkFDmJFM7yNROSi1CrXXw0iF8fBx8fR1C/CFjEJwUAaUYHTLjnUqnO82fMWzpLHhlgdP2CsTeaqeTtYhTa365tJX56JTi9pHg+yciHh0Lvn8w7N7B0Fv7Qq7vDbm1P/hufUjHIcnZunHLp5M2F8kPVMRf3Zl6ddfU9t3p1/fkPT6W9/xExoP6aff2RrTUqfaUeNUvSL6zO+nWzqRrW0LPLvdrWBx0fimhJsmvfl7KmVVZlzbmXt+Rf31HwPbCmRdWq2qnxp9aFHlkjnRduueO3KRLNQkXVwWfWJh2bUPQiYXTbm2X7CmNv7s73XyWc7hy4obckTUZjEOLJ6/Mmrg4eUx1Gsg0cG/sdLuynvfsqLjjUFz/lejnjWkDrXmv2nIenYjcs5CUohyvmBSZH+hMHcHUoKlad4LMWRlCoypcJlB/oOuQSNEYhqeHB300W41zZ42lypAo1ji2GjcO86PMl04WTpD44L3CGSJ/FM/XXR5GxIlHs9QePC1hEnnUBNIonMiNrEC6MkaPwY2YQBrlQhzF8yJiuaNk/hjfWHpwCk8agPnRHdYlsgypQpYXejL114hUNVM5QRmMk4fiEgt1MXnK0x2bNzVVrG+urGteNO9EUfnJ4kXnF9RcW7myfdWyK6tqrq9e0FQ55+SCk3e/0dP99t0bs7XHLovNZOu1mK09FqvJYu0xW7ptvRarzWy1mi1Wk81mttpMFov9XZPVZjFbTSaLyWKzWGxWs9VitVnNVrPJYjJbzFabxWq1mC0mk7nHbDFZrBaT2WQym0wWU4/ZZLKY7U9arGbzp6vZbLJYzD2mnqEek7nHbDWbLGaT1WKyWjtN5s4eU6fJ/P8pyzfIbOk0WzvNlk+yfpblH7IOydZptXXa7Ort7O3t7O3t7Ovt7Ovr7O/rHOjrHOjvfPWi6/WLztcvOt+87Hr3uvPd684/3nT+8ab7wzvLxz9sH9/3ffyj76/3fR/tetf34V3fh3e9H9/3/fWH6e3Lntcvul/1m9++6P/wbuDDu4EP7/r/fDvw4d2Lv96/+Pj+xV/vBz4OdvZ9eGt7/8r2/lWv/frn655XfZbXA71vX1rfDLz66/2rv96/+vjuxZ9vXvz55uXHdy8+vLW+fWF50z/w4e2Lj2/Nr/v6/3zT98frgY/vBj6+G/jrj/6P783vXvW8fdnz7mXvx3e2P950Dti6XvV3DtisH9+bPry1/PXe+vH9wP/9YP3zbf9ffwz8nz9737/u6bf29Jp7bD29L2wmS4+tz2K2mbpNnRabydZnMVm6zTaTpddk7TWbrT1Wm7nL1Gm1mc1Wk8nS3WPutg6Ouh5br9naa7LLbO0xWbotNlOPubvH0m2y9Ngf7jZ1dZu6eszdJkuPxdZjsZlsfebefrOtz9xt7uwdsNj6LbZ+i9na0z9gs9h6rL0mi61n4FVv/0vb+w9v3vzx6vX7l6//ePnqj1cv37989cerNx9ev/nw5vWfr1//+ebl+1cv3796//GPb6Po3/Zv+7f9/2z/UvRv+7f9b9u/FP3b/m3/2/YvRf+2f9v/tv0/8ydvtnsjd1E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5" name="Slika 4"/>
          <p:cNvPicPr>
            <a:picLocks noChangeAspect="1"/>
          </p:cNvPicPr>
          <p:nvPr/>
        </p:nvPicPr>
        <p:blipFill>
          <a:blip r:embed="rId2"/>
          <a:stretch>
            <a:fillRect/>
          </a:stretch>
        </p:blipFill>
        <p:spPr>
          <a:xfrm>
            <a:off x="9178925" y="97671"/>
            <a:ext cx="2657475" cy="1533525"/>
          </a:xfrm>
          <a:prstGeom prst="rect">
            <a:avLst/>
          </a:prstGeom>
        </p:spPr>
      </p:pic>
      <p:sp>
        <p:nvSpPr>
          <p:cNvPr id="6" name="TekstniOkvir 5"/>
          <p:cNvSpPr txBox="1"/>
          <p:nvPr/>
        </p:nvSpPr>
        <p:spPr>
          <a:xfrm>
            <a:off x="698500" y="2441585"/>
            <a:ext cx="9334500" cy="954107"/>
          </a:xfrm>
          <a:prstGeom prst="rect">
            <a:avLst/>
          </a:prstGeom>
          <a:noFill/>
        </p:spPr>
        <p:txBody>
          <a:bodyPr wrap="square" rtlCol="0">
            <a:spAutoFit/>
          </a:bodyPr>
          <a:lstStyle/>
          <a:p>
            <a:r>
              <a:rPr lang="hr-HR" sz="2800" dirty="0"/>
              <a:t>Dabar Bruno je napravio plan. </a:t>
            </a:r>
            <a:endParaRPr lang="hr-HR" sz="2800" dirty="0" smtClean="0"/>
          </a:p>
          <a:p>
            <a:r>
              <a:rPr lang="hr-HR" sz="2800" dirty="0" smtClean="0"/>
              <a:t>Otoci </a:t>
            </a:r>
            <a:r>
              <a:rPr lang="hr-HR" sz="2800" dirty="0"/>
              <a:t>su predstavljeni točkama, a mostovi linijama.</a:t>
            </a:r>
          </a:p>
        </p:txBody>
      </p:sp>
      <p:pic>
        <p:nvPicPr>
          <p:cNvPr id="7" name="Slika 6"/>
          <p:cNvPicPr>
            <a:picLocks noChangeAspect="1"/>
          </p:cNvPicPr>
          <p:nvPr/>
        </p:nvPicPr>
        <p:blipFill>
          <a:blip r:embed="rId3"/>
          <a:stretch>
            <a:fillRect/>
          </a:stretch>
        </p:blipFill>
        <p:spPr>
          <a:xfrm>
            <a:off x="8499475" y="1741587"/>
            <a:ext cx="3067050" cy="2505075"/>
          </a:xfrm>
          <a:prstGeom prst="rect">
            <a:avLst/>
          </a:prstGeom>
        </p:spPr>
      </p:pic>
      <p:sp>
        <p:nvSpPr>
          <p:cNvPr id="8" name="TekstniOkvir 7"/>
          <p:cNvSpPr txBox="1"/>
          <p:nvPr/>
        </p:nvSpPr>
        <p:spPr>
          <a:xfrm>
            <a:off x="698499" y="3494117"/>
            <a:ext cx="8480425" cy="954107"/>
          </a:xfrm>
          <a:prstGeom prst="rect">
            <a:avLst/>
          </a:prstGeom>
          <a:noFill/>
        </p:spPr>
        <p:txBody>
          <a:bodyPr wrap="square" rtlCol="0">
            <a:spAutoFit/>
          </a:bodyPr>
          <a:lstStyle/>
          <a:p>
            <a:r>
              <a:rPr lang="hr-HR" sz="2800" dirty="0"/>
              <a:t>Drugi dabrovi žele da točke predstavljaju mostove, a linije otoke. Kako bi izgledao takav plan?</a:t>
            </a:r>
          </a:p>
        </p:txBody>
      </p:sp>
      <p:pic>
        <p:nvPicPr>
          <p:cNvPr id="9" name="Slika 8"/>
          <p:cNvPicPr>
            <a:picLocks noChangeAspect="1"/>
          </p:cNvPicPr>
          <p:nvPr/>
        </p:nvPicPr>
        <p:blipFill>
          <a:blip r:embed="rId4"/>
          <a:stretch>
            <a:fillRect/>
          </a:stretch>
        </p:blipFill>
        <p:spPr>
          <a:xfrm>
            <a:off x="1339850" y="4570452"/>
            <a:ext cx="8991600" cy="2019300"/>
          </a:xfrm>
          <a:prstGeom prst="rect">
            <a:avLst/>
          </a:prstGeom>
        </p:spPr>
      </p:pic>
    </p:spTree>
    <p:extLst>
      <p:ext uri="{BB962C8B-B14F-4D97-AF65-F5344CB8AC3E}">
        <p14:creationId xmlns:p14="http://schemas.microsoft.com/office/powerpoint/2010/main" val="3701880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3200" y="212725"/>
            <a:ext cx="10998200" cy="536575"/>
          </a:xfrm>
        </p:spPr>
        <p:txBody>
          <a:bodyPr>
            <a:normAutofit fontScale="90000"/>
          </a:bodyPr>
          <a:lstStyle/>
          <a:p>
            <a:r>
              <a:rPr lang="hr-HR" dirty="0"/>
              <a:t>Oznake </a:t>
            </a:r>
            <a:r>
              <a:rPr lang="hr-HR" dirty="0" smtClean="0"/>
              <a:t>država</a:t>
            </a:r>
            <a:endParaRPr lang="hr-HR" dirty="0"/>
          </a:p>
        </p:txBody>
      </p:sp>
      <p:sp>
        <p:nvSpPr>
          <p:cNvPr id="3" name="Rezervirano mjesto sadržaja 2"/>
          <p:cNvSpPr>
            <a:spLocks noGrp="1"/>
          </p:cNvSpPr>
          <p:nvPr>
            <p:ph idx="1"/>
          </p:nvPr>
        </p:nvSpPr>
        <p:spPr>
          <a:xfrm>
            <a:off x="444500" y="749300"/>
            <a:ext cx="10515600" cy="5842000"/>
          </a:xfrm>
        </p:spPr>
        <p:txBody>
          <a:bodyPr>
            <a:normAutofit/>
          </a:bodyPr>
          <a:lstStyle/>
          <a:p>
            <a:pPr marL="0" indent="0">
              <a:buNone/>
            </a:pPr>
            <a:r>
              <a:rPr lang="hr-HR" dirty="0"/>
              <a:t>Dabar Borna je razvio sustav kreiranja oznaka za države. Svaku oznaku čine 3 slova.</a:t>
            </a:r>
            <a:endParaRPr lang="hr-HR" dirty="0" smtClean="0"/>
          </a:p>
          <a:p>
            <a:pPr marL="0" indent="0">
              <a:buNone/>
            </a:pPr>
            <a:r>
              <a:rPr lang="hr-HR" dirty="0" smtClean="0"/>
              <a:t>U </a:t>
            </a:r>
            <a:r>
              <a:rPr lang="hr-HR" dirty="0"/>
              <a:t>engleskom nazivu države  (npr. LITHUANIA) promatra koja se slova najčešće pojavljuju i ona dolaze na prvo mjesto. Slova koja imaju jednaki broj ponavljanja, pojavljuju se onim redoslijedom kojim se pojavljuju i u samoj riječi</a:t>
            </a:r>
            <a:r>
              <a:rPr lang="hr-HR" dirty="0" smtClean="0"/>
              <a:t>.</a:t>
            </a:r>
          </a:p>
          <a:p>
            <a:pPr marL="0" indent="0">
              <a:buNone/>
            </a:pPr>
            <a:endParaRPr lang="hr-HR" dirty="0" smtClean="0"/>
          </a:p>
          <a:p>
            <a:pPr marL="0" indent="0">
              <a:buNone/>
            </a:pPr>
            <a:r>
              <a:rPr lang="hr-HR" dirty="0" smtClean="0"/>
              <a:t>Primjeri</a:t>
            </a:r>
            <a:r>
              <a:rPr lang="hr-HR" dirty="0"/>
              <a:t>:</a:t>
            </a:r>
          </a:p>
          <a:p>
            <a:pPr marL="514350" indent="-514350">
              <a:buFont typeface="+mj-lt"/>
              <a:buAutoNum type="alphaLcParenR"/>
            </a:pPr>
            <a:r>
              <a:rPr lang="hr-HR" dirty="0"/>
              <a:t>LITHUANIA -&gt; </a:t>
            </a:r>
            <a:r>
              <a:rPr lang="hr-HR" dirty="0" smtClean="0"/>
              <a:t>IAL</a:t>
            </a:r>
            <a:endParaRPr lang="hr-HR" dirty="0"/>
          </a:p>
          <a:p>
            <a:pPr marL="514350" indent="-514350">
              <a:buFont typeface="+mj-lt"/>
              <a:buAutoNum type="alphaLcParenR"/>
            </a:pPr>
            <a:r>
              <a:rPr lang="hr-HR" dirty="0"/>
              <a:t>FINLAND -&gt; NFI</a:t>
            </a:r>
          </a:p>
          <a:p>
            <a:pPr marL="514350" indent="-514350">
              <a:buFont typeface="+mj-lt"/>
              <a:buAutoNum type="alphaLcParenR"/>
            </a:pPr>
            <a:r>
              <a:rPr lang="hr-HR" dirty="0"/>
              <a:t>GERMANY -&gt; GER </a:t>
            </a:r>
          </a:p>
          <a:p>
            <a:pPr marL="514350" indent="-514350">
              <a:buFont typeface="+mj-lt"/>
              <a:buAutoNum type="alphaLcParenR"/>
            </a:pPr>
            <a:r>
              <a:rPr lang="hr-HR" dirty="0"/>
              <a:t>LATVIA -&gt; ALT</a:t>
            </a:r>
          </a:p>
          <a:p>
            <a:endParaRPr lang="hr-HR" dirty="0"/>
          </a:p>
        </p:txBody>
      </p:sp>
      <p:pic>
        <p:nvPicPr>
          <p:cNvPr id="4" name="Slika 3"/>
          <p:cNvPicPr>
            <a:picLocks noChangeAspect="1"/>
          </p:cNvPicPr>
          <p:nvPr/>
        </p:nvPicPr>
        <p:blipFill>
          <a:blip r:embed="rId2"/>
          <a:stretch>
            <a:fillRect/>
          </a:stretch>
        </p:blipFill>
        <p:spPr>
          <a:xfrm>
            <a:off x="10109200" y="2035175"/>
            <a:ext cx="1943100" cy="1724025"/>
          </a:xfrm>
          <a:prstGeom prst="rect">
            <a:avLst/>
          </a:prstGeom>
        </p:spPr>
      </p:pic>
      <p:sp>
        <p:nvSpPr>
          <p:cNvPr id="5" name="TekstniOkvir 4"/>
          <p:cNvSpPr txBox="1"/>
          <p:nvPr/>
        </p:nvSpPr>
        <p:spPr>
          <a:xfrm>
            <a:off x="4813300" y="3759200"/>
            <a:ext cx="7239000" cy="2954655"/>
          </a:xfrm>
          <a:prstGeom prst="rect">
            <a:avLst/>
          </a:prstGeom>
          <a:noFill/>
        </p:spPr>
        <p:txBody>
          <a:bodyPr wrap="square" rtlCol="0">
            <a:spAutoFit/>
          </a:bodyPr>
          <a:lstStyle/>
          <a:p>
            <a:r>
              <a:rPr lang="hr-HR" sz="2800" dirty="0"/>
              <a:t>Koja od navedenih država </a:t>
            </a:r>
            <a:r>
              <a:rPr lang="hr-HR" sz="2800" b="1" u="sng" dirty="0"/>
              <a:t>nema</a:t>
            </a:r>
            <a:r>
              <a:rPr lang="hr-HR" sz="2800" dirty="0"/>
              <a:t> oznaku </a:t>
            </a:r>
            <a:r>
              <a:rPr lang="hr-HR" sz="2800" b="1" dirty="0"/>
              <a:t>EAB</a:t>
            </a:r>
            <a:r>
              <a:rPr lang="hr-HR" sz="2800" dirty="0" smtClean="0"/>
              <a:t>?</a:t>
            </a:r>
          </a:p>
          <a:p>
            <a:endParaRPr lang="hr-HR" sz="2800" dirty="0"/>
          </a:p>
          <a:p>
            <a:pPr marL="514350" indent="-514350">
              <a:buFont typeface="+mj-lt"/>
              <a:buAutoNum type="alphaLcParenR"/>
            </a:pPr>
            <a:r>
              <a:rPr lang="hr-HR" sz="2800" dirty="0" smtClean="0"/>
              <a:t>BEAVERIA</a:t>
            </a:r>
            <a:endParaRPr lang="hr-HR" sz="2800" dirty="0"/>
          </a:p>
          <a:p>
            <a:pPr marL="514350" indent="-514350">
              <a:buFont typeface="+mj-lt"/>
              <a:buAutoNum type="alphaLcParenR"/>
            </a:pPr>
            <a:r>
              <a:rPr lang="hr-HR" sz="2800" dirty="0" smtClean="0"/>
              <a:t>BEAVERLAND</a:t>
            </a:r>
            <a:endParaRPr lang="hr-HR" sz="2800" dirty="0"/>
          </a:p>
          <a:p>
            <a:pPr marL="514350" indent="-514350">
              <a:buFont typeface="+mj-lt"/>
              <a:buAutoNum type="alphaLcParenR"/>
            </a:pPr>
            <a:r>
              <a:rPr lang="hr-HR" sz="2800" dirty="0" smtClean="0"/>
              <a:t>BEAVERONIA</a:t>
            </a:r>
            <a:endParaRPr lang="hr-HR" sz="2800" dirty="0"/>
          </a:p>
          <a:p>
            <a:pPr marL="514350" indent="-514350">
              <a:buFont typeface="+mj-lt"/>
              <a:buAutoNum type="alphaLcParenR"/>
            </a:pPr>
            <a:r>
              <a:rPr lang="hr-HR" sz="2800" dirty="0"/>
              <a:t>BEAVERANIA</a:t>
            </a:r>
          </a:p>
          <a:p>
            <a:endParaRPr lang="hr-HR" dirty="0"/>
          </a:p>
        </p:txBody>
      </p:sp>
    </p:spTree>
    <p:extLst>
      <p:ext uri="{BB962C8B-B14F-4D97-AF65-F5344CB8AC3E}">
        <p14:creationId xmlns:p14="http://schemas.microsoft.com/office/powerpoint/2010/main" val="3739384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1300" y="213518"/>
            <a:ext cx="11010900" cy="574675"/>
          </a:xfrm>
        </p:spPr>
        <p:txBody>
          <a:bodyPr>
            <a:normAutofit fontScale="90000"/>
          </a:bodyPr>
          <a:lstStyle/>
          <a:p>
            <a:r>
              <a:rPr lang="hr-HR" dirty="0" smtClean="0"/>
              <a:t>Planet obuće</a:t>
            </a:r>
            <a:endParaRPr lang="hr-HR" dirty="0"/>
          </a:p>
        </p:txBody>
      </p:sp>
      <p:sp>
        <p:nvSpPr>
          <p:cNvPr id="3" name="Rezervirano mjesto sadržaja 2"/>
          <p:cNvSpPr>
            <a:spLocks noGrp="1"/>
          </p:cNvSpPr>
          <p:nvPr>
            <p:ph idx="1"/>
          </p:nvPr>
        </p:nvSpPr>
        <p:spPr>
          <a:xfrm>
            <a:off x="488950" y="939800"/>
            <a:ext cx="10515600" cy="4351338"/>
          </a:xfrm>
        </p:spPr>
        <p:txBody>
          <a:bodyPr/>
          <a:lstStyle/>
          <a:p>
            <a:pPr marL="0" indent="0">
              <a:buNone/>
            </a:pPr>
            <a:r>
              <a:rPr lang="hr-HR" dirty="0" smtClean="0"/>
              <a:t>Dabar </a:t>
            </a:r>
            <a:r>
              <a:rPr lang="hr-HR" dirty="0"/>
              <a:t>Nikola otišao je u "Planet obuće" kupiti nove cipele. Poslije dužeg traženja pronašao je cipele koje mu se sviđaju. Za svaki model cipela, trgovina ima 20 kutija cipela različitih brojeva. Nažalost, veličina cipela nije napisana na kutijama, već samo na cipelama. Kutije su složene uzlaznim redoslijedom (od manjeg broja prema većem). U jednom trenutku Nikola može otvoriti samo jednu kutiju.</a:t>
            </a:r>
          </a:p>
          <a:p>
            <a:pPr marL="0" indent="0">
              <a:buNone/>
            </a:pPr>
            <a:endParaRPr lang="hr-HR" dirty="0"/>
          </a:p>
        </p:txBody>
      </p:sp>
      <p:pic>
        <p:nvPicPr>
          <p:cNvPr id="4" name="Slika 3"/>
          <p:cNvPicPr>
            <a:picLocks noChangeAspect="1"/>
          </p:cNvPicPr>
          <p:nvPr/>
        </p:nvPicPr>
        <p:blipFill>
          <a:blip r:embed="rId2"/>
          <a:stretch>
            <a:fillRect/>
          </a:stretch>
        </p:blipFill>
        <p:spPr>
          <a:xfrm>
            <a:off x="3113087" y="3389312"/>
            <a:ext cx="4772025" cy="409575"/>
          </a:xfrm>
          <a:prstGeom prst="rect">
            <a:avLst/>
          </a:prstGeom>
        </p:spPr>
      </p:pic>
      <p:sp>
        <p:nvSpPr>
          <p:cNvPr id="5" name="TekstniOkvir 4"/>
          <p:cNvSpPr txBox="1"/>
          <p:nvPr/>
        </p:nvSpPr>
        <p:spPr>
          <a:xfrm>
            <a:off x="488950" y="3751044"/>
            <a:ext cx="11144250" cy="2677656"/>
          </a:xfrm>
          <a:prstGeom prst="rect">
            <a:avLst/>
          </a:prstGeom>
          <a:noFill/>
        </p:spPr>
        <p:txBody>
          <a:bodyPr wrap="square" rtlCol="0">
            <a:spAutoFit/>
          </a:bodyPr>
          <a:lstStyle/>
          <a:p>
            <a:r>
              <a:rPr lang="hr-HR" sz="2800" dirty="0"/>
              <a:t>Koji je najmanji broj kutija koje Nikola mora otvoriti, da bi sigurno pronašao željeni broj cipela</a:t>
            </a:r>
            <a:r>
              <a:rPr lang="hr-HR" sz="2800" dirty="0" smtClean="0"/>
              <a:t>?</a:t>
            </a:r>
          </a:p>
          <a:p>
            <a:pPr marL="457200" indent="-457200">
              <a:buFont typeface="Arial" panose="020B0604020202020204" pitchFamily="34" charset="0"/>
              <a:buChar char="•"/>
            </a:pPr>
            <a:r>
              <a:rPr lang="hr-HR" sz="2800" dirty="0" smtClean="0"/>
              <a:t>4</a:t>
            </a:r>
          </a:p>
          <a:p>
            <a:pPr marL="457200" indent="-457200">
              <a:buFont typeface="Arial" panose="020B0604020202020204" pitchFamily="34" charset="0"/>
              <a:buChar char="•"/>
            </a:pPr>
            <a:r>
              <a:rPr lang="hr-HR" sz="2800" dirty="0" smtClean="0"/>
              <a:t>5</a:t>
            </a:r>
          </a:p>
          <a:p>
            <a:pPr marL="457200" indent="-457200">
              <a:buFont typeface="Arial" panose="020B0604020202020204" pitchFamily="34" charset="0"/>
              <a:buChar char="•"/>
            </a:pPr>
            <a:r>
              <a:rPr lang="hr-HR" sz="2800" dirty="0" smtClean="0"/>
              <a:t>10</a:t>
            </a:r>
          </a:p>
          <a:p>
            <a:pPr marL="457200" indent="-457200">
              <a:buFont typeface="Arial" panose="020B0604020202020204" pitchFamily="34" charset="0"/>
              <a:buChar char="•"/>
            </a:pPr>
            <a:r>
              <a:rPr lang="hr-HR" sz="2800" dirty="0" smtClean="0"/>
              <a:t>20</a:t>
            </a:r>
            <a:endParaRPr lang="hr-HR" sz="2800" dirty="0"/>
          </a:p>
        </p:txBody>
      </p:sp>
    </p:spTree>
    <p:extLst>
      <p:ext uri="{BB962C8B-B14F-4D97-AF65-F5344CB8AC3E}">
        <p14:creationId xmlns:p14="http://schemas.microsoft.com/office/powerpoint/2010/main" val="1593958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0" y="195263"/>
            <a:ext cx="11087100" cy="358775"/>
          </a:xfrm>
        </p:spPr>
        <p:txBody>
          <a:bodyPr>
            <a:normAutofit fontScale="90000"/>
          </a:bodyPr>
          <a:lstStyle/>
          <a:p>
            <a:r>
              <a:rPr lang="hr-HR" dirty="0" smtClean="0"/>
              <a:t>Ples dabrova</a:t>
            </a:r>
            <a:endParaRPr lang="hr-HR" dirty="0"/>
          </a:p>
        </p:txBody>
      </p:sp>
      <p:sp>
        <p:nvSpPr>
          <p:cNvPr id="3" name="Rezervirano mjesto sadržaja 2"/>
          <p:cNvSpPr>
            <a:spLocks noGrp="1"/>
          </p:cNvSpPr>
          <p:nvPr>
            <p:ph idx="1"/>
          </p:nvPr>
        </p:nvSpPr>
        <p:spPr>
          <a:xfrm>
            <a:off x="266700" y="673100"/>
            <a:ext cx="11569700" cy="5989637"/>
          </a:xfrm>
        </p:spPr>
        <p:txBody>
          <a:bodyPr>
            <a:normAutofit fontScale="70000" lnSpcReduction="20000"/>
          </a:bodyPr>
          <a:lstStyle/>
          <a:p>
            <a:pPr marL="0" indent="0">
              <a:buNone/>
            </a:pPr>
            <a:r>
              <a:rPr lang="hr-HR" sz="3000" dirty="0" smtClean="0"/>
              <a:t>Dabar </a:t>
            </a:r>
            <a:r>
              <a:rPr lang="hr-HR" sz="3000" dirty="0" err="1"/>
              <a:t>Sebastijan</a:t>
            </a:r>
            <a:r>
              <a:rPr lang="hr-HR" sz="3000" dirty="0"/>
              <a:t> uči svoje prijatelje plesati. Daje im sljedeći niz instrukcija</a:t>
            </a:r>
            <a:r>
              <a:rPr lang="hr-HR" sz="3000" dirty="0" smtClean="0"/>
              <a:t>:</a:t>
            </a:r>
          </a:p>
          <a:p>
            <a:pPr marL="0" indent="0">
              <a:lnSpc>
                <a:spcPct val="120000"/>
              </a:lnSpc>
              <a:buNone/>
            </a:pPr>
            <a:r>
              <a:rPr lang="hr-HR" sz="3000" dirty="0" smtClean="0"/>
              <a:t/>
            </a:r>
            <a:br>
              <a:rPr lang="hr-HR" sz="3000" dirty="0" smtClean="0"/>
            </a:br>
            <a:r>
              <a:rPr lang="hr-HR" sz="3000" dirty="0" smtClean="0"/>
              <a:t>1. podigni svoju desnu ruku;</a:t>
            </a:r>
            <a:br>
              <a:rPr lang="hr-HR" sz="3000" dirty="0" smtClean="0"/>
            </a:br>
            <a:r>
              <a:rPr lang="hr-HR" sz="3000" dirty="0" smtClean="0"/>
              <a:t>2. stavi oba stopala na pod;</a:t>
            </a:r>
            <a:br>
              <a:rPr lang="hr-HR" sz="3000" dirty="0" smtClean="0"/>
            </a:br>
            <a:r>
              <a:rPr lang="hr-HR" sz="3000" dirty="0" smtClean="0"/>
              <a:t>3. ako je moguće, podigni spuštenu ruku i spusti drugu ruku;</a:t>
            </a:r>
            <a:br>
              <a:rPr lang="hr-HR" sz="3000" dirty="0" smtClean="0"/>
            </a:br>
            <a:r>
              <a:rPr lang="hr-HR" sz="3000" dirty="0" smtClean="0"/>
              <a:t>4. ako je tvoja lijeva ruka podignuta, podigni svoju desnu nogu (i naravno, spusti svoju lijevu nogu prije toga ako treba);</a:t>
            </a:r>
            <a:br>
              <a:rPr lang="hr-HR" sz="3000" dirty="0" smtClean="0"/>
            </a:br>
            <a:r>
              <a:rPr lang="hr-HR" sz="3000" dirty="0" smtClean="0"/>
              <a:t>5. ako jedno tvoje stopalo nije na podu, spusti ga i podigni drugo.</a:t>
            </a:r>
            <a:br>
              <a:rPr lang="hr-HR" sz="3000" dirty="0" smtClean="0"/>
            </a:br>
            <a:endParaRPr lang="hr-HR" sz="3000" dirty="0" smtClean="0"/>
          </a:p>
          <a:p>
            <a:pPr marL="0" indent="0">
              <a:buNone/>
            </a:pPr>
            <a:r>
              <a:rPr lang="hr-HR" sz="3000" dirty="0" smtClean="0"/>
              <a:t>Nažalost</a:t>
            </a:r>
            <a:r>
              <a:rPr lang="hr-HR" sz="3000" dirty="0"/>
              <a:t>, dabar </a:t>
            </a:r>
            <a:r>
              <a:rPr lang="hr-HR" sz="3000" dirty="0" err="1"/>
              <a:t>Sebastijan</a:t>
            </a:r>
            <a:r>
              <a:rPr lang="hr-HR" sz="3000" dirty="0"/>
              <a:t> je zaboravio objasniti svojim prijateljima kako da postave ruke i noge na početku plesa. </a:t>
            </a:r>
            <a:br>
              <a:rPr lang="hr-HR" sz="3000" dirty="0"/>
            </a:br>
            <a:endParaRPr lang="hr-HR" sz="3000" dirty="0"/>
          </a:p>
          <a:p>
            <a:pPr marL="0" indent="0">
              <a:buNone/>
            </a:pPr>
            <a:r>
              <a:rPr lang="hr-HR" sz="3000" dirty="0"/>
              <a:t>Slika prikazuje četiri plesača na kraju plesa</a:t>
            </a:r>
            <a:r>
              <a:rPr lang="hr-HR" sz="3000" dirty="0" smtClean="0"/>
              <a:t>.</a:t>
            </a:r>
          </a:p>
          <a:p>
            <a:pPr marL="0" indent="0">
              <a:buNone/>
            </a:pPr>
            <a:r>
              <a:rPr lang="hr-HR" sz="3000" dirty="0" smtClean="0"/>
              <a:t>Samo </a:t>
            </a:r>
            <a:r>
              <a:rPr lang="hr-HR" sz="3000" dirty="0"/>
              <a:t>jedan plesač je ispravno </a:t>
            </a:r>
            <a:r>
              <a:rPr lang="hr-HR" sz="3000" dirty="0" smtClean="0"/>
              <a:t>slijedio</a:t>
            </a:r>
          </a:p>
          <a:p>
            <a:pPr marL="0" indent="0">
              <a:buNone/>
            </a:pPr>
            <a:r>
              <a:rPr lang="hr-HR" sz="3000" dirty="0" smtClean="0"/>
              <a:t>instrukcije</a:t>
            </a:r>
            <a:r>
              <a:rPr lang="hr-HR" sz="3000" dirty="0"/>
              <a:t>. Koji?</a:t>
            </a:r>
            <a:br>
              <a:rPr lang="hr-HR" sz="3000" dirty="0"/>
            </a:br>
            <a:endParaRPr lang="hr-HR" sz="3000" dirty="0" smtClean="0"/>
          </a:p>
          <a:p>
            <a:pPr marL="0" indent="0">
              <a:buNone/>
            </a:pPr>
            <a:r>
              <a:rPr lang="hr-HR" sz="3000" dirty="0" smtClean="0"/>
              <a:t>Napomena</a:t>
            </a:r>
            <a:r>
              <a:rPr lang="hr-HR" sz="3000" dirty="0"/>
              <a:t>: plesači na slikama  su prikazani </a:t>
            </a:r>
            <a:endParaRPr lang="hr-HR" sz="3000" dirty="0" smtClean="0"/>
          </a:p>
          <a:p>
            <a:pPr marL="0" indent="0">
              <a:buNone/>
            </a:pPr>
            <a:r>
              <a:rPr lang="hr-HR" sz="3000" dirty="0" smtClean="0"/>
              <a:t>s </a:t>
            </a:r>
            <a:r>
              <a:rPr lang="hr-HR" sz="3000" dirty="0"/>
              <a:t>leđa.</a:t>
            </a:r>
          </a:p>
          <a:p>
            <a:pPr marL="0" indent="0">
              <a:buNone/>
            </a:pPr>
            <a:endParaRPr lang="hr-HR" dirty="0"/>
          </a:p>
        </p:txBody>
      </p:sp>
      <p:pic>
        <p:nvPicPr>
          <p:cNvPr id="4" name="Slika 3"/>
          <p:cNvPicPr>
            <a:picLocks noChangeAspect="1"/>
          </p:cNvPicPr>
          <p:nvPr/>
        </p:nvPicPr>
        <p:blipFill>
          <a:blip r:embed="rId2"/>
          <a:stretch>
            <a:fillRect/>
          </a:stretch>
        </p:blipFill>
        <p:spPr>
          <a:xfrm>
            <a:off x="6051550" y="4289424"/>
            <a:ext cx="5477068" cy="2132013"/>
          </a:xfrm>
          <a:prstGeom prst="rect">
            <a:avLst/>
          </a:prstGeom>
        </p:spPr>
      </p:pic>
    </p:spTree>
    <p:extLst>
      <p:ext uri="{BB962C8B-B14F-4D97-AF65-F5344CB8AC3E}">
        <p14:creationId xmlns:p14="http://schemas.microsoft.com/office/powerpoint/2010/main" val="2936413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17500" y="365125"/>
            <a:ext cx="11036300" cy="523875"/>
          </a:xfrm>
        </p:spPr>
        <p:txBody>
          <a:bodyPr>
            <a:normAutofit fontScale="90000"/>
          </a:bodyPr>
          <a:lstStyle/>
          <a:p>
            <a:r>
              <a:rPr lang="pl-PL" dirty="0" smtClean="0"/>
              <a:t>Podjela</a:t>
            </a:r>
            <a:endParaRPr lang="hr-HR" dirty="0"/>
          </a:p>
        </p:txBody>
      </p:sp>
      <p:sp>
        <p:nvSpPr>
          <p:cNvPr id="3" name="Rezervirano mjesto sadržaja 2"/>
          <p:cNvSpPr>
            <a:spLocks noGrp="1"/>
          </p:cNvSpPr>
          <p:nvPr>
            <p:ph idx="1"/>
          </p:nvPr>
        </p:nvSpPr>
        <p:spPr>
          <a:xfrm>
            <a:off x="673100" y="1025525"/>
            <a:ext cx="10515600" cy="4351338"/>
          </a:xfrm>
        </p:spPr>
        <p:txBody>
          <a:bodyPr/>
          <a:lstStyle/>
          <a:p>
            <a:pPr marL="0" indent="0">
              <a:buNone/>
            </a:pPr>
            <a:r>
              <a:rPr lang="pl-PL" dirty="0" smtClean="0"/>
              <a:t>Papirna </a:t>
            </a:r>
            <a:r>
              <a:rPr lang="pl-PL" dirty="0"/>
              <a:t>je traka podijeljena na 16 polja.</a:t>
            </a:r>
          </a:p>
          <a:p>
            <a:pPr marL="0" indent="0">
              <a:buNone/>
            </a:pPr>
            <a:r>
              <a:rPr lang="hr-HR" dirty="0"/>
              <a:t>Takvu je traku moguće podijeliti na pola, te desni dio trake pomaknuti prema gore</a:t>
            </a:r>
            <a:r>
              <a:rPr lang="hr-HR" dirty="0" smtClean="0"/>
              <a:t>.</a:t>
            </a:r>
            <a:endParaRPr lang="hr-HR" dirty="0"/>
          </a:p>
          <a:p>
            <a:pPr marL="0" indent="0">
              <a:buNone/>
            </a:pPr>
            <a:r>
              <a:rPr lang="hr-HR" dirty="0"/>
              <a:t>Ove dvije polovice se opet dijele na pola na isti način, s time da se obje desne polovice pomjeraju prema gore:</a:t>
            </a:r>
          </a:p>
        </p:txBody>
      </p:sp>
      <p:pic>
        <p:nvPicPr>
          <p:cNvPr id="4" name="Slika 3"/>
          <p:cNvPicPr>
            <a:picLocks noChangeAspect="1"/>
          </p:cNvPicPr>
          <p:nvPr/>
        </p:nvPicPr>
        <p:blipFill>
          <a:blip r:embed="rId2"/>
          <a:stretch>
            <a:fillRect/>
          </a:stretch>
        </p:blipFill>
        <p:spPr>
          <a:xfrm>
            <a:off x="7153275" y="1025525"/>
            <a:ext cx="2933700" cy="352425"/>
          </a:xfrm>
          <a:prstGeom prst="rect">
            <a:avLst/>
          </a:prstGeom>
        </p:spPr>
      </p:pic>
      <p:pic>
        <p:nvPicPr>
          <p:cNvPr id="5" name="Slika 4"/>
          <p:cNvPicPr>
            <a:picLocks noChangeAspect="1"/>
          </p:cNvPicPr>
          <p:nvPr/>
        </p:nvPicPr>
        <p:blipFill>
          <a:blip r:embed="rId3"/>
          <a:stretch>
            <a:fillRect/>
          </a:stretch>
        </p:blipFill>
        <p:spPr>
          <a:xfrm>
            <a:off x="7153275" y="1959769"/>
            <a:ext cx="3038475" cy="619125"/>
          </a:xfrm>
          <a:prstGeom prst="rect">
            <a:avLst/>
          </a:prstGeom>
        </p:spPr>
      </p:pic>
      <p:pic>
        <p:nvPicPr>
          <p:cNvPr id="6" name="Slika 5"/>
          <p:cNvPicPr>
            <a:picLocks noChangeAspect="1"/>
          </p:cNvPicPr>
          <p:nvPr/>
        </p:nvPicPr>
        <p:blipFill>
          <a:blip r:embed="rId4"/>
          <a:stretch>
            <a:fillRect/>
          </a:stretch>
        </p:blipFill>
        <p:spPr>
          <a:xfrm>
            <a:off x="7153275" y="2786856"/>
            <a:ext cx="3057525" cy="828675"/>
          </a:xfrm>
          <a:prstGeom prst="rect">
            <a:avLst/>
          </a:prstGeom>
        </p:spPr>
      </p:pic>
      <p:sp>
        <p:nvSpPr>
          <p:cNvPr id="7" name="TekstniOkvir 6"/>
          <p:cNvSpPr txBox="1"/>
          <p:nvPr/>
        </p:nvSpPr>
        <p:spPr>
          <a:xfrm>
            <a:off x="673100" y="3714869"/>
            <a:ext cx="9715500" cy="1661993"/>
          </a:xfrm>
          <a:prstGeom prst="rect">
            <a:avLst/>
          </a:prstGeom>
          <a:noFill/>
        </p:spPr>
        <p:txBody>
          <a:bodyPr wrap="square" rtlCol="0">
            <a:spAutoFit/>
          </a:bodyPr>
          <a:lstStyle/>
          <a:p>
            <a:r>
              <a:rPr lang="hr-HR" sz="2800" dirty="0"/>
              <a:t>Nakon trake s 4 polja, dobit ćemo traku s dva polja. </a:t>
            </a:r>
            <a:br>
              <a:rPr lang="hr-HR" sz="2800" dirty="0"/>
            </a:br>
            <a:endParaRPr lang="hr-HR" sz="2800" dirty="0"/>
          </a:p>
          <a:p>
            <a:r>
              <a:rPr lang="hr-HR" sz="2800" dirty="0"/>
              <a:t>Kako će na kraju izgledati traka?</a:t>
            </a:r>
          </a:p>
          <a:p>
            <a:endParaRPr lang="hr-HR" dirty="0"/>
          </a:p>
        </p:txBody>
      </p:sp>
      <p:pic>
        <p:nvPicPr>
          <p:cNvPr id="8" name="Slika 7"/>
          <p:cNvPicPr>
            <a:picLocks noChangeAspect="1"/>
          </p:cNvPicPr>
          <p:nvPr/>
        </p:nvPicPr>
        <p:blipFill>
          <a:blip r:embed="rId5"/>
          <a:stretch>
            <a:fillRect/>
          </a:stretch>
        </p:blipFill>
        <p:spPr>
          <a:xfrm>
            <a:off x="7410450" y="4359618"/>
            <a:ext cx="3211124" cy="2307540"/>
          </a:xfrm>
          <a:prstGeom prst="rect">
            <a:avLst/>
          </a:prstGeom>
        </p:spPr>
      </p:pic>
    </p:spTree>
    <p:extLst>
      <p:ext uri="{BB962C8B-B14F-4D97-AF65-F5344CB8AC3E}">
        <p14:creationId xmlns:p14="http://schemas.microsoft.com/office/powerpoint/2010/main" val="3060534430"/>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2736</Words>
  <Application>Microsoft Office PowerPoint</Application>
  <PresentationFormat>Široki zaslon</PresentationFormat>
  <Paragraphs>343</Paragraphs>
  <Slides>44</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44</vt:i4>
      </vt:variant>
    </vt:vector>
  </HeadingPairs>
  <TitlesOfParts>
    <vt:vector size="49" baseType="lpstr">
      <vt:lpstr>Arial</vt:lpstr>
      <vt:lpstr>Calibri</vt:lpstr>
      <vt:lpstr>Calibri Light</vt:lpstr>
      <vt:lpstr>Verdana</vt:lpstr>
      <vt:lpstr>Tema sustava Office</vt:lpstr>
      <vt:lpstr>Dabar je više od natjecanja, </vt:lpstr>
      <vt:lpstr>Uvjeti korištenja</vt:lpstr>
      <vt:lpstr>Oblaci</vt:lpstr>
      <vt:lpstr>Ogrlica</vt:lpstr>
      <vt:lpstr>Otoci i mostovi</vt:lpstr>
      <vt:lpstr>Oznake država</vt:lpstr>
      <vt:lpstr>Planet obuće</vt:lpstr>
      <vt:lpstr>Ples dabrova</vt:lpstr>
      <vt:lpstr>Podjela</vt:lpstr>
      <vt:lpstr>Posjet</vt:lpstr>
      <vt:lpstr>Posjetnica</vt:lpstr>
      <vt:lpstr>Pretakanje vode</vt:lpstr>
      <vt:lpstr>Prijateljstvo</vt:lpstr>
      <vt:lpstr>PowerPoint prezentacija</vt:lpstr>
      <vt:lpstr>QB kod</vt:lpstr>
      <vt:lpstr>Riječni nadzor</vt:lpstr>
      <vt:lpstr>Sastanak</vt:lpstr>
      <vt:lpstr>Sigurna lozinka</vt:lpstr>
      <vt:lpstr>Smiješni prozori</vt:lpstr>
      <vt:lpstr>Špijuni</vt:lpstr>
      <vt:lpstr>SŠ - kocke</vt:lpstr>
      <vt:lpstr>SŠ - robot zmije</vt:lpstr>
      <vt:lpstr>SŠ - roboti</vt:lpstr>
      <vt:lpstr>Stablo</vt:lpstr>
      <vt:lpstr>Stroj za računanje</vt:lpstr>
      <vt:lpstr>Suši</vt:lpstr>
      <vt:lpstr>Susjedstvo</vt:lpstr>
      <vt:lpstr>Sustav za navodnjavanje</vt:lpstr>
      <vt:lpstr>Topovska kugla</vt:lpstr>
      <vt:lpstr>Tračerice</vt:lpstr>
      <vt:lpstr>Trupci</vt:lpstr>
      <vt:lpstr>Turistička agencija</vt:lpstr>
      <vt:lpstr>Tvornica keramičkih zdjela</vt:lpstr>
      <vt:lpstr>Utrka dabrova</vt:lpstr>
      <vt:lpstr>Viseći ukrasi</vt:lpstr>
      <vt:lpstr>Visina</vt:lpstr>
      <vt:lpstr>Vlakovi</vt:lpstr>
      <vt:lpstr>Zdravi ručak</vt:lpstr>
      <vt:lpstr>Zečje rupe</vt:lpstr>
      <vt:lpstr>PowerPoint prezentacija</vt:lpstr>
      <vt:lpstr>Žirevi</vt:lpstr>
      <vt:lpstr>Zlatnici</vt:lpstr>
      <vt:lpstr>Zvjezdani labirint</vt:lpstr>
      <vt:lpstr>Dodatne informacije su na portalu ucitelji.hr http://www.ucitelji.hr/Naslovnica/Dabar.aspx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Oblaci</dc:title>
  <dc:creator>Korisnik</dc:creator>
  <cp:lastModifiedBy>Lidija Kralj</cp:lastModifiedBy>
  <cp:revision>49</cp:revision>
  <dcterms:created xsi:type="dcterms:W3CDTF">2016-09-09T05:50:09Z</dcterms:created>
  <dcterms:modified xsi:type="dcterms:W3CDTF">2016-10-03T08:25:51Z</dcterms:modified>
</cp:coreProperties>
</file>